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267" r:id="rId4"/>
    <p:sldId id="257" r:id="rId5"/>
    <p:sldId id="272" r:id="rId6"/>
    <p:sldId id="402" r:id="rId7"/>
    <p:sldId id="405" r:id="rId8"/>
    <p:sldId id="406" r:id="rId9"/>
    <p:sldId id="275" r:id="rId10"/>
    <p:sldId id="273" r:id="rId11"/>
    <p:sldId id="401" r:id="rId12"/>
    <p:sldId id="263" r:id="rId13"/>
    <p:sldId id="403" r:id="rId14"/>
    <p:sldId id="404" r:id="rId15"/>
    <p:sldId id="294" r:id="rId16"/>
    <p:sldId id="277" r:id="rId17"/>
    <p:sldId id="276" r:id="rId18"/>
    <p:sldId id="40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>
        <p:scale>
          <a:sx n="50" d="100"/>
          <a:sy n="50" d="100"/>
        </p:scale>
        <p:origin x="39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e Couture" userId="f09398ed-37b3-4d6a-9650-866b34bbbeed" providerId="ADAL" clId="{E4215332-6A1C-4F7F-8FFA-6066629D5CDE}"/>
    <pc:docChg chg="custSel modSld sldOrd">
      <pc:chgData name="Josée Couture" userId="f09398ed-37b3-4d6a-9650-866b34bbbeed" providerId="ADAL" clId="{E4215332-6A1C-4F7F-8FFA-6066629D5CDE}" dt="2018-07-24T20:28:38.210" v="312" actId="20577"/>
      <pc:docMkLst>
        <pc:docMk/>
      </pc:docMkLst>
      <pc:sldChg chg="modSp">
        <pc:chgData name="Josée Couture" userId="f09398ed-37b3-4d6a-9650-866b34bbbeed" providerId="ADAL" clId="{E4215332-6A1C-4F7F-8FFA-6066629D5CDE}" dt="2018-07-24T17:51:53.927" v="3" actId="27636"/>
        <pc:sldMkLst>
          <pc:docMk/>
          <pc:sldMk cId="0" sldId="257"/>
        </pc:sldMkLst>
        <pc:spChg chg="mod">
          <ac:chgData name="Josée Couture" userId="f09398ed-37b3-4d6a-9650-866b34bbbeed" providerId="ADAL" clId="{E4215332-6A1C-4F7F-8FFA-6066629D5CDE}" dt="2018-07-24T17:51:53.927" v="3" actId="27636"/>
          <ac:spMkLst>
            <pc:docMk/>
            <pc:sldMk cId="0" sldId="257"/>
            <ac:spMk id="4" creationId="{00000000-0000-0000-0000-000000000000}"/>
          </ac:spMkLst>
        </pc:spChg>
      </pc:sldChg>
      <pc:sldChg chg="modSp">
        <pc:chgData name="Josée Couture" userId="f09398ed-37b3-4d6a-9650-866b34bbbeed" providerId="ADAL" clId="{E4215332-6A1C-4F7F-8FFA-6066629D5CDE}" dt="2018-07-24T17:51:54.156" v="7" actId="27636"/>
        <pc:sldMkLst>
          <pc:docMk/>
          <pc:sldMk cId="0" sldId="263"/>
        </pc:sldMkLst>
        <pc:spChg chg="mod">
          <ac:chgData name="Josée Couture" userId="f09398ed-37b3-4d6a-9650-866b34bbbeed" providerId="ADAL" clId="{E4215332-6A1C-4F7F-8FFA-6066629D5CDE}" dt="2018-07-24T17:51:54.156" v="7" actId="27636"/>
          <ac:spMkLst>
            <pc:docMk/>
            <pc:sldMk cId="0" sldId="263"/>
            <ac:spMk id="4" creationId="{00000000-0000-0000-0000-000000000000}"/>
          </ac:spMkLst>
        </pc:spChg>
      </pc:sldChg>
      <pc:sldChg chg="addSp modSp">
        <pc:chgData name="Josée Couture" userId="f09398ed-37b3-4d6a-9650-866b34bbbeed" providerId="ADAL" clId="{E4215332-6A1C-4F7F-8FFA-6066629D5CDE}" dt="2018-07-24T20:19:16.687" v="207"/>
        <pc:sldMkLst>
          <pc:docMk/>
          <pc:sldMk cId="3234634513" sldId="273"/>
        </pc:sldMkLst>
        <pc:spChg chg="mod">
          <ac:chgData name="Josée Couture" userId="f09398ed-37b3-4d6a-9650-866b34bbbeed" providerId="ADAL" clId="{E4215332-6A1C-4F7F-8FFA-6066629D5CDE}" dt="2018-07-24T20:19:16.687" v="207"/>
          <ac:spMkLst>
            <pc:docMk/>
            <pc:sldMk cId="3234634513" sldId="273"/>
            <ac:spMk id="5" creationId="{00000000-0000-0000-0000-000000000000}"/>
          </ac:spMkLst>
        </pc:spChg>
        <pc:picChg chg="add mod">
          <ac:chgData name="Josée Couture" userId="f09398ed-37b3-4d6a-9650-866b34bbbeed" providerId="ADAL" clId="{E4215332-6A1C-4F7F-8FFA-6066629D5CDE}" dt="2018-07-24T19:11:10.523" v="32" actId="1076"/>
          <ac:picMkLst>
            <pc:docMk/>
            <pc:sldMk cId="3234634513" sldId="273"/>
            <ac:picMk id="2" creationId="{29E070AE-C876-4E37-BB4E-BDAC2F774226}"/>
          </ac:picMkLst>
        </pc:picChg>
      </pc:sldChg>
      <pc:sldChg chg="addSp modSp">
        <pc:chgData name="Josée Couture" userId="f09398ed-37b3-4d6a-9650-866b34bbbeed" providerId="ADAL" clId="{E4215332-6A1C-4F7F-8FFA-6066629D5CDE}" dt="2018-07-24T18:09:07.055" v="29" actId="1076"/>
        <pc:sldMkLst>
          <pc:docMk/>
          <pc:sldMk cId="965764024" sldId="275"/>
        </pc:sldMkLst>
        <pc:spChg chg="add mod">
          <ac:chgData name="Josée Couture" userId="f09398ed-37b3-4d6a-9650-866b34bbbeed" providerId="ADAL" clId="{E4215332-6A1C-4F7F-8FFA-6066629D5CDE}" dt="2018-07-24T18:09:01.872" v="28" actId="14100"/>
          <ac:spMkLst>
            <pc:docMk/>
            <pc:sldMk cId="965764024" sldId="275"/>
            <ac:spMk id="2" creationId="{70450604-04F9-4858-B94F-B1CFBFBB5F66}"/>
          </ac:spMkLst>
        </pc:spChg>
        <pc:picChg chg="add mod">
          <ac:chgData name="Josée Couture" userId="f09398ed-37b3-4d6a-9650-866b34bbbeed" providerId="ADAL" clId="{E4215332-6A1C-4F7F-8FFA-6066629D5CDE}" dt="2018-07-24T18:09:07.055" v="29" actId="1076"/>
          <ac:picMkLst>
            <pc:docMk/>
            <pc:sldMk cId="965764024" sldId="275"/>
            <ac:picMk id="4" creationId="{B7F16AB3-48E9-49A1-B183-07BFA2F09BED}"/>
          </ac:picMkLst>
        </pc:picChg>
      </pc:sldChg>
      <pc:sldChg chg="addSp modSp">
        <pc:chgData name="Josée Couture" userId="f09398ed-37b3-4d6a-9650-866b34bbbeed" providerId="ADAL" clId="{E4215332-6A1C-4F7F-8FFA-6066629D5CDE}" dt="2018-07-24T20:11:27.239" v="48" actId="14100"/>
        <pc:sldMkLst>
          <pc:docMk/>
          <pc:sldMk cId="4116715600" sldId="276"/>
        </pc:sldMkLst>
        <pc:spChg chg="mod">
          <ac:chgData name="Josée Couture" userId="f09398ed-37b3-4d6a-9650-866b34bbbeed" providerId="ADAL" clId="{E4215332-6A1C-4F7F-8FFA-6066629D5CDE}" dt="2018-07-24T20:08:43.113" v="43" actId="14100"/>
          <ac:spMkLst>
            <pc:docMk/>
            <pc:sldMk cId="4116715600" sldId="276"/>
            <ac:spMk id="2" creationId="{00000000-0000-0000-0000-000000000000}"/>
          </ac:spMkLst>
        </pc:spChg>
        <pc:spChg chg="mod">
          <ac:chgData name="Josée Couture" userId="f09398ed-37b3-4d6a-9650-866b34bbbeed" providerId="ADAL" clId="{E4215332-6A1C-4F7F-8FFA-6066629D5CDE}" dt="2018-07-24T20:09:51.251" v="45" actId="20577"/>
          <ac:spMkLst>
            <pc:docMk/>
            <pc:sldMk cId="4116715600" sldId="276"/>
            <ac:spMk id="3" creationId="{00000000-0000-0000-0000-000000000000}"/>
          </ac:spMkLst>
        </pc:spChg>
        <pc:picChg chg="add mod">
          <ac:chgData name="Josée Couture" userId="f09398ed-37b3-4d6a-9650-866b34bbbeed" providerId="ADAL" clId="{E4215332-6A1C-4F7F-8FFA-6066629D5CDE}" dt="2018-07-24T20:11:27.239" v="48" actId="14100"/>
          <ac:picMkLst>
            <pc:docMk/>
            <pc:sldMk cId="4116715600" sldId="276"/>
            <ac:picMk id="4" creationId="{E39402E4-8D03-4D6D-ADC8-0E32268B3984}"/>
          </ac:picMkLst>
        </pc:picChg>
        <pc:picChg chg="mod">
          <ac:chgData name="Josée Couture" userId="f09398ed-37b3-4d6a-9650-866b34bbbeed" providerId="ADAL" clId="{E4215332-6A1C-4F7F-8FFA-6066629D5CDE}" dt="2018-07-24T20:08:35.209" v="40" actId="14100"/>
          <ac:picMkLst>
            <pc:docMk/>
            <pc:sldMk cId="4116715600" sldId="276"/>
            <ac:picMk id="7" creationId="{00000000-0000-0000-0000-000000000000}"/>
          </ac:picMkLst>
        </pc:picChg>
      </pc:sldChg>
      <pc:sldChg chg="addSp modSp">
        <pc:chgData name="Josée Couture" userId="f09398ed-37b3-4d6a-9650-866b34bbbeed" providerId="ADAL" clId="{E4215332-6A1C-4F7F-8FFA-6066629D5CDE}" dt="2018-07-24T20:28:38.210" v="312" actId="20577"/>
        <pc:sldMkLst>
          <pc:docMk/>
          <pc:sldMk cId="1350242427" sldId="277"/>
        </pc:sldMkLst>
        <pc:spChg chg="mod">
          <ac:chgData name="Josée Couture" userId="f09398ed-37b3-4d6a-9650-866b34bbbeed" providerId="ADAL" clId="{E4215332-6A1C-4F7F-8FFA-6066629D5CDE}" dt="2018-07-24T17:51:53.842" v="1" actId="27636"/>
          <ac:spMkLst>
            <pc:docMk/>
            <pc:sldMk cId="1350242427" sldId="277"/>
            <ac:spMk id="3" creationId="{00000000-0000-0000-0000-000000000000}"/>
          </ac:spMkLst>
        </pc:spChg>
        <pc:spChg chg="mod">
          <ac:chgData name="Josée Couture" userId="f09398ed-37b3-4d6a-9650-866b34bbbeed" providerId="ADAL" clId="{E4215332-6A1C-4F7F-8FFA-6066629D5CDE}" dt="2018-07-24T20:28:38.210" v="312" actId="20577"/>
          <ac:spMkLst>
            <pc:docMk/>
            <pc:sldMk cId="1350242427" sldId="277"/>
            <ac:spMk id="4" creationId="{00000000-0000-0000-0000-000000000000}"/>
          </ac:spMkLst>
        </pc:spChg>
        <pc:picChg chg="add mod">
          <ac:chgData name="Josée Couture" userId="f09398ed-37b3-4d6a-9650-866b34bbbeed" providerId="ADAL" clId="{E4215332-6A1C-4F7F-8FFA-6066629D5CDE}" dt="2018-07-24T19:11:35.326" v="35" actId="14100"/>
          <ac:picMkLst>
            <pc:docMk/>
            <pc:sldMk cId="1350242427" sldId="277"/>
            <ac:picMk id="6" creationId="{90DF1A2B-18F7-49FB-9BFB-F6F7AEA3EC47}"/>
          </ac:picMkLst>
        </pc:picChg>
      </pc:sldChg>
      <pc:sldChg chg="addSp modSp ord">
        <pc:chgData name="Josée Couture" userId="f09398ed-37b3-4d6a-9650-866b34bbbeed" providerId="ADAL" clId="{E4215332-6A1C-4F7F-8FFA-6066629D5CDE}" dt="2018-07-24T20:07:59.692" v="37"/>
        <pc:sldMkLst>
          <pc:docMk/>
          <pc:sldMk cId="1913779489" sldId="294"/>
        </pc:sldMkLst>
        <pc:spChg chg="add mod">
          <ac:chgData name="Josée Couture" userId="f09398ed-37b3-4d6a-9650-866b34bbbeed" providerId="ADAL" clId="{E4215332-6A1C-4F7F-8FFA-6066629D5CDE}" dt="2018-07-24T18:06:08.528" v="17" actId="1076"/>
          <ac:spMkLst>
            <pc:docMk/>
            <pc:sldMk cId="1913779489" sldId="294"/>
            <ac:spMk id="6" creationId="{76F6CB12-91E4-470E-8993-2DB2ED0A9D10}"/>
          </ac:spMkLst>
        </pc:spChg>
        <pc:picChg chg="add mod">
          <ac:chgData name="Josée Couture" userId="f09398ed-37b3-4d6a-9650-866b34bbbeed" providerId="ADAL" clId="{E4215332-6A1C-4F7F-8FFA-6066629D5CDE}" dt="2018-07-24T18:07:08.167" v="22" actId="14100"/>
          <ac:picMkLst>
            <pc:docMk/>
            <pc:sldMk cId="1913779489" sldId="294"/>
            <ac:picMk id="8" creationId="{07593E50-5788-4AA1-9F60-0CB9776B428D}"/>
          </ac:picMkLst>
        </pc:picChg>
      </pc:sldChg>
      <pc:sldChg chg="modSp">
        <pc:chgData name="Josée Couture" userId="f09398ed-37b3-4d6a-9650-866b34bbbeed" providerId="ADAL" clId="{E4215332-6A1C-4F7F-8FFA-6066629D5CDE}" dt="2018-07-24T20:25:40.716" v="300" actId="6549"/>
        <pc:sldMkLst>
          <pc:docMk/>
          <pc:sldMk cId="4216233805" sldId="401"/>
        </pc:sldMkLst>
        <pc:spChg chg="mod">
          <ac:chgData name="Josée Couture" userId="f09398ed-37b3-4d6a-9650-866b34bbbeed" providerId="ADAL" clId="{E4215332-6A1C-4F7F-8FFA-6066629D5CDE}" dt="2018-07-24T20:20:52.657" v="211" actId="14100"/>
          <ac:spMkLst>
            <pc:docMk/>
            <pc:sldMk cId="4216233805" sldId="401"/>
            <ac:spMk id="2" creationId="{00000000-0000-0000-0000-000000000000}"/>
          </ac:spMkLst>
        </pc:spChg>
        <pc:spChg chg="mod">
          <ac:chgData name="Josée Couture" userId="f09398ed-37b3-4d6a-9650-866b34bbbeed" providerId="ADAL" clId="{E4215332-6A1C-4F7F-8FFA-6066629D5CDE}" dt="2018-07-24T20:25:40.716" v="300" actId="6549"/>
          <ac:spMkLst>
            <pc:docMk/>
            <pc:sldMk cId="4216233805" sldId="401"/>
            <ac:spMk id="3" creationId="{00000000-0000-0000-0000-000000000000}"/>
          </ac:spMkLst>
        </pc:spChg>
      </pc:sldChg>
      <pc:sldChg chg="modSp">
        <pc:chgData name="Josée Couture" userId="f09398ed-37b3-4d6a-9650-866b34bbbeed" providerId="ADAL" clId="{E4215332-6A1C-4F7F-8FFA-6066629D5CDE}" dt="2018-07-24T17:51:53.952" v="4" actId="27636"/>
        <pc:sldMkLst>
          <pc:docMk/>
          <pc:sldMk cId="231486676" sldId="402"/>
        </pc:sldMkLst>
        <pc:spChg chg="mod">
          <ac:chgData name="Josée Couture" userId="f09398ed-37b3-4d6a-9650-866b34bbbeed" providerId="ADAL" clId="{E4215332-6A1C-4F7F-8FFA-6066629D5CDE}" dt="2018-07-24T17:51:53.952" v="4" actId="27636"/>
          <ac:spMkLst>
            <pc:docMk/>
            <pc:sldMk cId="231486676" sldId="402"/>
            <ac:spMk id="6" creationId="{00000000-0000-0000-0000-000000000000}"/>
          </ac:spMkLst>
        </pc:spChg>
      </pc:sldChg>
      <pc:sldChg chg="modSp">
        <pc:chgData name="Josée Couture" userId="f09398ed-37b3-4d6a-9650-866b34bbbeed" providerId="ADAL" clId="{E4215332-6A1C-4F7F-8FFA-6066629D5CDE}" dt="2018-07-24T20:27:49.277" v="308"/>
        <pc:sldMkLst>
          <pc:docMk/>
          <pc:sldMk cId="1752295274" sldId="403"/>
        </pc:sldMkLst>
        <pc:spChg chg="mod">
          <ac:chgData name="Josée Couture" userId="f09398ed-37b3-4d6a-9650-866b34bbbeed" providerId="ADAL" clId="{E4215332-6A1C-4F7F-8FFA-6066629D5CDE}" dt="2018-07-24T20:27:49.277" v="308"/>
          <ac:spMkLst>
            <pc:docMk/>
            <pc:sldMk cId="1752295274" sldId="403"/>
            <ac:spMk id="3" creationId="{00000000-0000-0000-0000-000000000000}"/>
          </ac:spMkLst>
        </pc:spChg>
      </pc:sldChg>
      <pc:sldChg chg="modSp">
        <pc:chgData name="Josée Couture" userId="f09398ed-37b3-4d6a-9650-866b34bbbeed" providerId="ADAL" clId="{E4215332-6A1C-4F7F-8FFA-6066629D5CDE}" dt="2018-07-24T20:28:14.714" v="309" actId="14100"/>
        <pc:sldMkLst>
          <pc:docMk/>
          <pc:sldMk cId="2519784358" sldId="404"/>
        </pc:sldMkLst>
        <pc:spChg chg="mod">
          <ac:chgData name="Josée Couture" userId="f09398ed-37b3-4d6a-9650-866b34bbbeed" providerId="ADAL" clId="{E4215332-6A1C-4F7F-8FFA-6066629D5CDE}" dt="2018-07-24T20:28:14.714" v="309" actId="14100"/>
          <ac:spMkLst>
            <pc:docMk/>
            <pc:sldMk cId="2519784358" sldId="404"/>
            <ac:spMk id="2" creationId="{00000000-0000-0000-0000-000000000000}"/>
          </ac:spMkLst>
        </pc:spChg>
      </pc:sldChg>
      <pc:sldChg chg="modSp">
        <pc:chgData name="Josée Couture" userId="f09398ed-37b3-4d6a-9650-866b34bbbeed" providerId="ADAL" clId="{E4215332-6A1C-4F7F-8FFA-6066629D5CDE}" dt="2018-07-24T17:51:53.982" v="5" actId="27636"/>
        <pc:sldMkLst>
          <pc:docMk/>
          <pc:sldMk cId="3276723161" sldId="405"/>
        </pc:sldMkLst>
        <pc:spChg chg="mod">
          <ac:chgData name="Josée Couture" userId="f09398ed-37b3-4d6a-9650-866b34bbbeed" providerId="ADAL" clId="{E4215332-6A1C-4F7F-8FFA-6066629D5CDE}" dt="2018-07-24T17:51:53.982" v="5" actId="27636"/>
          <ac:spMkLst>
            <pc:docMk/>
            <pc:sldMk cId="3276723161" sldId="405"/>
            <ac:spMk id="2" creationId="{00000000-0000-0000-0000-000000000000}"/>
          </ac:spMkLst>
        </pc:spChg>
      </pc:sldChg>
      <pc:sldChg chg="modSp">
        <pc:chgData name="Josée Couture" userId="f09398ed-37b3-4d6a-9650-866b34bbbeed" providerId="ADAL" clId="{E4215332-6A1C-4F7F-8FFA-6066629D5CDE}" dt="2018-07-24T17:51:54.098" v="6" actId="27636"/>
        <pc:sldMkLst>
          <pc:docMk/>
          <pc:sldMk cId="3814549304" sldId="406"/>
        </pc:sldMkLst>
        <pc:spChg chg="mod">
          <ac:chgData name="Josée Couture" userId="f09398ed-37b3-4d6a-9650-866b34bbbeed" providerId="ADAL" clId="{E4215332-6A1C-4F7F-8FFA-6066629D5CDE}" dt="2018-07-24T17:51:54.098" v="6" actId="27636"/>
          <ac:spMkLst>
            <pc:docMk/>
            <pc:sldMk cId="3814549304" sldId="406"/>
            <ac:spMk id="4" creationId="{00000000-0000-0000-0000-000000000000}"/>
          </ac:spMkLst>
        </pc:spChg>
      </pc:sldChg>
      <pc:sldChg chg="modSp">
        <pc:chgData name="Josée Couture" userId="f09398ed-37b3-4d6a-9650-866b34bbbeed" providerId="ADAL" clId="{E4215332-6A1C-4F7F-8FFA-6066629D5CDE}" dt="2018-07-24T20:08:25.588" v="39" actId="207"/>
        <pc:sldMkLst>
          <pc:docMk/>
          <pc:sldMk cId="2821604577" sldId="408"/>
        </pc:sldMkLst>
        <pc:spChg chg="mod">
          <ac:chgData name="Josée Couture" userId="f09398ed-37b3-4d6a-9650-866b34bbbeed" providerId="ADAL" clId="{E4215332-6A1C-4F7F-8FFA-6066629D5CDE}" dt="2018-07-24T20:08:25.588" v="39" actId="207"/>
          <ac:spMkLst>
            <pc:docMk/>
            <pc:sldMk cId="2821604577" sldId="408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2018-07-24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8.xml"/><Relationship Id="rId7" Type="http://schemas.openxmlformats.org/officeDocument/2006/relationships/image" Target="../media/image10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14.emf"/><Relationship Id="rId4" Type="http://schemas.openxmlformats.org/officeDocument/2006/relationships/tags" Target="../tags/tag60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6.xml"/><Relationship Id="rId7" Type="http://schemas.openxmlformats.org/officeDocument/2006/relationships/image" Target="../media/image15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71.xml"/><Relationship Id="rId7" Type="http://schemas.openxmlformats.org/officeDocument/2006/relationships/image" Target="../media/image17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3.xml"/><Relationship Id="rId7" Type="http://schemas.openxmlformats.org/officeDocument/2006/relationships/image" Target="../media/image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198"/>
            <a:ext cx="9144000" cy="3295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75556" y="260648"/>
            <a:ext cx="7992888" cy="1944216"/>
          </a:xfrm>
        </p:spPr>
        <p:txBody>
          <a:bodyPr>
            <a:normAutofit/>
          </a:bodyPr>
          <a:lstStyle/>
          <a:p>
            <a:pPr algn="l"/>
            <a:r>
              <a:rPr lang="fr-CA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Qui devraient être vos clients?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23528" y="5129808"/>
            <a:ext cx="8352928" cy="1728192"/>
          </a:xfrm>
        </p:spPr>
        <p:txBody>
          <a:bodyPr>
            <a:normAutofit/>
          </a:bodyPr>
          <a:lstStyle/>
          <a:p>
            <a:r>
              <a:rPr lang="fr-CA" dirty="0"/>
              <a:t>Parfois, la personne à qui vous vendez n’est pas un bon client pour vous.</a:t>
            </a: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83968" y="274638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fr-CA"/>
              <a:t>Palmarès des erreurs à éviter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716016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fr-CA" dirty="0"/>
              <a:t>Ne posez pas d’hypothèses.</a:t>
            </a:r>
          </a:p>
          <a:p>
            <a:r>
              <a:rPr lang="fr-CA" dirty="0"/>
              <a:t>N’oubliez pas que ceci évolue avec le temps.</a:t>
            </a:r>
          </a:p>
          <a:p>
            <a:r>
              <a:rPr lang="fr-CA" dirty="0"/>
              <a:t>N’oubliez pas les autres facteurs qui produisent un client idéal.</a:t>
            </a:r>
          </a:p>
          <a:p>
            <a:r>
              <a:rPr lang="fr-CA" dirty="0"/>
              <a:t>Ne vous accrochez pas aux clients qui n’aident pas votre entreprise.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E070AE-C876-4E37-BB4E-BDAC2F77422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36512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99392"/>
            <a:ext cx="3528392" cy="3528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504" y="410741"/>
            <a:ext cx="6624736" cy="1434083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B0F0"/>
                </a:solidFill>
              </a:rPr>
              <a:t>Discussion : </a:t>
            </a:r>
            <a:br>
              <a:rPr lang="fr-CA" dirty="0">
                <a:solidFill>
                  <a:srgbClr val="00B0F0"/>
                </a:solidFill>
              </a:rPr>
            </a:br>
            <a:r>
              <a:rPr lang="fr-CA" dirty="0">
                <a:solidFill>
                  <a:srgbClr val="00B0F0"/>
                </a:solidFill>
              </a:rPr>
              <a:t>« Qui est votre client idéal? 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1520" y="2276872"/>
            <a:ext cx="6336704" cy="4464496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 vous donne la majeure partie de votre revenu? Ce montant est-il entièrement un bénéfice?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 prend le plus de temps avant que vous livriez? Quelle est la quantité nécessaire de service à la clientèle?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 prend le plus de temps pour conclure?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Quelle est la probabilité d’obtenir des recommandations ou un résultat net résiduel?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Avec qui aimez-vous le mieux travailler?</a:t>
            </a:r>
          </a:p>
          <a:p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</p:spTree>
    <p:extLst>
      <p:ext uri="{BB962C8B-B14F-4D97-AF65-F5344CB8AC3E}">
        <p14:creationId xmlns:p14="http://schemas.microsoft.com/office/powerpoint/2010/main" val="421623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04048" y="278202"/>
            <a:ext cx="3898776" cy="1143000"/>
          </a:xfrm>
        </p:spPr>
        <p:txBody>
          <a:bodyPr/>
          <a:lstStyle/>
          <a:p>
            <a:r>
              <a:rPr lang="fr-CA"/>
              <a:t>Et maintenant?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364087" y="1480868"/>
            <a:ext cx="3761389" cy="4881602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Réduisez les possibilités.</a:t>
            </a:r>
          </a:p>
          <a:p>
            <a:r>
              <a:rPr lang="fr-CA" dirty="0"/>
              <a:t>En cas d’égalité, choisissez ce que vous VOULEZ.</a:t>
            </a:r>
          </a:p>
          <a:p>
            <a:r>
              <a:rPr lang="fr-CA" dirty="0"/>
              <a:t>Essayez de réparer les relations avec les clients moins idéaux.</a:t>
            </a:r>
          </a:p>
          <a:p>
            <a:r>
              <a:rPr lang="fr-CA" dirty="0"/>
              <a:t>Excluez de votre marché les relations irréparables.</a:t>
            </a:r>
          </a:p>
          <a:p>
            <a:r>
              <a:rPr lang="fr-CA" dirty="0"/>
              <a:t>Existe-t-il d’autres domaines où le 80/20 pourra vous aider?</a:t>
            </a: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99392"/>
            <a:ext cx="3528392" cy="3528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fr-CA">
                <a:solidFill>
                  <a:srgbClr val="00B0F0"/>
                </a:solidFill>
              </a:rPr>
              <a:t>Discussion : </a:t>
            </a:r>
            <a:br>
              <a:rPr lang="fr-CA">
                <a:solidFill>
                  <a:srgbClr val="00B0F0"/>
                </a:solidFill>
              </a:rPr>
            </a:br>
            <a:r>
              <a:rPr lang="fr-CA">
                <a:solidFill>
                  <a:srgbClr val="00B0F0"/>
                </a:solidFill>
              </a:rPr>
              <a:t>« Comment dire non? 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1520" y="2492896"/>
            <a:ext cx="6480720" cy="453650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Pouvez-vous facturer une somme versée à titre d’acompte, des frais de consultation ou d’autres frais à l’avance qui vous débarrassera de tout client potentiel qui ne souhaite pas véritablement aller de l’avant?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Pouvez-vous créer un programme de recommandations ou d’autres façons par lesquels vos clients idéaux peuvent vous aider à faire croître votre entreprise avec d’autres clients comme eux?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Pouvez-vous créer une liste de contrôle ou une façon pour que les clients se qualifient eux-mêmes? Ceci peut se faire par l’entremise de l’éducation, de la vérification de crédit ou quelque autre façon de tester le client à l’avance. 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</p:spTree>
    <p:extLst>
      <p:ext uri="{BB962C8B-B14F-4D97-AF65-F5344CB8AC3E}">
        <p14:creationId xmlns:p14="http://schemas.microsoft.com/office/powerpoint/2010/main" val="175229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99392"/>
            <a:ext cx="3528392" cy="3528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504" y="410741"/>
            <a:ext cx="6264696" cy="1146051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B0F0"/>
                </a:solidFill>
              </a:rPr>
              <a:t>Discussion : </a:t>
            </a:r>
            <a:br>
              <a:rPr lang="fr-CA" dirty="0">
                <a:solidFill>
                  <a:srgbClr val="00B0F0"/>
                </a:solidFill>
              </a:rPr>
            </a:br>
            <a:r>
              <a:rPr lang="fr-CA" dirty="0">
                <a:solidFill>
                  <a:srgbClr val="00B0F0"/>
                </a:solidFill>
              </a:rPr>
              <a:t>« Existe-t-il d’autres façons d’utiliser le 80/20? 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1520" y="2276872"/>
            <a:ext cx="7056784" cy="446449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quel autre aspect de votre entreprise est-il possible d’utiliser la règle des 80/20?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Combien de flux de rentrées avez-vous? La règle des 80/20 peut-elle s’appliquer ici?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Fournisseurs?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Employés?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Types de produits?</a:t>
            </a:r>
          </a:p>
          <a:p>
            <a:endParaRPr lang="en-CA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</p:spTree>
    <p:extLst>
      <p:ext uri="{BB962C8B-B14F-4D97-AF65-F5344CB8AC3E}">
        <p14:creationId xmlns:p14="http://schemas.microsoft.com/office/powerpoint/2010/main" val="25197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800" u="sng"/>
              <a:t>Feuille de travail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CA" sz="2800" dirty="0"/>
          </a:p>
          <a:p>
            <a:r>
              <a:rPr lang="fr-CA" sz="2800"/>
              <a:t>Comment cela fonctionne-t-il pour votre entreprise?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3510"/>
            <a:ext cx="5405792" cy="609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F6CB12-91E4-470E-8993-2DB2ED0A9D1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78552" y="392582"/>
            <a:ext cx="3888432" cy="5721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93E50-5788-4AA1-9F60-0CB9776B428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208366" y="656511"/>
            <a:ext cx="3818418" cy="52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427984" y="27463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fr-CA"/>
              <a:t>Les éléments principaux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925888" y="1484784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fr-CA" dirty="0"/>
              <a:t>Analysez ce qui se produit aujourd’hui.</a:t>
            </a:r>
          </a:p>
          <a:p>
            <a:r>
              <a:rPr lang="fr-CA" dirty="0"/>
              <a:t>Découvrez qui devrait être votre client aujourd’hui.</a:t>
            </a:r>
          </a:p>
          <a:p>
            <a:r>
              <a:rPr lang="fr-CA" dirty="0"/>
              <a:t>Découvrez des façons d’améliorer les rapports avec les clients moins idéaux.</a:t>
            </a:r>
          </a:p>
          <a:p>
            <a:r>
              <a:rPr lang="fr-CA" dirty="0"/>
              <a:t>Exemple</a:t>
            </a:r>
          </a:p>
          <a:p>
            <a:r>
              <a:rPr lang="fr-CA" dirty="0"/>
              <a:t>À ne pas faire</a:t>
            </a:r>
          </a:p>
          <a:p>
            <a:r>
              <a:rPr lang="fr-CA" dirty="0"/>
              <a:t>Vos prochaines démarches</a:t>
            </a:r>
          </a:p>
          <a:p>
            <a:r>
              <a:rPr lang="fr-CA" dirty="0"/>
              <a:t>Synthèse</a:t>
            </a: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F1A2B-18F7-49FB-9BFB-F6F7AEA3EC4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" y="-17542"/>
            <a:ext cx="4925888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0"/>
            <a:ext cx="65882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274638"/>
            <a:ext cx="2304256" cy="2074242"/>
          </a:xfrm>
        </p:spPr>
        <p:txBody>
          <a:bodyPr>
            <a:normAutofit/>
          </a:bodyPr>
          <a:lstStyle/>
          <a:p>
            <a:pPr algn="l"/>
            <a:r>
              <a:rPr lang="fr-CA" dirty="0"/>
              <a:t>L’objectif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0" y="1700808"/>
            <a:ext cx="25557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fr-CA" sz="3200" dirty="0"/>
              <a:t>Revérifier votre hypothèse de l’identité de votre client idéal.</a:t>
            </a: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402E4-8D03-4D6D-ADC8-0E32268B398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55776" y="-30480"/>
            <a:ext cx="658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4400" dirty="0">
                <a:solidFill>
                  <a:schemeClr val="tx1"/>
                </a:solidFill>
              </a:rPr>
              <a:t>Parfois, la personne à qui vous vendez n’est pas un bon client pour vous.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</p:spTree>
    <p:extLst>
      <p:ext uri="{BB962C8B-B14F-4D97-AF65-F5344CB8AC3E}">
        <p14:creationId xmlns:p14="http://schemas.microsoft.com/office/powerpoint/2010/main" val="282160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27398" y="332656"/>
            <a:ext cx="2953114" cy="5616624"/>
          </a:xfrm>
        </p:spPr>
        <p:txBody>
          <a:bodyPr>
            <a:noAutofit/>
          </a:bodyPr>
          <a:lstStyle/>
          <a:p>
            <a:r>
              <a:rPr lang="fr-CA" sz="3200"/>
              <a:t>Si 20 % des clients requièrent 80 % de votre temps mais ne produit pas 80 % de votre revenu, ils ne sont peut-être pas les meilleurs clients.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5270439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6688"/>
          <a:stretch/>
        </p:blipFill>
        <p:spPr>
          <a:xfrm>
            <a:off x="350" y="764704"/>
            <a:ext cx="6227048" cy="48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fr-CA"/>
              <a:t>L’objectif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11560" y="1628211"/>
            <a:ext cx="5328593" cy="2694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4000"/>
              <a:t>Contrevérifier votre hypothèse sur l’identité de votre client idéal.</a:t>
            </a: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Les éléments principaux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33400" y="1417638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fr-CA"/>
              <a:t>Analysez ce qui se produit aujourd’hui</a:t>
            </a:r>
          </a:p>
          <a:p>
            <a:r>
              <a:rPr lang="fr-CA"/>
              <a:t>Découvrez qui devrait être votre client aujourd’hui</a:t>
            </a:r>
          </a:p>
          <a:p>
            <a:r>
              <a:rPr lang="fr-CA"/>
              <a:t>Découvrez des façons de rendre des client moins idéaux</a:t>
            </a:r>
          </a:p>
          <a:p>
            <a:r>
              <a:rPr lang="fr-CA"/>
              <a:t>Exemple</a:t>
            </a:r>
          </a:p>
          <a:p>
            <a:r>
              <a:rPr lang="fr-CA"/>
              <a:t>À ne pas faire</a:t>
            </a:r>
          </a:p>
          <a:p>
            <a:r>
              <a:rPr lang="fr-CA"/>
              <a:t>Vos prochaines démarches</a:t>
            </a:r>
          </a:p>
          <a:p>
            <a:r>
              <a:rPr lang="fr-CA"/>
              <a:t>Synthèse</a:t>
            </a: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800" u="sng"/>
              <a:t>Feuille de travail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CA" sz="2800" dirty="0"/>
          </a:p>
          <a:p>
            <a:r>
              <a:rPr lang="fr-CA" sz="2800"/>
              <a:t>Prenez votre feuille de travail et suivez-nous.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3510"/>
            <a:ext cx="5405792" cy="609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99992" y="274638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fr-CA"/>
              <a:t>Analysez ce qui se produit aujourd’hui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/>
              <a:t>Qui est votre client?</a:t>
            </a:r>
          </a:p>
          <a:p>
            <a:r>
              <a:rPr lang="fr-CA"/>
              <a:t>Pourquoi achètent-ils de vous?</a:t>
            </a:r>
          </a:p>
          <a:p>
            <a:r>
              <a:rPr lang="fr-CA"/>
              <a:t>Perdez-vous autant de clients que vous en gagnez? Quel est votre taux de rétention des clients?</a:t>
            </a:r>
          </a:p>
          <a:p>
            <a:r>
              <a:rPr lang="fr-CA"/>
              <a:t>Pourquoi perdez-vous des clients?</a:t>
            </a:r>
          </a:p>
          <a:p>
            <a:r>
              <a:rPr lang="fr-CA"/>
              <a:t>Quels clients vous font gagner le plus d’argent? Est-ce une marge de profit ou un revenu?</a:t>
            </a:r>
          </a:p>
          <a:p>
            <a:r>
              <a:rPr lang="fr-CA"/>
              <a:t>Quels clients requièrent le plus de votre temps</a:t>
            </a:r>
          </a:p>
        </p:txBody>
      </p:sp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52" y="0"/>
            <a:ext cx="4578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131" y="0"/>
            <a:ext cx="70645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757392" y="476672"/>
            <a:ext cx="2386608" cy="5314602"/>
          </a:xfrm>
        </p:spPr>
        <p:txBody>
          <a:bodyPr>
            <a:normAutofit fontScale="90000"/>
          </a:bodyPr>
          <a:lstStyle/>
          <a:p>
            <a:r>
              <a:rPr lang="fr-CA"/>
              <a:t>Découvrez qui devrait être votre client aujourd’hui</a:t>
            </a:r>
          </a:p>
        </p:txBody>
      </p:sp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</p:spTree>
    <p:extLst>
      <p:ext uri="{BB962C8B-B14F-4D97-AF65-F5344CB8AC3E}">
        <p14:creationId xmlns:p14="http://schemas.microsoft.com/office/powerpoint/2010/main" val="327672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Découvrez des façons de rendre des client moins idéaux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/>
              <a:t>Commencez à vous concentrer sur ceux qui prennent moins de temps et font gagner plus d’argent à l’entreprise.</a:t>
            </a:r>
          </a:p>
          <a:p>
            <a:r>
              <a:rPr lang="fr-CA"/>
              <a:t>Trouvez des façons de réduire le temps consacré à ces clients.</a:t>
            </a:r>
          </a:p>
          <a:p>
            <a:r>
              <a:rPr lang="fr-CA"/>
              <a:t>Trouvez des façons pour que ces clients vous fassent gagner plus d’argent.</a:t>
            </a:r>
          </a:p>
        </p:txBody>
      </p:sp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47319"/>
            <a:ext cx="4038600" cy="3431724"/>
          </a:xfrm>
        </p:spPr>
      </p:pic>
    </p:spTree>
    <p:extLst>
      <p:ext uri="{BB962C8B-B14F-4D97-AF65-F5344CB8AC3E}">
        <p14:creationId xmlns:p14="http://schemas.microsoft.com/office/powerpoint/2010/main" val="38145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/>
              <a:t>Comment cela fonctionne-t-il? </a:t>
            </a:r>
            <a:r>
              <a:rPr lang="fr-CA">
                <a:solidFill>
                  <a:srgbClr val="00B0F0"/>
                </a:solidFill>
              </a:rPr>
              <a:t>Une entreprise de bains</a:t>
            </a:r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www.SmallBusinessSolver.com © 2016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77"/>
          <a:stretch/>
        </p:blipFill>
        <p:spPr bwMode="auto">
          <a:xfrm>
            <a:off x="755576" y="1124744"/>
            <a:ext cx="7992888" cy="508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50604-04F9-4858-B94F-B1CFBFBB5F6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180820" y="1412776"/>
            <a:ext cx="5343508" cy="50837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16AB3-48E9-49A1-B183-07BFA2F09BE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24583" y="1628800"/>
            <a:ext cx="4953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98CDAFB13714593EE3D77577CD4EE" ma:contentTypeVersion="9" ma:contentTypeDescription="Create a new document." ma:contentTypeScope="" ma:versionID="f780110104dbe19769f3c1197b79360f">
  <xsd:schema xmlns:xsd="http://www.w3.org/2001/XMLSchema" xmlns:xs="http://www.w3.org/2001/XMLSchema" xmlns:p="http://schemas.microsoft.com/office/2006/metadata/properties" xmlns:ns2="3d33617b-86cf-4e3b-9812-6373a6ceae9c" xmlns:ns3="d9c6cb9a-830f-4a74-88e3-cf749948c084" targetNamespace="http://schemas.microsoft.com/office/2006/metadata/properties" ma:root="true" ma:fieldsID="eafa8dc3374600b0267de8f3cc14d317" ns2:_="" ns3:_="">
    <xsd:import namespace="3d33617b-86cf-4e3b-9812-6373a6ceae9c"/>
    <xsd:import namespace="d9c6cb9a-830f-4a74-88e3-cf749948c08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3617b-86cf-4e3b-9812-6373a6ceae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6cb9a-830f-4a74-88e3-cf749948c0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7BEC20-8CE2-4EA5-A125-398C51D48509}"/>
</file>

<file path=customXml/itemProps2.xml><?xml version="1.0" encoding="utf-8"?>
<ds:datastoreItem xmlns:ds="http://schemas.openxmlformats.org/officeDocument/2006/customXml" ds:itemID="{6DB9FFF9-EEE6-4006-8E78-B81190E01B48}"/>
</file>

<file path=customXml/itemProps3.xml><?xml version="1.0" encoding="utf-8"?>
<ds:datastoreItem xmlns:ds="http://schemas.openxmlformats.org/officeDocument/2006/customXml" ds:itemID="{1C1D4A62-F0D8-4308-B8B8-8F080F0AACBE}"/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747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Qui devraient être vos clients?</vt:lpstr>
      <vt:lpstr>Si 20 % des clients requièrent 80 % de votre temps mais ne produit pas 80 % de votre revenu, ils ne sont peut-être pas les meilleurs clients.</vt:lpstr>
      <vt:lpstr>L’objectif</vt:lpstr>
      <vt:lpstr>Les éléments principaux</vt:lpstr>
      <vt:lpstr>Feuille de travail</vt:lpstr>
      <vt:lpstr>Analysez ce qui se produit aujourd’hui</vt:lpstr>
      <vt:lpstr>Découvrez qui devrait être votre client aujourd’hui</vt:lpstr>
      <vt:lpstr>Découvrez des façons de rendre des client moins idéaux</vt:lpstr>
      <vt:lpstr>Comment cela fonctionne-t-il? Une entreprise de bains</vt:lpstr>
      <vt:lpstr>Palmarès des erreurs à éviter</vt:lpstr>
      <vt:lpstr>Discussion :  « Qui est votre client idéal? »</vt:lpstr>
      <vt:lpstr>Et maintenant?</vt:lpstr>
      <vt:lpstr>Discussion :  « Comment dire non? »</vt:lpstr>
      <vt:lpstr>Discussion :  « Existe-t-il d’autres façons d’utiliser le 80/20? »</vt:lpstr>
      <vt:lpstr>Feuille de travail</vt:lpstr>
      <vt:lpstr>Les éléments principaux</vt:lpstr>
      <vt:lpstr>L’objectif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Josée Couture</cp:lastModifiedBy>
  <cp:revision>231</cp:revision>
  <dcterms:created xsi:type="dcterms:W3CDTF">2009-12-07T18:18:58Z</dcterms:created>
  <dcterms:modified xsi:type="dcterms:W3CDTF">2018-07-24T20:28:51Z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0x01010084098CDAFB13714593EE3D77577CD4EE</vt:lpwstr>
  </property>
</Properties>
</file>