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2" r:id="rId2"/>
    <p:sldId id="307" r:id="rId3"/>
    <p:sldId id="324" r:id="rId4"/>
    <p:sldId id="267" r:id="rId5"/>
    <p:sldId id="257" r:id="rId6"/>
    <p:sldId id="272" r:id="rId7"/>
    <p:sldId id="327" r:id="rId8"/>
    <p:sldId id="326" r:id="rId9"/>
    <p:sldId id="317" r:id="rId10"/>
    <p:sldId id="328" r:id="rId11"/>
    <p:sldId id="329" r:id="rId12"/>
    <p:sldId id="310" r:id="rId13"/>
    <p:sldId id="273" r:id="rId14"/>
    <p:sldId id="263" r:id="rId15"/>
    <p:sldId id="311" r:id="rId16"/>
    <p:sldId id="294" r:id="rId17"/>
    <p:sldId id="277" r:id="rId18"/>
    <p:sldId id="276" r:id="rId19"/>
    <p:sldId id="33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e Couture" userId="f09398ed-37b3-4d6a-9650-866b34bbbeed" providerId="ADAL" clId="{8662CDA8-6D8D-432A-9C93-0382B0A87E5E}"/>
    <pc:docChg chg="undo custSel modSld">
      <pc:chgData name="Josée Couture" userId="f09398ed-37b3-4d6a-9650-866b34bbbeed" providerId="ADAL" clId="{8662CDA8-6D8D-432A-9C93-0382B0A87E5E}" dt="2018-07-24T20:41:39.955" v="252" actId="255"/>
      <pc:docMkLst>
        <pc:docMk/>
      </pc:docMkLst>
      <pc:sldChg chg="modSp">
        <pc:chgData name="Josée Couture" userId="f09398ed-37b3-4d6a-9650-866b34bbbeed" providerId="ADAL" clId="{8662CDA8-6D8D-432A-9C93-0382B0A87E5E}" dt="2018-07-24T19:58:19.912" v="215" actId="20577"/>
        <pc:sldMkLst>
          <pc:docMk/>
          <pc:sldMk cId="0" sldId="257"/>
        </pc:sldMkLst>
        <pc:spChg chg="mod">
          <ac:chgData name="Josée Couture" userId="f09398ed-37b3-4d6a-9650-866b34bbbeed" providerId="ADAL" clId="{8662CDA8-6D8D-432A-9C93-0382B0A87E5E}" dt="2018-07-24T19:58:19.912" v="215" actId="20577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20:04:36.379" v="232" actId="20577"/>
        <pc:sldMkLst>
          <pc:docMk/>
          <pc:sldMk cId="0" sldId="263"/>
        </pc:sldMkLst>
        <pc:spChg chg="mod">
          <ac:chgData name="Josée Couture" userId="f09398ed-37b3-4d6a-9650-866b34bbbeed" providerId="ADAL" clId="{8662CDA8-6D8D-432A-9C93-0382B0A87E5E}" dt="2018-07-24T18:45:16.543" v="10" actId="27636"/>
          <ac:spMkLst>
            <pc:docMk/>
            <pc:sldMk cId="0" sldId="263"/>
            <ac:spMk id="3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20:04:36.379" v="232" actId="20577"/>
          <ac:spMkLst>
            <pc:docMk/>
            <pc:sldMk cId="0" sldId="263"/>
            <ac:spMk id="4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19:58:12.461" v="213" actId="14100"/>
        <pc:sldMkLst>
          <pc:docMk/>
          <pc:sldMk cId="1067623153" sldId="267"/>
        </pc:sldMkLst>
        <pc:spChg chg="mod">
          <ac:chgData name="Josée Couture" userId="f09398ed-37b3-4d6a-9650-866b34bbbeed" providerId="ADAL" clId="{8662CDA8-6D8D-432A-9C93-0382B0A87E5E}" dt="2018-07-24T19:58:12.461" v="213" actId="14100"/>
          <ac:spMkLst>
            <pc:docMk/>
            <pc:sldMk cId="1067623153" sldId="267"/>
            <ac:spMk id="3" creationId="{00000000-0000-0000-0000-000000000000}"/>
          </ac:spMkLst>
        </pc:spChg>
      </pc:sldChg>
      <pc:sldChg chg="addSp modSp">
        <pc:chgData name="Josée Couture" userId="f09398ed-37b3-4d6a-9650-866b34bbbeed" providerId="ADAL" clId="{8662CDA8-6D8D-432A-9C93-0382B0A87E5E}" dt="2018-07-24T18:59:27.809" v="57" actId="1076"/>
        <pc:sldMkLst>
          <pc:docMk/>
          <pc:sldMk cId="3425033467" sldId="272"/>
        </pc:sldMkLst>
        <pc:spChg chg="add mod">
          <ac:chgData name="Josée Couture" userId="f09398ed-37b3-4d6a-9650-866b34bbbeed" providerId="ADAL" clId="{8662CDA8-6D8D-432A-9C93-0382B0A87E5E}" dt="2018-07-24T18:59:12.129" v="53" actId="1076"/>
          <ac:spMkLst>
            <pc:docMk/>
            <pc:sldMk cId="3425033467" sldId="272"/>
            <ac:spMk id="5" creationId="{18291EFB-A68A-448A-871E-806C38E47C16}"/>
          </ac:spMkLst>
        </pc:spChg>
        <pc:picChg chg="add mod ord">
          <ac:chgData name="Josée Couture" userId="f09398ed-37b3-4d6a-9650-866b34bbbeed" providerId="ADAL" clId="{8662CDA8-6D8D-432A-9C93-0382B0A87E5E}" dt="2018-07-24T18:59:27.809" v="57" actId="1076"/>
          <ac:picMkLst>
            <pc:docMk/>
            <pc:sldMk cId="3425033467" sldId="272"/>
            <ac:picMk id="3" creationId="{C6C19B49-8181-40EC-94EB-A1A899851B01}"/>
          </ac:picMkLst>
        </pc:picChg>
      </pc:sldChg>
      <pc:sldChg chg="addSp modSp">
        <pc:chgData name="Josée Couture" userId="f09398ed-37b3-4d6a-9650-866b34bbbeed" providerId="ADAL" clId="{8662CDA8-6D8D-432A-9C93-0382B0A87E5E}" dt="2018-07-24T20:03:21.371" v="225" actId="20577"/>
        <pc:sldMkLst>
          <pc:docMk/>
          <pc:sldMk cId="3234634513" sldId="273"/>
        </pc:sldMkLst>
        <pc:spChg chg="mod">
          <ac:chgData name="Josée Couture" userId="f09398ed-37b3-4d6a-9650-866b34bbbeed" providerId="ADAL" clId="{8662CDA8-6D8D-432A-9C93-0382B0A87E5E}" dt="2018-07-24T20:03:21.371" v="225" actId="20577"/>
          <ac:spMkLst>
            <pc:docMk/>
            <pc:sldMk cId="3234634513" sldId="273"/>
            <ac:spMk id="5" creationId="{00000000-0000-0000-0000-000000000000}"/>
          </ac:spMkLst>
        </pc:spChg>
        <pc:picChg chg="add mod">
          <ac:chgData name="Josée Couture" userId="f09398ed-37b3-4d6a-9650-866b34bbbeed" providerId="ADAL" clId="{8662CDA8-6D8D-432A-9C93-0382B0A87E5E}" dt="2018-07-24T19:08:50.093" v="150" actId="1076"/>
          <ac:picMkLst>
            <pc:docMk/>
            <pc:sldMk cId="3234634513" sldId="273"/>
            <ac:picMk id="2" creationId="{A1EF727A-9878-465C-9993-9494D2E21D6D}"/>
          </ac:picMkLst>
        </pc:picChg>
      </pc:sldChg>
      <pc:sldChg chg="addSp modSp">
        <pc:chgData name="Josée Couture" userId="f09398ed-37b3-4d6a-9650-866b34bbbeed" providerId="ADAL" clId="{8662CDA8-6D8D-432A-9C93-0382B0A87E5E}" dt="2018-07-24T20:07:29.441" v="250" actId="20577"/>
        <pc:sldMkLst>
          <pc:docMk/>
          <pc:sldMk cId="4116715600" sldId="276"/>
        </pc:sldMkLst>
        <pc:spChg chg="mod">
          <ac:chgData name="Josée Couture" userId="f09398ed-37b3-4d6a-9650-866b34bbbeed" providerId="ADAL" clId="{8662CDA8-6D8D-432A-9C93-0382B0A87E5E}" dt="2018-07-24T19:23:43.913" v="160" actId="14100"/>
          <ac:spMkLst>
            <pc:docMk/>
            <pc:sldMk cId="4116715600" sldId="276"/>
            <ac:spMk id="2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20:07:29.441" v="250" actId="20577"/>
          <ac:spMkLst>
            <pc:docMk/>
            <pc:sldMk cId="4116715600" sldId="276"/>
            <ac:spMk id="3" creationId="{00000000-0000-0000-0000-000000000000}"/>
          </ac:spMkLst>
        </pc:spChg>
        <pc:picChg chg="add mod">
          <ac:chgData name="Josée Couture" userId="f09398ed-37b3-4d6a-9650-866b34bbbeed" providerId="ADAL" clId="{8662CDA8-6D8D-432A-9C93-0382B0A87E5E}" dt="2018-07-24T19:24:12.773" v="164" actId="14100"/>
          <ac:picMkLst>
            <pc:docMk/>
            <pc:sldMk cId="4116715600" sldId="276"/>
            <ac:picMk id="4" creationId="{ADB0380E-9C46-417C-8974-1B5765DA689D}"/>
          </ac:picMkLst>
        </pc:picChg>
        <pc:picChg chg="mod">
          <ac:chgData name="Josée Couture" userId="f09398ed-37b3-4d6a-9650-866b34bbbeed" providerId="ADAL" clId="{8662CDA8-6D8D-432A-9C93-0382B0A87E5E}" dt="2018-07-24T19:23:34.791" v="158" actId="14100"/>
          <ac:picMkLst>
            <pc:docMk/>
            <pc:sldMk cId="4116715600" sldId="276"/>
            <ac:picMk id="7" creationId="{00000000-0000-0000-0000-000000000000}"/>
          </ac:picMkLst>
        </pc:picChg>
      </pc:sldChg>
      <pc:sldChg chg="addSp modSp">
        <pc:chgData name="Josée Couture" userId="f09398ed-37b3-4d6a-9650-866b34bbbeed" providerId="ADAL" clId="{8662CDA8-6D8D-432A-9C93-0382B0A87E5E}" dt="2018-07-24T19:12:07.692" v="155" actId="14100"/>
        <pc:sldMkLst>
          <pc:docMk/>
          <pc:sldMk cId="1350242427" sldId="277"/>
        </pc:sldMkLst>
        <pc:spChg chg="mod">
          <ac:chgData name="Josée Couture" userId="f09398ed-37b3-4d6a-9650-866b34bbbeed" providerId="ADAL" clId="{8662CDA8-6D8D-432A-9C93-0382B0A87E5E}" dt="2018-07-24T19:12:05.203" v="154" actId="14100"/>
          <ac:spMkLst>
            <pc:docMk/>
            <pc:sldMk cId="1350242427" sldId="277"/>
            <ac:spMk id="3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18:45:16.564" v="12" actId="27636"/>
          <ac:spMkLst>
            <pc:docMk/>
            <pc:sldMk cId="1350242427" sldId="277"/>
            <ac:spMk id="4" creationId="{00000000-0000-0000-0000-000000000000}"/>
          </ac:spMkLst>
        </pc:spChg>
        <pc:picChg chg="add mod">
          <ac:chgData name="Josée Couture" userId="f09398ed-37b3-4d6a-9650-866b34bbbeed" providerId="ADAL" clId="{8662CDA8-6D8D-432A-9C93-0382B0A87E5E}" dt="2018-07-24T19:12:07.692" v="155" actId="14100"/>
          <ac:picMkLst>
            <pc:docMk/>
            <pc:sldMk cId="1350242427" sldId="277"/>
            <ac:picMk id="2" creationId="{01F8BBEF-1ED2-4A66-BD71-BA1B3E494A75}"/>
          </ac:picMkLst>
        </pc:picChg>
      </pc:sldChg>
      <pc:sldChg chg="addSp modSp">
        <pc:chgData name="Josée Couture" userId="f09398ed-37b3-4d6a-9650-866b34bbbeed" providerId="ADAL" clId="{8662CDA8-6D8D-432A-9C93-0382B0A87E5E}" dt="2018-07-24T20:06:57.883" v="249" actId="1076"/>
        <pc:sldMkLst>
          <pc:docMk/>
          <pc:sldMk cId="1913779489" sldId="294"/>
        </pc:sldMkLst>
        <pc:spChg chg="add mod">
          <ac:chgData name="Josée Couture" userId="f09398ed-37b3-4d6a-9650-866b34bbbeed" providerId="ADAL" clId="{8662CDA8-6D8D-432A-9C93-0382B0A87E5E}" dt="2018-07-24T20:06:30.648" v="241" actId="207"/>
          <ac:spMkLst>
            <pc:docMk/>
            <pc:sldMk cId="1913779489" sldId="294"/>
            <ac:spMk id="3" creationId="{C0B5D5BE-BFBB-4DF7-8EAE-20EF769ADEB9}"/>
          </ac:spMkLst>
        </pc:spChg>
        <pc:picChg chg="add mod">
          <ac:chgData name="Josée Couture" userId="f09398ed-37b3-4d6a-9650-866b34bbbeed" providerId="ADAL" clId="{8662CDA8-6D8D-432A-9C93-0382B0A87E5E}" dt="2018-07-24T20:06:57.883" v="249" actId="1076"/>
          <ac:picMkLst>
            <pc:docMk/>
            <pc:sldMk cId="1913779489" sldId="294"/>
            <ac:picMk id="5" creationId="{4F91D332-5722-4D8D-8EF2-A0C38522755F}"/>
          </ac:picMkLst>
        </pc:picChg>
        <pc:picChg chg="mod">
          <ac:chgData name="Josée Couture" userId="f09398ed-37b3-4d6a-9650-866b34bbbeed" providerId="ADAL" clId="{8662CDA8-6D8D-432A-9C93-0382B0A87E5E}" dt="2018-07-24T20:06:15.690" v="238" actId="1076"/>
          <ac:picMkLst>
            <pc:docMk/>
            <pc:sldMk cId="1913779489" sldId="294"/>
            <ac:picMk id="7" creationId="{00000000-0000-0000-0000-000000000000}"/>
          </ac:picMkLst>
        </pc:picChg>
      </pc:sldChg>
      <pc:sldChg chg="modSp">
        <pc:chgData name="Josée Couture" userId="f09398ed-37b3-4d6a-9650-866b34bbbeed" providerId="ADAL" clId="{8662CDA8-6D8D-432A-9C93-0382B0A87E5E}" dt="2018-07-24T18:45:46.838" v="40" actId="20577"/>
        <pc:sldMkLst>
          <pc:docMk/>
          <pc:sldMk cId="3683721780" sldId="307"/>
        </pc:sldMkLst>
        <pc:spChg chg="mod">
          <ac:chgData name="Josée Couture" userId="f09398ed-37b3-4d6a-9650-866b34bbbeed" providerId="ADAL" clId="{8662CDA8-6D8D-432A-9C93-0382B0A87E5E}" dt="2018-07-24T18:45:46.838" v="40" actId="20577"/>
          <ac:spMkLst>
            <pc:docMk/>
            <pc:sldMk cId="3683721780" sldId="307"/>
            <ac:spMk id="5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20:02:43.825" v="224" actId="20577"/>
        <pc:sldMkLst>
          <pc:docMk/>
          <pc:sldMk cId="660776396" sldId="310"/>
        </pc:sldMkLst>
        <pc:spChg chg="mod">
          <ac:chgData name="Josée Couture" userId="f09398ed-37b3-4d6a-9650-866b34bbbeed" providerId="ADAL" clId="{8662CDA8-6D8D-432A-9C93-0382B0A87E5E}" dt="2018-07-24T20:02:43.825" v="224" actId="20577"/>
          <ac:spMkLst>
            <pc:docMk/>
            <pc:sldMk cId="660776396" sldId="310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20:05:13.890" v="236" actId="20577"/>
        <pc:sldMkLst>
          <pc:docMk/>
          <pc:sldMk cId="3630535562" sldId="311"/>
        </pc:sldMkLst>
        <pc:spChg chg="mod">
          <ac:chgData name="Josée Couture" userId="f09398ed-37b3-4d6a-9650-866b34bbbeed" providerId="ADAL" clId="{8662CDA8-6D8D-432A-9C93-0382B0A87E5E}" dt="2018-07-24T20:05:13.890" v="236" actId="20577"/>
          <ac:spMkLst>
            <pc:docMk/>
            <pc:sldMk cId="3630535562" sldId="311"/>
            <ac:spMk id="2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20:04:53.745" v="233" actId="20577"/>
          <ac:spMkLst>
            <pc:docMk/>
            <pc:sldMk cId="3630535562" sldId="311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19:03:46.377" v="136" actId="14100"/>
        <pc:sldMkLst>
          <pc:docMk/>
          <pc:sldMk cId="1261071956" sldId="317"/>
        </pc:sldMkLst>
        <pc:spChg chg="mod">
          <ac:chgData name="Josée Couture" userId="f09398ed-37b3-4d6a-9650-866b34bbbeed" providerId="ADAL" clId="{8662CDA8-6D8D-432A-9C93-0382B0A87E5E}" dt="2018-07-24T19:03:46.377" v="136" actId="14100"/>
          <ac:spMkLst>
            <pc:docMk/>
            <pc:sldMk cId="1261071956" sldId="317"/>
            <ac:spMk id="2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19:03:39.753" v="135" actId="255"/>
          <ac:spMkLst>
            <pc:docMk/>
            <pc:sldMk cId="1261071956" sldId="317"/>
            <ac:spMk id="4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20:41:39.955" v="252" actId="255"/>
        <pc:sldMkLst>
          <pc:docMk/>
          <pc:sldMk cId="99593558" sldId="324"/>
        </pc:sldMkLst>
        <pc:spChg chg="mod">
          <ac:chgData name="Josée Couture" userId="f09398ed-37b3-4d6a-9650-866b34bbbeed" providerId="ADAL" clId="{8662CDA8-6D8D-432A-9C93-0382B0A87E5E}" dt="2018-07-24T18:47:02.469" v="44" actId="20577"/>
          <ac:spMkLst>
            <pc:docMk/>
            <pc:sldMk cId="99593558" sldId="324"/>
            <ac:spMk id="2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20:41:39.955" v="252" actId="255"/>
          <ac:spMkLst>
            <pc:docMk/>
            <pc:sldMk cId="99593558" sldId="324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18:45:16.497" v="6" actId="27636"/>
        <pc:sldMkLst>
          <pc:docMk/>
          <pc:sldMk cId="1463891845" sldId="326"/>
        </pc:sldMkLst>
        <pc:spChg chg="mod">
          <ac:chgData name="Josée Couture" userId="f09398ed-37b3-4d6a-9650-866b34bbbeed" providerId="ADAL" clId="{8662CDA8-6D8D-432A-9C93-0382B0A87E5E}" dt="2018-07-24T18:45:16.497" v="6" actId="27636"/>
          <ac:spMkLst>
            <pc:docMk/>
            <pc:sldMk cId="1463891845" sldId="326"/>
            <ac:spMk id="3" creationId="{00000000-0000-0000-0000-000000000000}"/>
          </ac:spMkLst>
        </pc:spChg>
      </pc:sldChg>
      <pc:sldChg chg="modSp modAnim">
        <pc:chgData name="Josée Couture" userId="f09398ed-37b3-4d6a-9650-866b34bbbeed" providerId="ADAL" clId="{8662CDA8-6D8D-432A-9C93-0382B0A87E5E}" dt="2018-07-24T19:03:14.289" v="134" actId="20577"/>
        <pc:sldMkLst>
          <pc:docMk/>
          <pc:sldMk cId="2439861002" sldId="327"/>
        </pc:sldMkLst>
        <pc:spChg chg="mod">
          <ac:chgData name="Josée Couture" userId="f09398ed-37b3-4d6a-9650-866b34bbbeed" providerId="ADAL" clId="{8662CDA8-6D8D-432A-9C93-0382B0A87E5E}" dt="2018-07-24T19:01:21.697" v="80" actId="1076"/>
          <ac:spMkLst>
            <pc:docMk/>
            <pc:sldMk cId="2439861002" sldId="327"/>
            <ac:spMk id="2" creationId="{00000000-0000-0000-0000-000000000000}"/>
          </ac:spMkLst>
        </pc:spChg>
        <pc:spChg chg="mod">
          <ac:chgData name="Josée Couture" userId="f09398ed-37b3-4d6a-9650-866b34bbbeed" providerId="ADAL" clId="{8662CDA8-6D8D-432A-9C93-0382B0A87E5E}" dt="2018-07-24T19:03:14.289" v="134" actId="20577"/>
          <ac:spMkLst>
            <pc:docMk/>
            <pc:sldMk cId="2439861002" sldId="327"/>
            <ac:spMk id="6" creationId="{00000000-0000-0000-0000-000000000000}"/>
          </ac:spMkLst>
        </pc:spChg>
      </pc:sldChg>
      <pc:sldChg chg="modSp">
        <pc:chgData name="Josée Couture" userId="f09398ed-37b3-4d6a-9650-866b34bbbeed" providerId="ADAL" clId="{8662CDA8-6D8D-432A-9C93-0382B0A87E5E}" dt="2018-07-24T19:59:45.815" v="216" actId="20577"/>
        <pc:sldMkLst>
          <pc:docMk/>
          <pc:sldMk cId="116766853" sldId="328"/>
        </pc:sldMkLst>
        <pc:spChg chg="mod">
          <ac:chgData name="Josée Couture" userId="f09398ed-37b3-4d6a-9650-866b34bbbeed" providerId="ADAL" clId="{8662CDA8-6D8D-432A-9C93-0382B0A87E5E}" dt="2018-07-24T19:59:45.815" v="216" actId="20577"/>
          <ac:spMkLst>
            <pc:docMk/>
            <pc:sldMk cId="116766853" sldId="32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F8F9E-5AC2-42A0-BCB6-57EA154F0182}" type="datetimeFigureOut">
              <a:rPr lang="en-CA" smtClean="0"/>
              <a:t>2018-07-24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64D3-C2A9-4FFF-B648-9CAD89281B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84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F64D3-C2A9-4FFF-B648-9CAD89281B5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29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48.xml"/><Relationship Id="rId7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18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685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23528" y="-19455"/>
            <a:ext cx="8099784" cy="959768"/>
          </a:xfrm>
        </p:spPr>
        <p:txBody>
          <a:bodyPr>
            <a:normAutofit/>
          </a:bodyPr>
          <a:lstStyle/>
          <a:p>
            <a:r>
              <a:rPr lang="fr-CA" i="1"/>
              <a:t>Établissement du profil des clients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23528" y="4941168"/>
            <a:ext cx="4104456" cy="1728192"/>
          </a:xfrm>
        </p:spPr>
        <p:txBody>
          <a:bodyPr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Le monde est à vous, mais vous devez y choisir votre perle.</a:t>
            </a:r>
          </a:p>
        </p:txBody>
      </p:sp>
    </p:spTree>
    <p:extLst>
      <p:ext uri="{BB962C8B-B14F-4D97-AF65-F5344CB8AC3E}">
        <p14:creationId xmlns:p14="http://schemas.microsoft.com/office/powerpoint/2010/main" val="9819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A" dirty="0"/>
              <a:t>Une entreprise de logiciels de gestion de demandes a conçu un logiciel de gestion de demandes spécifique pour plus de 10 industries. 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fr-CA" dirty="0"/>
              <a:t>Ils se sont rendu compte qu’ils passaient plus de temps et dépensaient plus d’argent sur la conception de nouveaux produits que sur la vente de ceux qu’ils ont déjà.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00B0F0"/>
                </a:solidFill>
              </a:rPr>
              <a:t>Comment cela fonctionne-t-il?</a:t>
            </a:r>
          </a:p>
        </p:txBody>
      </p:sp>
    </p:spTree>
    <p:extLst>
      <p:ext uri="{BB962C8B-B14F-4D97-AF65-F5344CB8AC3E}">
        <p14:creationId xmlns:p14="http://schemas.microsoft.com/office/powerpoint/2010/main" val="1167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CA" dirty="0"/>
              <a:t>Taille de l’entreprise =  &lt; 50 employés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Montant de dépenses dans un domaine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Géographie = anglophone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Nombre de lieux =  &lt;20 lieux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Industrie = détail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Franchise</a:t>
            </a:r>
          </a:p>
          <a:p>
            <a:pPr>
              <a:buFont typeface="Wingdings" pitchFamily="2" charset="2"/>
              <a:buChar char="q"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fr-CA">
                <a:solidFill>
                  <a:srgbClr val="00B0F0"/>
                </a:solidFill>
              </a:rPr>
              <a:t>Comment cela fonctionne-t-il?</a:t>
            </a:r>
          </a:p>
        </p:txBody>
      </p:sp>
    </p:spTree>
    <p:extLst>
      <p:ext uri="{BB962C8B-B14F-4D97-AF65-F5344CB8AC3E}">
        <p14:creationId xmlns:p14="http://schemas.microsoft.com/office/powerpoint/2010/main" val="371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-99392"/>
            <a:ext cx="3816424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188640"/>
            <a:ext cx="5400600" cy="2304256"/>
          </a:xfrm>
        </p:spPr>
        <p:txBody>
          <a:bodyPr>
            <a:normAutofit fontScale="90000"/>
          </a:bodyPr>
          <a:lstStyle/>
          <a:p>
            <a:r>
              <a:rPr lang="fr-CA">
                <a:solidFill>
                  <a:srgbClr val="00B0F0"/>
                </a:solidFill>
              </a:rPr>
              <a:t>Discussion : </a:t>
            </a:r>
            <a:br>
              <a:rPr lang="fr-CA">
                <a:solidFill>
                  <a:srgbClr val="00B0F0"/>
                </a:solidFill>
              </a:rPr>
            </a:br>
            <a:r>
              <a:rPr lang="fr-CA">
                <a:solidFill>
                  <a:srgbClr val="00B0F0"/>
                </a:solidFill>
              </a:rPr>
              <a:t>« Comment catégorisez-vous actuellement vos clients?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3568" y="3212976"/>
            <a:ext cx="6048672" cy="3456384"/>
          </a:xfrm>
        </p:spPr>
        <p:txBody>
          <a:bodyPr>
            <a:noAutofit/>
          </a:bodyPr>
          <a:lstStyle/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Combien de fois franchissent-ils le seuil de la porte ou le montant de votre profit à la fin de l’année?</a:t>
            </a:r>
          </a:p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Combien de fois leur parlez-vous ou combien agréable est le temps passé en leur compagnie?</a:t>
            </a:r>
          </a:p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Combien de clients ont-ils guidés vers vous ou la possibilité d’une fidélité à vie?</a:t>
            </a:r>
          </a:p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Que signifie la façon dont vous décrivez vos clients relativement au potentiel futur de votre entreprise?</a:t>
            </a:r>
          </a:p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Existe-t-il d’autres façons de décrire ou de comprendre vos clients actuels auxquelles vous devriez réfléchir?</a:t>
            </a:r>
          </a:p>
        </p:txBody>
      </p:sp>
    </p:spTree>
    <p:extLst>
      <p:ext uri="{BB962C8B-B14F-4D97-AF65-F5344CB8AC3E}">
        <p14:creationId xmlns:p14="http://schemas.microsoft.com/office/powerpoint/2010/main" val="6607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48200" y="274638"/>
            <a:ext cx="4038600" cy="1143000"/>
          </a:xfrm>
        </p:spPr>
        <p:txBody>
          <a:bodyPr>
            <a:normAutofit fontScale="90000"/>
          </a:bodyPr>
          <a:lstStyle/>
          <a:p>
            <a:r>
              <a:rPr lang="fr-CA"/>
              <a:t>Palmarès des erreurs à éviter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16016" y="1556792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fr-CA" dirty="0"/>
              <a:t>Présumer l’identité de votre client sans en faire l’analyse.</a:t>
            </a:r>
          </a:p>
          <a:p>
            <a:r>
              <a:rPr lang="fr-CA" dirty="0"/>
              <a:t>Concentrer vos efforts sur des aspects de votre entreprise qui n’appuient pas le portrait de votre principal client.</a:t>
            </a:r>
          </a:p>
          <a:p>
            <a:r>
              <a:rPr lang="fr-CA" dirty="0"/>
              <a:t>Présumer que vos clients n’ont rien en commun.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EF727A-9878-465C-9993-9494D2E21D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2149" y="1366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fr-CA"/>
              <a:t>Et maintenant?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436096" y="1268760"/>
            <a:ext cx="3606552" cy="5184576"/>
          </a:xfrm>
        </p:spPr>
        <p:txBody>
          <a:bodyPr>
            <a:normAutofit fontScale="85000" lnSpcReduction="10000"/>
          </a:bodyPr>
          <a:lstStyle/>
          <a:p>
            <a:r>
              <a:rPr lang="fr-CA" dirty="0"/>
              <a:t>Vous ne pouvez pas rendre tout le monde heureux, tout le temps.</a:t>
            </a:r>
          </a:p>
          <a:p>
            <a:r>
              <a:rPr lang="fr-CA" dirty="0"/>
              <a:t>Facilitez la vente en cernant ceux qui aiment le mieux vos produits ou vos services et passez du temps à poursuivre plus de clients comme eux. </a:t>
            </a:r>
          </a:p>
          <a:p>
            <a:r>
              <a:rPr lang="fr-CA" dirty="0"/>
              <a:t>Poursuivre tout le monde signifie que votre budget et votre temps sont diffus.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99392"/>
            <a:ext cx="4104456" cy="4104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512" y="476672"/>
            <a:ext cx="5760640" cy="2370187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F0"/>
                </a:solidFill>
              </a:rPr>
              <a:t>Discussion : 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 Vous manque-t-il d’autres renseignements sur vos clients ? 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512" y="2852936"/>
            <a:ext cx="6768752" cy="3528392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Avez-vous trouvé cet exercice difficile?</a:t>
            </a:r>
          </a:p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Y avait-il d’autres renseignements qui auraient pu rendre cet exercice plus facile?</a:t>
            </a:r>
          </a:p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S’il vous manque des renseignements, existe-t-il une façon de les recueillir?</a:t>
            </a:r>
          </a:p>
        </p:txBody>
      </p:sp>
    </p:spTree>
    <p:extLst>
      <p:ext uri="{BB962C8B-B14F-4D97-AF65-F5344CB8AC3E}">
        <p14:creationId xmlns:p14="http://schemas.microsoft.com/office/powerpoint/2010/main" val="36305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/>
              <a:t>Comment cela fonctionne-t-il pour votre entreprise?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8270"/>
            <a:ext cx="5310966" cy="643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B5D5BE-BFBB-4DF7-8EAE-20EF769ADE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72000" y="273050"/>
            <a:ext cx="3528392" cy="5853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1D332-5722-4D8D-8EF2-A0C3852275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50761" y="292844"/>
            <a:ext cx="3770869" cy="59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0"/>
            <a:ext cx="6010747" cy="6010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60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98504" y="1759422"/>
            <a:ext cx="4038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fr-CA" dirty="0"/>
              <a:t>Pourquoi établir les profils des clients?</a:t>
            </a:r>
          </a:p>
          <a:p>
            <a:pPr lvl="0"/>
            <a:r>
              <a:rPr lang="fr-CA" dirty="0"/>
              <a:t>Les caractéristiques communes</a:t>
            </a:r>
          </a:p>
          <a:p>
            <a:pPr lvl="1"/>
            <a:r>
              <a:rPr lang="fr-CA" dirty="0"/>
              <a:t>Les clients</a:t>
            </a:r>
          </a:p>
          <a:p>
            <a:pPr lvl="1"/>
            <a:r>
              <a:rPr lang="fr-CA" dirty="0"/>
              <a:t>Les entreprises  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8BBEF-1ED2-4A66-BD71-BA1B3E494A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959" y="0"/>
            <a:ext cx="5068545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520" y="260648"/>
            <a:ext cx="2304256" cy="1930226"/>
          </a:xfrm>
        </p:spPr>
        <p:txBody>
          <a:bodyPr/>
          <a:lstStyle/>
          <a:p>
            <a:pPr algn="l"/>
            <a:r>
              <a:rPr lang="fr-CA" dirty="0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07504" y="1696440"/>
            <a:ext cx="24482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fr-CA" sz="3600" dirty="0"/>
              <a:t>Découvrez aujourd’hui qui est </a:t>
            </a:r>
            <a:r>
              <a:rPr lang="fr-CA" sz="3600"/>
              <a:t>votre client. </a:t>
            </a:r>
            <a:endParaRPr lang="fr-CA" sz="36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16" y="0"/>
            <a:ext cx="67159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B0380E-9C46-417C-8974-1B5765DA68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69557" y="17478"/>
            <a:ext cx="6674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400">
                <a:solidFill>
                  <a:schemeClr val="tx1"/>
                </a:solidFill>
              </a:rPr>
              <a:t>Le monde est à vous, mais vous devez y choisir votre perle.</a:t>
            </a:r>
          </a:p>
        </p:txBody>
      </p:sp>
    </p:spTree>
    <p:extLst>
      <p:ext uri="{BB962C8B-B14F-4D97-AF65-F5344CB8AC3E}">
        <p14:creationId xmlns:p14="http://schemas.microsoft.com/office/powerpoint/2010/main" val="30773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08104" y="408184"/>
            <a:ext cx="3682752" cy="5962674"/>
          </a:xfrm>
        </p:spPr>
        <p:txBody>
          <a:bodyPr>
            <a:normAutofit fontScale="90000"/>
          </a:bodyPr>
          <a:lstStyle/>
          <a:p>
            <a:r>
              <a:rPr lang="fr-CA" dirty="0"/>
              <a:t>Les gens avec qui vous faites des affaires aujourd’hui représentent un excellent indicateur des gens vers qui vous devriez cibler vos ventes.</a:t>
            </a:r>
          </a:p>
        </p:txBody>
      </p:sp>
    </p:spTree>
    <p:extLst>
      <p:ext uri="{BB962C8B-B14F-4D97-AF65-F5344CB8AC3E}">
        <p14:creationId xmlns:p14="http://schemas.microsoft.com/office/powerpoint/2010/main" val="36837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-99392"/>
            <a:ext cx="3816424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F0"/>
                </a:solidFill>
              </a:rPr>
              <a:t>Discussion : 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 Combien de genres de clients avez-vous? 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512" y="4293096"/>
            <a:ext cx="6408712" cy="2520280"/>
          </a:xfrm>
        </p:spPr>
        <p:txBody>
          <a:bodyPr>
            <a:noAutofit/>
          </a:bodyPr>
          <a:lstStyle/>
          <a:p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Quels sont les différents segments de marchés que vous ciblez?</a:t>
            </a:r>
          </a:p>
          <a:p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Combien en ciblez-vous aujourd’hui?</a:t>
            </a:r>
          </a:p>
          <a:p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Devez-vous modifier légèrement votre offre selon les besoins de clientèle ciblée? Modifiez-vous légèrement votre offre?</a:t>
            </a:r>
          </a:p>
          <a:p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Combien de temps passez-vous et combien d’argent dépensez-vous pour poursuivre chaque cible? Comment le faites-vous?</a:t>
            </a:r>
          </a:p>
          <a:p>
            <a:r>
              <a:rPr lang="fr-CA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Combien de cibles pensez-vous que vous pouvez raisonnablement cibler en même temps?</a:t>
            </a:r>
          </a:p>
        </p:txBody>
      </p:sp>
    </p:spTree>
    <p:extLst>
      <p:ext uri="{BB962C8B-B14F-4D97-AF65-F5344CB8AC3E}">
        <p14:creationId xmlns:p14="http://schemas.microsoft.com/office/powerpoint/2010/main" val="995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/>
            <a:r>
              <a:rPr lang="fr-CA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1520" y="1600200"/>
            <a:ext cx="38164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4000" dirty="0"/>
              <a:t>Découvrir qui est votre client est aujourd’hui.</a:t>
            </a:r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1988840"/>
            <a:ext cx="6513996" cy="4830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83568" y="1417638"/>
            <a:ext cx="4038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fr-CA" dirty="0"/>
              <a:t>Pourquoi établir les profils des clients?</a:t>
            </a:r>
          </a:p>
          <a:p>
            <a:pPr lvl="0"/>
            <a:r>
              <a:rPr lang="fr-CA" dirty="0"/>
              <a:t>Les points communs</a:t>
            </a:r>
          </a:p>
          <a:p>
            <a:pPr lvl="1"/>
            <a:r>
              <a:rPr lang="fr-CA" dirty="0"/>
              <a:t>Les clients</a:t>
            </a:r>
          </a:p>
          <a:p>
            <a:pPr lvl="1"/>
            <a:r>
              <a:rPr lang="fr-CA" dirty="0"/>
              <a:t>Les entreprises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  <a:p>
            <a:r>
              <a:rPr lang="fr-CA" dirty="0"/>
              <a:t>Synthèse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 dirty="0"/>
              <a:t>Prenez votre feuille de travail et suivez-nous.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2074"/>
            <a:ext cx="5251731" cy="63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91EFB-A68A-448A-871E-806C38E47C1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83556" y="476672"/>
            <a:ext cx="3672408" cy="5904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19B49-8181-40EC-94EB-A1A899851B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83556" y="717550"/>
            <a:ext cx="4483128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3"/>
          <a:stretch/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1755" y="457200"/>
            <a:ext cx="433082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CA" dirty="0"/>
              <a:t>Pourquoi établir les profils des clients?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dirty="0"/>
              <a:t>C’est beaucoup plus facile de vendre aux clients qui ont véritablement besoin de votre produit ou service.</a:t>
            </a:r>
          </a:p>
          <a:p>
            <a:r>
              <a:rPr lang="fr-CA" dirty="0"/>
              <a:t>C’est plus facile lorsque vous avez un client dont les besoins similaires sont satisfaits puisque ceci ajoute à votre crédibilité et démontre que vous pouvez répondre aux besoins de vos clients.  </a:t>
            </a:r>
          </a:p>
          <a:p>
            <a:r>
              <a:rPr lang="fr-CA" dirty="0"/>
              <a:t>C’est plus facile de faire des bénéfices quand vos clients sont heureux.</a:t>
            </a:r>
          </a:p>
        </p:txBody>
      </p:sp>
    </p:spTree>
    <p:extLst>
      <p:ext uri="{BB962C8B-B14F-4D97-AF65-F5344CB8AC3E}">
        <p14:creationId xmlns:p14="http://schemas.microsoft.com/office/powerpoint/2010/main" val="24398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Les points communs des clients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79512" y="1196752"/>
            <a:ext cx="2664296" cy="5328592"/>
          </a:xfrm>
        </p:spPr>
        <p:txBody>
          <a:bodyPr>
            <a:normAutofit fontScale="62500" lnSpcReduction="20000"/>
          </a:bodyPr>
          <a:lstStyle/>
          <a:p>
            <a:r>
              <a:rPr lang="fr-CA" dirty="0"/>
              <a:t>Âge</a:t>
            </a:r>
          </a:p>
          <a:p>
            <a:r>
              <a:rPr lang="fr-CA" dirty="0"/>
              <a:t>Sexe </a:t>
            </a:r>
          </a:p>
          <a:p>
            <a:r>
              <a:rPr lang="fr-CA" dirty="0"/>
              <a:t>Niveau de revenu</a:t>
            </a:r>
          </a:p>
          <a:p>
            <a:r>
              <a:rPr lang="fr-CA" dirty="0"/>
              <a:t>Emploi</a:t>
            </a:r>
          </a:p>
          <a:p>
            <a:r>
              <a:rPr lang="fr-CA" dirty="0"/>
              <a:t>État matrimonial</a:t>
            </a:r>
          </a:p>
          <a:p>
            <a:r>
              <a:rPr lang="fr-CA" dirty="0"/>
              <a:t>Géographie</a:t>
            </a:r>
          </a:p>
          <a:p>
            <a:r>
              <a:rPr lang="fr-CA" dirty="0"/>
              <a:t>Scolarité</a:t>
            </a:r>
          </a:p>
          <a:p>
            <a:r>
              <a:rPr lang="fr-CA" dirty="0"/>
              <a:t>Taille de la famille</a:t>
            </a:r>
          </a:p>
          <a:p>
            <a:r>
              <a:rPr lang="fr-CA" dirty="0"/>
              <a:t>Revenu disponible</a:t>
            </a:r>
          </a:p>
          <a:p>
            <a:r>
              <a:rPr lang="fr-CA" dirty="0"/>
              <a:t>Activités parascolaires</a:t>
            </a:r>
          </a:p>
          <a:p>
            <a:r>
              <a:rPr lang="fr-CA" dirty="0"/>
              <a:t>Fournisseurs de services utilisés</a:t>
            </a:r>
          </a:p>
          <a:p>
            <a:r>
              <a:rPr lang="fr-CA" dirty="0"/>
              <a:t>Maîtrise de la technologie</a:t>
            </a:r>
          </a:p>
          <a:p>
            <a:r>
              <a:rPr lang="fr-CA" dirty="0"/>
              <a:t>Rang de naissance</a:t>
            </a:r>
          </a:p>
          <a:p>
            <a:r>
              <a:rPr lang="fr-CA" dirty="0"/>
              <a:t>Propriétaires d’animaux de compagnie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/>
          <a:stretch/>
        </p:blipFill>
        <p:spPr>
          <a:xfrm>
            <a:off x="2843808" y="1508087"/>
            <a:ext cx="6621107" cy="47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152220"/>
            <a:ext cx="632011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dirty="0"/>
              <a:t>Caractéristiques communes de l’entreprise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067574" y="188640"/>
            <a:ext cx="3040930" cy="5937523"/>
          </a:xfrm>
        </p:spPr>
        <p:txBody>
          <a:bodyPr>
            <a:noAutofit/>
          </a:bodyPr>
          <a:lstStyle/>
          <a:p>
            <a:r>
              <a:rPr lang="fr-CA" sz="2200" dirty="0"/>
              <a:t>Taille de l’entreprise</a:t>
            </a:r>
          </a:p>
          <a:p>
            <a:r>
              <a:rPr lang="fr-CA" sz="2200" dirty="0"/>
              <a:t>Type d’entreprise (incorporation ou entreprise à propriétaire unique)</a:t>
            </a:r>
          </a:p>
          <a:p>
            <a:r>
              <a:rPr lang="fr-CA" sz="2200" dirty="0"/>
              <a:t>Taille du groupe d’acheteurs</a:t>
            </a:r>
          </a:p>
          <a:p>
            <a:r>
              <a:rPr lang="fr-CA" sz="2200" dirty="0"/>
              <a:t>Montant des dépenses dans un domaine</a:t>
            </a:r>
          </a:p>
          <a:p>
            <a:r>
              <a:rPr lang="fr-CA" sz="2200" dirty="0"/>
              <a:t>Géographie</a:t>
            </a:r>
          </a:p>
          <a:p>
            <a:r>
              <a:rPr lang="fr-CA" sz="2200" dirty="0"/>
              <a:t>Nombre de lieux</a:t>
            </a:r>
          </a:p>
          <a:p>
            <a:r>
              <a:rPr lang="fr-CA" sz="2200" dirty="0"/>
              <a:t>Industrie (y compris les organismes caritatifs)</a:t>
            </a:r>
          </a:p>
          <a:p>
            <a:r>
              <a:rPr lang="fr-CA" sz="2200" dirty="0"/>
              <a:t>Franchise</a:t>
            </a:r>
          </a:p>
          <a:p>
            <a:r>
              <a:rPr lang="fr-CA" sz="2200" dirty="0"/>
              <a:t>Revenu</a:t>
            </a:r>
          </a:p>
          <a:p>
            <a:r>
              <a:rPr lang="fr-CA" sz="2200" dirty="0"/>
              <a:t>Années d’exercice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320589"/>
            <a:ext cx="632011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98CDAFB13714593EE3D77577CD4EE" ma:contentTypeVersion="9" ma:contentTypeDescription="Create a new document." ma:contentTypeScope="" ma:versionID="f780110104dbe19769f3c1197b79360f">
  <xsd:schema xmlns:xsd="http://www.w3.org/2001/XMLSchema" xmlns:xs="http://www.w3.org/2001/XMLSchema" xmlns:p="http://schemas.microsoft.com/office/2006/metadata/properties" xmlns:ns2="3d33617b-86cf-4e3b-9812-6373a6ceae9c" xmlns:ns3="d9c6cb9a-830f-4a74-88e3-cf749948c084" targetNamespace="http://schemas.microsoft.com/office/2006/metadata/properties" ma:root="true" ma:fieldsID="eafa8dc3374600b0267de8f3cc14d317" ns2:_="" ns3:_="">
    <xsd:import namespace="3d33617b-86cf-4e3b-9812-6373a6ceae9c"/>
    <xsd:import namespace="d9c6cb9a-830f-4a74-88e3-cf749948c0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3617b-86cf-4e3b-9812-6373a6ceae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6cb9a-830f-4a74-88e3-cf749948c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BDCF52-91B0-41AF-A3B7-0AF0643CC3AD}"/>
</file>

<file path=customXml/itemProps2.xml><?xml version="1.0" encoding="utf-8"?>
<ds:datastoreItem xmlns:ds="http://schemas.openxmlformats.org/officeDocument/2006/customXml" ds:itemID="{8A0F064D-CF15-4218-81F7-3E856620F89C}"/>
</file>

<file path=customXml/itemProps3.xml><?xml version="1.0" encoding="utf-8"?>
<ds:datastoreItem xmlns:ds="http://schemas.openxmlformats.org/officeDocument/2006/customXml" ds:itemID="{F7AA2595-0E79-42CE-BE06-4B60215D9FFD}"/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665</Words>
  <Application>Microsoft Office PowerPoint</Application>
  <PresentationFormat>On-screen Show (4:3)</PresentationFormat>
  <Paragraphs>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Établissement du profil des clients</vt:lpstr>
      <vt:lpstr>Les gens avec qui vous faites des affaires aujourd’hui représentent un excellent indicateur des gens vers qui vous devriez cibler vos ventes.</vt:lpstr>
      <vt:lpstr>Discussion :  « Combien de genres de clients avez-vous? »</vt:lpstr>
      <vt:lpstr>L’objectif</vt:lpstr>
      <vt:lpstr>Les éléments principaux</vt:lpstr>
      <vt:lpstr>Feuille de travail</vt:lpstr>
      <vt:lpstr>Pourquoi établir les profils des clients?</vt:lpstr>
      <vt:lpstr>Les points communs des clients</vt:lpstr>
      <vt:lpstr>Caractéristiques communes de l’entreprise</vt:lpstr>
      <vt:lpstr>Comment cela fonctionne-t-il?</vt:lpstr>
      <vt:lpstr>Comment cela fonctionne-t-il?</vt:lpstr>
      <vt:lpstr>Discussion :  « Comment catégorisez-vous actuellement vos clients? »</vt:lpstr>
      <vt:lpstr>Palmarès des erreurs à éviter</vt:lpstr>
      <vt:lpstr>Et maintenant?</vt:lpstr>
      <vt:lpstr>Discussion :  « Vous manque-t-il d’autres renseignements sur vos clients ? »</vt:lpstr>
      <vt:lpstr>Feuille de travail</vt:lpstr>
      <vt:lpstr>Les éléments principaux</vt:lpstr>
      <vt:lpstr>L’objectif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Josée Couture</cp:lastModifiedBy>
  <cp:revision>145</cp:revision>
  <dcterms:created xsi:type="dcterms:W3CDTF">2009-12-07T18:18:58Z</dcterms:created>
  <dcterms:modified xsi:type="dcterms:W3CDTF">2018-07-24T20:41:43Z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0x01010084098CDAFB13714593EE3D77577CD4EE</vt:lpwstr>
  </property>
</Properties>
</file>