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sldIdLst>
    <p:sldId id="256" r:id="rId2"/>
    <p:sldId id="265" r:id="rId3"/>
    <p:sldId id="267" r:id="rId4"/>
    <p:sldId id="257" r:id="rId5"/>
    <p:sldId id="272" r:id="rId6"/>
    <p:sldId id="327" r:id="rId7"/>
    <p:sldId id="324" r:id="rId8"/>
    <p:sldId id="326" r:id="rId9"/>
    <p:sldId id="328" r:id="rId10"/>
    <p:sldId id="329" r:id="rId11"/>
    <p:sldId id="330" r:id="rId12"/>
    <p:sldId id="318" r:id="rId13"/>
    <p:sldId id="305" r:id="rId14"/>
    <p:sldId id="273" r:id="rId15"/>
    <p:sldId id="263" r:id="rId16"/>
    <p:sldId id="308" r:id="rId17"/>
    <p:sldId id="309" r:id="rId18"/>
    <p:sldId id="277" r:id="rId19"/>
    <p:sldId id="276" r:id="rId20"/>
    <p:sldId id="331" r:id="rId2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5A111915-BE36-4E01-A7E5-04B1672EAD32}" styleName="Light Style 2 - Accent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FABFCF23-3B69-468F-B69F-88F6DE6A72F2}" styleName="Medium Style 1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912" autoAdjust="0"/>
    <p:restoredTop sz="94660"/>
  </p:normalViewPr>
  <p:slideViewPr>
    <p:cSldViewPr>
      <p:cViewPr varScale="1">
        <p:scale>
          <a:sx n="87" d="100"/>
          <a:sy n="87" d="100"/>
        </p:scale>
        <p:origin x="1434" y="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DEFC78E-EBAD-42B4-823B-4B63B18A8FA0}" type="datetimeFigureOut">
              <a:rPr lang="en-CA" smtClean="0"/>
              <a:t>2018-08-29</a:t>
            </a:fld>
            <a:endParaRPr lang="en-CA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CA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438688A-2A0A-47A7-ACE7-ECCB4DDAAA57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5655930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38688A-2A0A-47A7-ACE7-ECCB4DDAAA57}" type="slidenum">
              <a:rPr lang="en-CA" smtClean="0"/>
              <a:t>9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05655272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A1ED3D-6AD1-4607-971D-D2D210C337CB}" type="slidenum">
              <a:rPr lang="en-CA" smtClean="0"/>
              <a:t>20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24313403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887669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386266"/>
            <a:ext cx="6400800" cy="1257312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4BA8D0-2965-434F-A43C-2B7ACF70EE57}" type="datetime1">
              <a:rPr lang="en-US" smtClean="0"/>
              <a:t>8/29/2018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CA" smtClean="0"/>
              <a:t>www.SmallBusinessSolver.com © 2018</a:t>
            </a:r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311181-07AF-4940-AF7E-81F4D00DD368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F3671-95EB-4646-BFF0-830E3E275FD4}" type="datetime1">
              <a:rPr lang="en-US" smtClean="0"/>
              <a:t>8/29/2018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CA" smtClean="0"/>
              <a:t>www.SmallBusinessSolver.com © 2018</a:t>
            </a:r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311181-07AF-4940-AF7E-81F4D00DD368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A2ACCF-1718-4267-9AD4-FC2A86766DBD}" type="datetime1">
              <a:rPr lang="en-US" smtClean="0"/>
              <a:t>8/29/2018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CA" smtClean="0"/>
              <a:t>www.SmallBusinessSolver.com © 2018</a:t>
            </a:r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311181-07AF-4940-AF7E-81F4D00DD368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143116"/>
            <a:ext cx="8229600" cy="3983047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CA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95FCF0-BD61-4B1A-9CA8-563DE8EE651F}" type="datetime1">
              <a:rPr lang="en-US" smtClean="0"/>
              <a:t>8/29/2018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CA" smtClean="0"/>
              <a:t>www.SmallBusinessSolver.com © 2018</a:t>
            </a:r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311181-07AF-4940-AF7E-81F4D00DD368}" type="slidenum">
              <a:rPr lang="en-CA" smtClean="0"/>
              <a:pPr/>
              <a:t>‹#›</a:t>
            </a:fld>
            <a:endParaRPr lang="en-CA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457200" y="928670"/>
            <a:ext cx="8229600" cy="1143000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CA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79CE29-D3BB-4226-A20C-EB71D1B1A1DE}" type="datetime1">
              <a:rPr lang="en-US" smtClean="0"/>
              <a:t>8/29/2018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CA" smtClean="0"/>
              <a:t>www.SmallBusinessSolver.com © 2018</a:t>
            </a:r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311181-07AF-4940-AF7E-81F4D00DD368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49932F-7EB7-435C-A18E-059C641CA09F}" type="datetime1">
              <a:rPr lang="en-US" smtClean="0"/>
              <a:t>8/29/2018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CA" smtClean="0"/>
              <a:t>www.SmallBusinessSolver.com © 2018</a:t>
            </a:r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311181-07AF-4940-AF7E-81F4D00DD368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5CB086-6315-42D1-8CAA-FE43FF856873}" type="datetime1">
              <a:rPr lang="en-US" smtClean="0"/>
              <a:t>8/29/2018</a:t>
            </a:fld>
            <a:endParaRPr lang="en-C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CA" smtClean="0"/>
              <a:t>www.SmallBusinessSolver.com © 2018</a:t>
            </a:r>
            <a:endParaRPr lang="en-C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311181-07AF-4940-AF7E-81F4D00DD368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3854C5-AE41-4AC8-87E9-9C72A6182658}" type="datetime1">
              <a:rPr lang="en-US" smtClean="0"/>
              <a:t>8/29/2018</a:t>
            </a:fld>
            <a:endParaRPr lang="en-C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CA" smtClean="0"/>
              <a:t>www.SmallBusinessSolver.com © 2018</a:t>
            </a:r>
            <a:endParaRPr lang="en-C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311181-07AF-4940-AF7E-81F4D00DD368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10DC50-13F7-42D0-95DE-90E95F3041FB}" type="datetime1">
              <a:rPr lang="en-US" smtClean="0"/>
              <a:t>8/29/2018</a:t>
            </a:fld>
            <a:endParaRPr lang="en-C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CA" smtClean="0"/>
              <a:t>www.SmallBusinessSolver.com © 2018</a:t>
            </a:r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311181-07AF-4940-AF7E-81F4D00DD368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9B0C2A-08A3-41BF-8F58-8F2342553D57}" type="datetime1">
              <a:rPr lang="en-US" smtClean="0"/>
              <a:t>8/29/2018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CA" smtClean="0"/>
              <a:t>www.SmallBusinessSolver.com © 2018</a:t>
            </a:r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311181-07AF-4940-AF7E-81F4D00DD368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B0E51C-7AB9-4027-BE89-540FDB7BB377}" type="datetime1">
              <a:rPr lang="en-US" smtClean="0"/>
              <a:t>8/29/2018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CA" smtClean="0"/>
              <a:t>www.SmallBusinessSolver.com © 2018</a:t>
            </a:r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311181-07AF-4940-AF7E-81F4D00DD368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D4EC2BF-3CCA-4AF3-9A5F-9DD88D43C13A}" type="datetime1">
              <a:rPr lang="en-US" smtClean="0"/>
              <a:t>8/29/2018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CA" smtClean="0"/>
              <a:t>www.SmallBusinessSolver.com © 2018</a:t>
            </a:r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311181-07AF-4940-AF7E-81F4D00DD368}" type="slidenum">
              <a:rPr lang="en-CA" smtClean="0"/>
              <a:pPr/>
              <a:t>‹#›</a:t>
            </a:fld>
            <a:endParaRPr lang="en-C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  <p:hf sldNum="0"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8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66766" y="0"/>
            <a:ext cx="10277532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-544870" y="0"/>
            <a:ext cx="2740606" cy="1844824"/>
          </a:xfrm>
        </p:spPr>
        <p:txBody>
          <a:bodyPr>
            <a:normAutofit/>
          </a:bodyPr>
          <a:lstStyle/>
          <a:p>
            <a:pPr algn="l"/>
            <a:r>
              <a:rPr lang="en-CA" b="1" i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Gender Selling </a:t>
            </a:r>
            <a:endParaRPr lang="en-CA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91680" y="11448"/>
            <a:ext cx="4176464" cy="2625464"/>
          </a:xfrm>
        </p:spPr>
        <p:txBody>
          <a:bodyPr>
            <a:normAutofit/>
          </a:bodyPr>
          <a:lstStyle/>
          <a:p>
            <a:r>
              <a:rPr lang="en-CA" dirty="0"/>
              <a:t>If women are from Venus and men are </a:t>
            </a:r>
            <a:r>
              <a:rPr lang="en-CA" dirty="0" smtClean="0"/>
              <a:t>from Mars</a:t>
            </a:r>
            <a:r>
              <a:rPr lang="en-CA" dirty="0"/>
              <a:t>, why would we sell to them the </a:t>
            </a:r>
            <a:r>
              <a:rPr lang="en-CA" dirty="0" smtClean="0"/>
              <a:t>same way</a:t>
            </a:r>
            <a:r>
              <a:rPr lang="en-CA" dirty="0"/>
              <a:t>?</a:t>
            </a:r>
            <a:endParaRPr lang="en-CA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CA" smtClean="0"/>
              <a:t>www.SmallBusinessSolver.com © 2018</a:t>
            </a:r>
            <a:endParaRPr lang="en-CA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Women Selling to Women</a:t>
            </a:r>
            <a:endParaRPr lang="en-CA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CA" dirty="0"/>
              <a:t>Show your softer side. Be a little </a:t>
            </a:r>
            <a:r>
              <a:rPr lang="en-CA" dirty="0" smtClean="0"/>
              <a:t>more direct </a:t>
            </a:r>
            <a:r>
              <a:rPr lang="en-CA" dirty="0"/>
              <a:t>if they are. But talk about kids </a:t>
            </a:r>
            <a:r>
              <a:rPr lang="en-CA" dirty="0" smtClean="0"/>
              <a:t>and relationships </a:t>
            </a:r>
            <a:r>
              <a:rPr lang="en-CA" dirty="0"/>
              <a:t>if you get the opportunity.</a:t>
            </a:r>
          </a:p>
          <a:p>
            <a:r>
              <a:rPr lang="en-CA" dirty="0" smtClean="0"/>
              <a:t>Show </a:t>
            </a:r>
            <a:r>
              <a:rPr lang="en-CA" dirty="0"/>
              <a:t>interest in all aspects of their life.</a:t>
            </a:r>
          </a:p>
          <a:p>
            <a:r>
              <a:rPr lang="en-CA" dirty="0"/>
              <a:t>Nod as they speak to show understanding.</a:t>
            </a:r>
          </a:p>
          <a:p>
            <a:r>
              <a:rPr lang="en-CA" dirty="0" smtClean="0"/>
              <a:t>Use </a:t>
            </a:r>
            <a:r>
              <a:rPr lang="en-CA" dirty="0"/>
              <a:t>relationships with men when </a:t>
            </a:r>
            <a:r>
              <a:rPr lang="en-CA" dirty="0" smtClean="0"/>
              <a:t>creating metaphors</a:t>
            </a:r>
            <a:r>
              <a:rPr lang="en-CA" dirty="0"/>
              <a:t>.</a:t>
            </a:r>
          </a:p>
          <a:p>
            <a:r>
              <a:rPr lang="en-CA" dirty="0" smtClean="0"/>
              <a:t>Say </a:t>
            </a:r>
            <a:r>
              <a:rPr lang="en-CA" dirty="0"/>
              <a:t>things like, “I understand,” or “</a:t>
            </a:r>
            <a:r>
              <a:rPr lang="en-CA" dirty="0" smtClean="0"/>
              <a:t>You know </a:t>
            </a:r>
            <a:r>
              <a:rPr lang="en-CA" dirty="0"/>
              <a:t>what I’m talking about”.</a:t>
            </a:r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2467539"/>
            <a:ext cx="4038600" cy="2791284"/>
          </a:xfrm>
        </p:spPr>
      </p:pic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CA" smtClean="0"/>
              <a:t>www.SmallBusinessSolver.com © 2018</a:t>
            </a:r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0397965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Men Selling to Women</a:t>
            </a:r>
            <a:endParaRPr lang="en-CA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CA" dirty="0"/>
              <a:t>Flattery will get you most places! </a:t>
            </a:r>
            <a:r>
              <a:rPr lang="en-CA" dirty="0" smtClean="0"/>
              <a:t>The ladies </a:t>
            </a:r>
            <a:r>
              <a:rPr lang="en-CA" dirty="0"/>
              <a:t>love flattery, but they can </a:t>
            </a:r>
            <a:r>
              <a:rPr lang="en-CA" dirty="0" smtClean="0"/>
              <a:t>sense when </a:t>
            </a:r>
            <a:r>
              <a:rPr lang="en-CA" dirty="0"/>
              <a:t>you are insincere.</a:t>
            </a:r>
          </a:p>
          <a:p>
            <a:r>
              <a:rPr lang="en-CA" dirty="0" smtClean="0"/>
              <a:t>Lean </a:t>
            </a:r>
            <a:r>
              <a:rPr lang="en-CA" dirty="0"/>
              <a:t>forward and show interest in them.</a:t>
            </a:r>
          </a:p>
          <a:p>
            <a:r>
              <a:rPr lang="en-CA" dirty="0"/>
              <a:t>Really focus on listening to what they </a:t>
            </a:r>
            <a:r>
              <a:rPr lang="en-CA" dirty="0" smtClean="0"/>
              <a:t>are saying </a:t>
            </a:r>
            <a:r>
              <a:rPr lang="en-CA" dirty="0"/>
              <a:t>to help them feel understood.</a:t>
            </a:r>
          </a:p>
          <a:p>
            <a:r>
              <a:rPr lang="en-CA" dirty="0" smtClean="0"/>
              <a:t>Corny </a:t>
            </a:r>
            <a:r>
              <a:rPr lang="en-CA" dirty="0"/>
              <a:t>jokes work well.</a:t>
            </a:r>
          </a:p>
          <a:p>
            <a:r>
              <a:rPr lang="en-CA" dirty="0" smtClean="0"/>
              <a:t>Dressing </a:t>
            </a:r>
            <a:r>
              <a:rPr lang="en-CA" dirty="0"/>
              <a:t>well goes a long way.</a:t>
            </a:r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2515741"/>
            <a:ext cx="4038600" cy="2694880"/>
          </a:xfrm>
        </p:spPr>
      </p:pic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CA" smtClean="0"/>
              <a:t>www.SmallBusinessSolver.com © 2018</a:t>
            </a:r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0362339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11552" y="0"/>
            <a:ext cx="4032448" cy="403244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504" y="410741"/>
            <a:ext cx="5688632" cy="1002035"/>
          </a:xfrm>
        </p:spPr>
        <p:txBody>
          <a:bodyPr>
            <a:normAutofit fontScale="90000"/>
          </a:bodyPr>
          <a:lstStyle/>
          <a:p>
            <a:r>
              <a:rPr lang="en-CA" dirty="0" smtClean="0">
                <a:solidFill>
                  <a:srgbClr val="00B0F0"/>
                </a:solidFill>
              </a:rPr>
              <a:t>Discussion: </a:t>
            </a:r>
            <a:br>
              <a:rPr lang="en-CA" dirty="0" smtClean="0">
                <a:solidFill>
                  <a:srgbClr val="00B0F0"/>
                </a:solidFill>
              </a:rPr>
            </a:br>
            <a:r>
              <a:rPr lang="en-CA" dirty="0" smtClean="0">
                <a:solidFill>
                  <a:srgbClr val="00B0F0"/>
                </a:solidFill>
              </a:rPr>
              <a:t>“How do you act around females?”</a:t>
            </a:r>
            <a:endParaRPr lang="en-CA" dirty="0">
              <a:solidFill>
                <a:srgbClr val="00B0F0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9512" y="2564904"/>
            <a:ext cx="6912768" cy="3456384"/>
          </a:xfrm>
        </p:spPr>
        <p:txBody>
          <a:bodyPr>
            <a:noAutofit/>
          </a:bodyPr>
          <a:lstStyle/>
          <a:p>
            <a:pPr marL="342900" lvl="0" indent="-342900">
              <a:buFont typeface="Arial" pitchFamily="34" charset="0"/>
              <a:buChar char="•"/>
            </a:pPr>
            <a:r>
              <a:rPr lang="en-CA" sz="2400" dirty="0"/>
              <a:t>Do you speak differently?</a:t>
            </a:r>
          </a:p>
          <a:p>
            <a:pPr marL="342900" lvl="0" indent="-342900">
              <a:buFont typeface="Arial" pitchFamily="34" charset="0"/>
              <a:buChar char="•"/>
            </a:pPr>
            <a:r>
              <a:rPr lang="en-CA" sz="2400" dirty="0"/>
              <a:t>Do you have different body language?</a:t>
            </a:r>
          </a:p>
          <a:p>
            <a:pPr marL="342900" lvl="0" indent="-342900">
              <a:buFont typeface="Arial" pitchFamily="34" charset="0"/>
              <a:buChar char="•"/>
            </a:pPr>
            <a:r>
              <a:rPr lang="en-CA" sz="2400" dirty="0"/>
              <a:t>In what other ways may you behave differently?</a:t>
            </a:r>
          </a:p>
          <a:p>
            <a:pPr marL="342900" lvl="0" indent="-342900">
              <a:buFont typeface="Arial" pitchFamily="34" charset="0"/>
              <a:buChar char="•"/>
            </a:pPr>
            <a:endParaRPr lang="en-CA" sz="2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r>
              <a:rPr lang="en-CA" sz="2400" dirty="0"/>
              <a:t> </a:t>
            </a: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CA" smtClean="0"/>
              <a:t>www.SmallBusinessSolver.com © 2018</a:t>
            </a:r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5608939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260648"/>
            <a:ext cx="8229600" cy="1143000"/>
          </a:xfrm>
        </p:spPr>
        <p:txBody>
          <a:bodyPr>
            <a:normAutofit/>
          </a:bodyPr>
          <a:lstStyle/>
          <a:p>
            <a:r>
              <a:rPr lang="en-CA" dirty="0" smtClean="0"/>
              <a:t>How Does It Work? </a:t>
            </a:r>
            <a:r>
              <a:rPr lang="en-CA" dirty="0" smtClean="0">
                <a:solidFill>
                  <a:srgbClr val="00B0F0"/>
                </a:solidFill>
              </a:rPr>
              <a:t>Lawyer</a:t>
            </a:r>
            <a:endParaRPr lang="en-CA" dirty="0">
              <a:solidFill>
                <a:srgbClr val="00B0F0"/>
              </a:solidFill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4968552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n-CA" dirty="0" smtClean="0"/>
              <a:t>As a </a:t>
            </a:r>
            <a:r>
              <a:rPr lang="en-CA" dirty="0" smtClean="0">
                <a:solidFill>
                  <a:srgbClr val="00B0F0"/>
                </a:solidFill>
              </a:rPr>
              <a:t>woman</a:t>
            </a:r>
            <a:r>
              <a:rPr lang="en-CA" dirty="0" smtClean="0"/>
              <a:t>, I should be…</a:t>
            </a:r>
          </a:p>
          <a:p>
            <a:pPr marL="0" indent="0">
              <a:buNone/>
            </a:pPr>
            <a:endParaRPr lang="en-CA" dirty="0"/>
          </a:p>
          <a:p>
            <a:pPr marL="0" indent="0">
              <a:buNone/>
            </a:pPr>
            <a:r>
              <a:rPr lang="en-CA" dirty="0" smtClean="0"/>
              <a:t>Selling to men using the following tactics: </a:t>
            </a:r>
          </a:p>
          <a:p>
            <a:pPr marL="0" indent="0">
              <a:buNone/>
            </a:pPr>
            <a:r>
              <a:rPr lang="en-CA" dirty="0" smtClean="0"/>
              <a:t>1. </a:t>
            </a:r>
            <a:r>
              <a:rPr lang="en-CA" dirty="0" smtClean="0">
                <a:solidFill>
                  <a:srgbClr val="00B0F0"/>
                </a:solidFill>
              </a:rPr>
              <a:t>Be direct</a:t>
            </a:r>
            <a:endParaRPr lang="en-CA" dirty="0" smtClean="0"/>
          </a:p>
          <a:p>
            <a:pPr marL="0" indent="0">
              <a:buNone/>
            </a:pPr>
            <a:r>
              <a:rPr lang="en-CA" dirty="0" smtClean="0"/>
              <a:t>2. </a:t>
            </a:r>
            <a:r>
              <a:rPr lang="en-CA" dirty="0" smtClean="0">
                <a:solidFill>
                  <a:srgbClr val="00B0F0"/>
                </a:solidFill>
              </a:rPr>
              <a:t>Stay up to date on at least one sport</a:t>
            </a:r>
            <a:endParaRPr lang="en-CA" dirty="0" smtClean="0"/>
          </a:p>
          <a:p>
            <a:pPr marL="0" indent="0">
              <a:buNone/>
            </a:pPr>
            <a:r>
              <a:rPr lang="en-CA" dirty="0" smtClean="0"/>
              <a:t>3. </a:t>
            </a:r>
            <a:r>
              <a:rPr lang="en-CA" dirty="0" smtClean="0">
                <a:solidFill>
                  <a:srgbClr val="00B0F0"/>
                </a:solidFill>
              </a:rPr>
              <a:t>Wear professional clothes</a:t>
            </a:r>
            <a:endParaRPr lang="en-CA" dirty="0" smtClean="0"/>
          </a:p>
          <a:p>
            <a:pPr marL="0" indent="0">
              <a:buNone/>
            </a:pPr>
            <a:endParaRPr lang="en-CA" dirty="0"/>
          </a:p>
          <a:p>
            <a:pPr marL="0" indent="0">
              <a:buNone/>
            </a:pPr>
            <a:r>
              <a:rPr lang="en-CA" dirty="0" smtClean="0"/>
              <a:t>Selling to women using the following tactics:</a:t>
            </a:r>
          </a:p>
          <a:p>
            <a:pPr marL="0" indent="0">
              <a:buNone/>
            </a:pPr>
            <a:r>
              <a:rPr lang="en-CA" dirty="0" smtClean="0"/>
              <a:t>1. </a:t>
            </a:r>
            <a:r>
              <a:rPr lang="en-CA" dirty="0" smtClean="0">
                <a:solidFill>
                  <a:srgbClr val="00B0F0"/>
                </a:solidFill>
              </a:rPr>
              <a:t>Make sure that I keep track of their family’s names</a:t>
            </a:r>
            <a:endParaRPr lang="en-CA" dirty="0" smtClean="0"/>
          </a:p>
          <a:p>
            <a:pPr marL="0" indent="0">
              <a:buNone/>
            </a:pPr>
            <a:r>
              <a:rPr lang="en-CA" dirty="0" smtClean="0"/>
              <a:t>2. </a:t>
            </a:r>
            <a:r>
              <a:rPr lang="en-CA" dirty="0" smtClean="0">
                <a:solidFill>
                  <a:srgbClr val="00B0F0"/>
                </a:solidFill>
              </a:rPr>
              <a:t>Ask how much time they have at the start</a:t>
            </a:r>
            <a:endParaRPr lang="en-CA" dirty="0" smtClean="0"/>
          </a:p>
          <a:p>
            <a:pPr marL="0" indent="0">
              <a:buNone/>
            </a:pPr>
            <a:r>
              <a:rPr lang="en-CA" dirty="0" smtClean="0"/>
              <a:t>3. </a:t>
            </a:r>
            <a:r>
              <a:rPr lang="en-CA" dirty="0">
                <a:solidFill>
                  <a:srgbClr val="00B0F0"/>
                </a:solidFill>
              </a:rPr>
              <a:t>Start with personal </a:t>
            </a:r>
            <a:r>
              <a:rPr lang="en-CA" dirty="0" smtClean="0">
                <a:solidFill>
                  <a:srgbClr val="00B0F0"/>
                </a:solidFill>
              </a:rPr>
              <a:t>questions if they have time</a:t>
            </a:r>
            <a:endParaRPr lang="en-CA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CA" smtClean="0"/>
              <a:t>www.SmallBusinessSolver.com © 2018</a:t>
            </a:r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8990691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716016" y="274638"/>
            <a:ext cx="3970784" cy="1143000"/>
          </a:xfrm>
        </p:spPr>
        <p:txBody>
          <a:bodyPr>
            <a:normAutofit fontScale="90000"/>
          </a:bodyPr>
          <a:lstStyle/>
          <a:p>
            <a:r>
              <a:rPr lang="en-CA" dirty="0" smtClean="0"/>
              <a:t>Top Mistakes To Avoid</a:t>
            </a:r>
            <a:endParaRPr lang="en-CA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4716016" y="1556792"/>
            <a:ext cx="4038600" cy="5040560"/>
          </a:xfrm>
        </p:spPr>
        <p:txBody>
          <a:bodyPr>
            <a:normAutofit/>
          </a:bodyPr>
          <a:lstStyle/>
          <a:p>
            <a:r>
              <a:rPr lang="en-CA" dirty="0" smtClean="0"/>
              <a:t>Stereotypes are only useful to a certain point</a:t>
            </a:r>
          </a:p>
          <a:p>
            <a:r>
              <a:rPr lang="en-CA" dirty="0" smtClean="0"/>
              <a:t>Don’t forget the other factors that play into building rapport</a:t>
            </a:r>
          </a:p>
          <a:p>
            <a:r>
              <a:rPr lang="en-CA" dirty="0" smtClean="0"/>
              <a:t>Only 70% of each gender is right brained or left brained.  That means 30% is the opposite!</a:t>
            </a:r>
          </a:p>
          <a:p>
            <a:endParaRPr lang="en-CA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6512" y="0"/>
            <a:ext cx="4571518" cy="6858000"/>
          </a:xfrm>
          <a:prstGeom prst="rect">
            <a:avLst/>
          </a:prstGeom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CA" smtClean="0"/>
              <a:t>www.SmallBusinessSolver.com © 2018</a:t>
            </a:r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2346345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92696" y="20960"/>
            <a:ext cx="10836696" cy="7224464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5796136" y="274638"/>
            <a:ext cx="2890664" cy="1143000"/>
          </a:xfrm>
        </p:spPr>
        <p:txBody>
          <a:bodyPr/>
          <a:lstStyle/>
          <a:p>
            <a:pPr algn="l"/>
            <a:r>
              <a:rPr lang="en-CA" dirty="0" smtClean="0"/>
              <a:t>Now What?</a:t>
            </a:r>
            <a:endParaRPr lang="en-CA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5364087" y="1124744"/>
            <a:ext cx="3777055" cy="5733256"/>
          </a:xfrm>
        </p:spPr>
        <p:txBody>
          <a:bodyPr>
            <a:normAutofit/>
          </a:bodyPr>
          <a:lstStyle/>
          <a:p>
            <a:r>
              <a:rPr lang="en-CA" dirty="0" smtClean="0"/>
              <a:t>Knowing how you are acting today is the first step</a:t>
            </a:r>
          </a:p>
          <a:p>
            <a:r>
              <a:rPr lang="en-CA" dirty="0" smtClean="0"/>
              <a:t>Have a plan of how to approach genders differently</a:t>
            </a:r>
          </a:p>
          <a:p>
            <a:r>
              <a:rPr lang="en-CA" dirty="0" smtClean="0"/>
              <a:t>Test and improve your ability to build rapport</a:t>
            </a:r>
          </a:p>
          <a:p>
            <a:r>
              <a:rPr lang="en-CA" dirty="0" smtClean="0"/>
              <a:t>When in doubt, just find something in common</a:t>
            </a:r>
          </a:p>
          <a:p>
            <a:pPr marL="0" indent="0">
              <a:buNone/>
            </a:pPr>
            <a:endParaRPr lang="en-CA" dirty="0" smtClean="0"/>
          </a:p>
          <a:p>
            <a:endParaRPr lang="en-CA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CA" smtClean="0"/>
              <a:t>www.SmallBusinessSolver.com © 2018</a:t>
            </a:r>
            <a:endParaRPr lang="en-CA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13750" y="0"/>
            <a:ext cx="4032448" cy="403244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504" y="410741"/>
            <a:ext cx="5760640" cy="1002035"/>
          </a:xfrm>
        </p:spPr>
        <p:txBody>
          <a:bodyPr>
            <a:normAutofit fontScale="90000"/>
          </a:bodyPr>
          <a:lstStyle/>
          <a:p>
            <a:r>
              <a:rPr lang="en-CA" dirty="0" smtClean="0">
                <a:solidFill>
                  <a:srgbClr val="00B0F0"/>
                </a:solidFill>
              </a:rPr>
              <a:t>Discussion: </a:t>
            </a:r>
            <a:br>
              <a:rPr lang="en-CA" dirty="0" smtClean="0">
                <a:solidFill>
                  <a:srgbClr val="00B0F0"/>
                </a:solidFill>
              </a:rPr>
            </a:br>
            <a:r>
              <a:rPr lang="en-CA" dirty="0" smtClean="0">
                <a:solidFill>
                  <a:srgbClr val="00B0F0"/>
                </a:solidFill>
              </a:rPr>
              <a:t>“Does gender matter more in some geographical areas?”</a:t>
            </a:r>
            <a:endParaRPr lang="en-CA" dirty="0">
              <a:solidFill>
                <a:srgbClr val="00B0F0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9512" y="3356992"/>
            <a:ext cx="6912768" cy="3456384"/>
          </a:xfrm>
        </p:spPr>
        <p:txBody>
          <a:bodyPr>
            <a:noAutofit/>
          </a:bodyPr>
          <a:lstStyle/>
          <a:p>
            <a:pPr marL="342900" lvl="0" indent="-342900">
              <a:buFont typeface="Arial" pitchFamily="34" charset="0"/>
              <a:buChar char="•"/>
            </a:pPr>
            <a:r>
              <a:rPr lang="en-CA" sz="2400" dirty="0"/>
              <a:t>Are there other factors that come into play when building a relationship with a specific customer?</a:t>
            </a:r>
          </a:p>
          <a:p>
            <a:pPr marL="342900" lvl="0" indent="-342900">
              <a:buFont typeface="Arial" pitchFamily="34" charset="0"/>
              <a:buChar char="•"/>
            </a:pPr>
            <a:r>
              <a:rPr lang="en-CA" sz="2400" dirty="0"/>
              <a:t>What is their DISC profile?</a:t>
            </a:r>
          </a:p>
          <a:p>
            <a:pPr marL="342900" lvl="0" indent="-342900">
              <a:buFont typeface="Arial" pitchFamily="34" charset="0"/>
              <a:buChar char="•"/>
            </a:pPr>
            <a:r>
              <a:rPr lang="en-CA" sz="2400" dirty="0"/>
              <a:t>What is their cultural background?</a:t>
            </a:r>
          </a:p>
          <a:p>
            <a:pPr marL="342900" lvl="0" indent="-342900">
              <a:buFont typeface="Arial" pitchFamily="34" charset="0"/>
              <a:buChar char="•"/>
            </a:pPr>
            <a:r>
              <a:rPr lang="en-CA" sz="2400" dirty="0"/>
              <a:t>What is their personal experience, education, or other context?</a:t>
            </a:r>
          </a:p>
          <a:p>
            <a:pPr lvl="0"/>
            <a:endParaRPr lang="en-CA" sz="2400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CA" smtClean="0"/>
              <a:t>www.SmallBusinessSolver.com © 2018</a:t>
            </a:r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9112434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z="2800" u="sng" dirty="0" smtClean="0"/>
              <a:t>Worksheet</a:t>
            </a:r>
            <a:endParaRPr lang="en-CA" sz="2800" u="sng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endParaRPr lang="en-CA" sz="2800" dirty="0" smtClean="0"/>
          </a:p>
          <a:p>
            <a:r>
              <a:rPr lang="en-CA" sz="2800" dirty="0" smtClean="0"/>
              <a:t>How does this work for your business?</a:t>
            </a:r>
            <a:endParaRPr lang="en-CA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57560" y="188640"/>
            <a:ext cx="5518896" cy="61556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CA" smtClean="0"/>
              <a:t>www.SmallBusinessSolver.com © 2018</a:t>
            </a:r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078986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54" y="0"/>
            <a:ext cx="6010747" cy="6010747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5213920" y="1077267"/>
            <a:ext cx="3970784" cy="1143000"/>
          </a:xfrm>
        </p:spPr>
        <p:txBody>
          <a:bodyPr/>
          <a:lstStyle/>
          <a:p>
            <a:pPr algn="l"/>
            <a:r>
              <a:rPr lang="en-CA" dirty="0" smtClean="0"/>
              <a:t>Key Points</a:t>
            </a:r>
            <a:endParaRPr lang="en-CA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5213920" y="2287413"/>
            <a:ext cx="4038600" cy="4525963"/>
          </a:xfrm>
        </p:spPr>
        <p:txBody>
          <a:bodyPr>
            <a:normAutofit lnSpcReduction="10000"/>
          </a:bodyPr>
          <a:lstStyle/>
          <a:p>
            <a:pPr lvl="0"/>
            <a:r>
              <a:rPr lang="en-CA" dirty="0"/>
              <a:t>Men selling to men</a:t>
            </a:r>
          </a:p>
          <a:p>
            <a:r>
              <a:rPr lang="en-CA" dirty="0"/>
              <a:t>Women selling to men</a:t>
            </a:r>
          </a:p>
          <a:p>
            <a:pPr lvl="0"/>
            <a:r>
              <a:rPr lang="en-CA" dirty="0"/>
              <a:t>Women selling to women</a:t>
            </a:r>
          </a:p>
          <a:p>
            <a:r>
              <a:rPr lang="en-CA" dirty="0"/>
              <a:t>Men selling to women</a:t>
            </a:r>
          </a:p>
          <a:p>
            <a:pPr lvl="0"/>
            <a:r>
              <a:rPr lang="en-CA" dirty="0" smtClean="0"/>
              <a:t>Example</a:t>
            </a:r>
            <a:endParaRPr lang="en-CA" dirty="0"/>
          </a:p>
          <a:p>
            <a:r>
              <a:rPr lang="en-CA" dirty="0"/>
              <a:t>What not to do</a:t>
            </a:r>
          </a:p>
          <a:p>
            <a:r>
              <a:rPr lang="en-CA" dirty="0"/>
              <a:t>Your next steps</a:t>
            </a:r>
          </a:p>
          <a:p>
            <a:r>
              <a:rPr lang="en-CA" dirty="0"/>
              <a:t>Wrap up</a:t>
            </a:r>
            <a:endParaRPr lang="en-CA" dirty="0" smtClean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CA" smtClean="0"/>
              <a:t>www.SmallBusinessSolver.com © 2018</a:t>
            </a:r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3502424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0832" y="485800"/>
            <a:ext cx="8229600" cy="1143000"/>
          </a:xfrm>
        </p:spPr>
        <p:txBody>
          <a:bodyPr/>
          <a:lstStyle/>
          <a:p>
            <a:pPr algn="l"/>
            <a:r>
              <a:rPr lang="en-CA" dirty="0" smtClean="0"/>
              <a:t>The Goal</a:t>
            </a:r>
            <a:endParaRPr lang="en-CA" dirty="0"/>
          </a:p>
        </p:txBody>
      </p:sp>
      <p:sp>
        <p:nvSpPr>
          <p:cNvPr id="3" name="Subtitle 2"/>
          <p:cNvSpPr>
            <a:spLocks noGrp="1"/>
          </p:cNvSpPr>
          <p:nvPr>
            <p:ph sz="half" idx="1"/>
          </p:nvPr>
        </p:nvSpPr>
        <p:spPr>
          <a:xfrm>
            <a:off x="-25927" y="1417638"/>
            <a:ext cx="2458616" cy="4525963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endParaRPr lang="en-CA" sz="38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0" indent="0" algn="ctr">
              <a:buNone/>
            </a:pPr>
            <a:r>
              <a:rPr lang="en-CA" sz="3600" dirty="0"/>
              <a:t>Open up our eyes to how selling to other </a:t>
            </a:r>
            <a:r>
              <a:rPr lang="en-CA" sz="3600" dirty="0" smtClean="0"/>
              <a:t>genders may </a:t>
            </a:r>
            <a:r>
              <a:rPr lang="en-CA" sz="3600" dirty="0"/>
              <a:t>need us to adjust.</a:t>
            </a:r>
            <a:endParaRPr lang="en-CA" sz="36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2689" y="0"/>
            <a:ext cx="6860000" cy="6858000"/>
          </a:xfrm>
          <a:prstGeom prst="rect">
            <a:avLst/>
          </a:prstGeom>
        </p:spPr>
      </p:pic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525344"/>
            <a:ext cx="2895600" cy="365125"/>
          </a:xfrm>
        </p:spPr>
        <p:txBody>
          <a:bodyPr/>
          <a:lstStyle/>
          <a:p>
            <a:r>
              <a:rPr lang="en-CA" dirty="0" smtClean="0"/>
              <a:t>www.SmallBusinessSolver.com © 2018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41167156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44208" y="836712"/>
            <a:ext cx="2520280" cy="5170586"/>
          </a:xfrm>
        </p:spPr>
        <p:txBody>
          <a:bodyPr>
            <a:normAutofit/>
          </a:bodyPr>
          <a:lstStyle/>
          <a:p>
            <a:r>
              <a:rPr lang="en-CA" dirty="0" smtClean="0"/>
              <a:t>We shouldn’t!</a:t>
            </a:r>
            <a:endParaRPr lang="en-CA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9632" y="0"/>
            <a:ext cx="4572000" cy="6858000"/>
          </a:xfrm>
          <a:prstGeom prst="rect">
            <a:avLst/>
          </a:prstGeom>
        </p:spPr>
      </p:pic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CA" smtClean="0"/>
              <a:t>www.SmallBusinessSolver.com © 2018</a:t>
            </a:r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3792220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82122"/>
            <a:ext cx="9144000" cy="6093756"/>
          </a:xfrm>
          <a:prstGeom prst="rect">
            <a:avLst/>
          </a:prstGeom>
        </p:spPr>
      </p:pic>
      <p:sp>
        <p:nvSpPr>
          <p:cNvPr id="8" name="Rounded Rectangle 7"/>
          <p:cNvSpPr/>
          <p:nvPr/>
        </p:nvSpPr>
        <p:spPr>
          <a:xfrm>
            <a:off x="3563888" y="1412776"/>
            <a:ext cx="4680520" cy="4176464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sz="3600" dirty="0">
                <a:solidFill>
                  <a:schemeClr val="tx1"/>
                </a:solidFill>
              </a:rPr>
              <a:t>If women are from Venus and men are from Mars, why would we sell to them the same way?</a:t>
            </a:r>
            <a:endParaRPr lang="en-CA" sz="3600" dirty="0">
              <a:solidFill>
                <a:schemeClr val="tx1"/>
              </a:solidFill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3124200" y="6453336"/>
            <a:ext cx="2895600" cy="365125"/>
          </a:xfrm>
        </p:spPr>
        <p:txBody>
          <a:bodyPr/>
          <a:lstStyle/>
          <a:p>
            <a:r>
              <a:rPr lang="en-CA" dirty="0" smtClean="0"/>
              <a:t>www.SmallBusinessSolver.com © 2018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3204669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906" y="64065"/>
            <a:ext cx="9058093" cy="679430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CA" dirty="0" smtClean="0"/>
              <a:t>The Goal</a:t>
            </a:r>
            <a:endParaRPr lang="en-CA" dirty="0"/>
          </a:p>
        </p:txBody>
      </p:sp>
      <p:sp>
        <p:nvSpPr>
          <p:cNvPr id="3" name="Subtitle 2"/>
          <p:cNvSpPr>
            <a:spLocks noGrp="1"/>
          </p:cNvSpPr>
          <p:nvPr>
            <p:ph sz="half" idx="1"/>
          </p:nvPr>
        </p:nvSpPr>
        <p:spPr>
          <a:xfrm>
            <a:off x="107504" y="1628800"/>
            <a:ext cx="5688632" cy="452596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CA" sz="4000" dirty="0" smtClean="0"/>
              <a:t>Open up our eyes to how selling to other genders may need us to adjust.</a:t>
            </a:r>
            <a:endParaRPr lang="en-CA" sz="38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CA" smtClean="0"/>
              <a:t>www.SmallBusinessSolver.com © 2018</a:t>
            </a:r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0676231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0004" y="1988840"/>
            <a:ext cx="6513996" cy="4830696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CA" dirty="0" smtClean="0"/>
              <a:t>Key Points</a:t>
            </a:r>
            <a:endParaRPr lang="en-CA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57200" y="1359016"/>
            <a:ext cx="4038600" cy="4525963"/>
          </a:xfrm>
        </p:spPr>
        <p:txBody>
          <a:bodyPr>
            <a:normAutofit lnSpcReduction="10000"/>
          </a:bodyPr>
          <a:lstStyle/>
          <a:p>
            <a:pPr lvl="0"/>
            <a:r>
              <a:rPr lang="en-CA" dirty="0" smtClean="0"/>
              <a:t>Men selling to men</a:t>
            </a:r>
          </a:p>
          <a:p>
            <a:r>
              <a:rPr lang="en-CA" dirty="0"/>
              <a:t>Women selling to men</a:t>
            </a:r>
          </a:p>
          <a:p>
            <a:pPr lvl="0"/>
            <a:r>
              <a:rPr lang="en-CA" dirty="0" smtClean="0"/>
              <a:t>Women selling to women</a:t>
            </a:r>
          </a:p>
          <a:p>
            <a:r>
              <a:rPr lang="en-CA" dirty="0"/>
              <a:t>Men selling to women</a:t>
            </a:r>
          </a:p>
          <a:p>
            <a:r>
              <a:rPr lang="en-CA" dirty="0" smtClean="0"/>
              <a:t>Example</a:t>
            </a:r>
          </a:p>
          <a:p>
            <a:r>
              <a:rPr lang="en-CA" dirty="0" smtClean="0"/>
              <a:t>What not to do</a:t>
            </a:r>
          </a:p>
          <a:p>
            <a:r>
              <a:rPr lang="en-CA" dirty="0" smtClean="0"/>
              <a:t>Your next steps</a:t>
            </a:r>
          </a:p>
          <a:p>
            <a:r>
              <a:rPr lang="en-CA" dirty="0" smtClean="0"/>
              <a:t>Wrap up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CA" smtClean="0"/>
              <a:t>www.SmallBusinessSolver.com © 2018</a:t>
            </a:r>
            <a:endParaRPr lang="en-CA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z="2800" u="sng" dirty="0" smtClean="0"/>
              <a:t>Worksheet</a:t>
            </a:r>
            <a:endParaRPr lang="en-CA" sz="2800" u="sng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endParaRPr lang="en-CA" sz="2800" dirty="0" smtClean="0"/>
          </a:p>
          <a:p>
            <a:r>
              <a:rPr lang="en-CA" sz="2800" dirty="0" smtClean="0"/>
              <a:t>Grab your worksheet and follow along.</a:t>
            </a:r>
            <a:endParaRPr lang="en-CA" sz="2800" dirty="0"/>
          </a:p>
        </p:txBody>
      </p:sp>
      <p:pic>
        <p:nvPicPr>
          <p:cNvPr id="9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57560" y="188640"/>
            <a:ext cx="5518896" cy="61556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CA" smtClean="0"/>
              <a:t>www.SmallBusinessSolver.com © 2018</a:t>
            </a:r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4250334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CA" b="1" i="1" dirty="0"/>
              <a:t>Note: </a:t>
            </a:r>
            <a:r>
              <a:rPr lang="en-CA" dirty="0"/>
              <a:t>Although the stereotype is </a:t>
            </a:r>
            <a:r>
              <a:rPr lang="en-CA" dirty="0" smtClean="0"/>
              <a:t>male versus </a:t>
            </a:r>
            <a:r>
              <a:rPr lang="en-CA" dirty="0"/>
              <a:t>female, pay attention to left </a:t>
            </a:r>
            <a:r>
              <a:rPr lang="en-CA" dirty="0" smtClean="0"/>
              <a:t>versus right-brained </a:t>
            </a:r>
            <a:r>
              <a:rPr lang="en-CA" dirty="0"/>
              <a:t>individuals. </a:t>
            </a:r>
            <a:r>
              <a:rPr lang="en-CA" dirty="0" smtClean="0"/>
              <a:t/>
            </a:r>
            <a:br>
              <a:rPr lang="en-CA" dirty="0" smtClean="0"/>
            </a:br>
            <a:r>
              <a:rPr lang="en-CA" dirty="0"/>
              <a:t/>
            </a:r>
            <a:br>
              <a:rPr lang="en-CA" dirty="0"/>
            </a:br>
            <a:r>
              <a:rPr lang="en-CA" dirty="0" smtClean="0"/>
              <a:t>30</a:t>
            </a:r>
            <a:r>
              <a:rPr lang="en-CA" dirty="0"/>
              <a:t>% of females </a:t>
            </a:r>
            <a:r>
              <a:rPr lang="en-CA" dirty="0" smtClean="0"/>
              <a:t>are </a:t>
            </a:r>
            <a:br>
              <a:rPr lang="en-CA" dirty="0" smtClean="0"/>
            </a:br>
            <a:r>
              <a:rPr lang="en-CA" dirty="0" smtClean="0"/>
              <a:t>left-brained </a:t>
            </a:r>
            <a:r>
              <a:rPr lang="en-CA" dirty="0"/>
              <a:t>(logic </a:t>
            </a:r>
            <a:r>
              <a:rPr lang="en-CA" dirty="0" smtClean="0"/>
              <a:t>driven)</a:t>
            </a:r>
            <a:br>
              <a:rPr lang="en-CA" dirty="0" smtClean="0"/>
            </a:br>
            <a:r>
              <a:rPr lang="en-CA" dirty="0" smtClean="0"/>
              <a:t>30</a:t>
            </a:r>
            <a:r>
              <a:rPr lang="en-CA" dirty="0"/>
              <a:t>% of </a:t>
            </a:r>
            <a:r>
              <a:rPr lang="en-CA" dirty="0" smtClean="0"/>
              <a:t>males are </a:t>
            </a:r>
            <a:r>
              <a:rPr lang="en-CA" dirty="0"/>
              <a:t>right-brained (creative and </a:t>
            </a:r>
            <a:r>
              <a:rPr lang="en-CA" dirty="0" smtClean="0"/>
              <a:t>relationship driven</a:t>
            </a:r>
            <a:r>
              <a:rPr lang="en-CA" dirty="0"/>
              <a:t>)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CA" smtClean="0"/>
              <a:t>www.SmallBusinessSolver.com © 2018</a:t>
            </a:r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6993895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Men Selling to Men</a:t>
            </a:r>
            <a:endParaRPr lang="en-CA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CA" dirty="0"/>
              <a:t>Follow all of the “Man’s Man Rules</a:t>
            </a:r>
            <a:r>
              <a:rPr lang="en-CA" dirty="0" smtClean="0"/>
              <a:t>”</a:t>
            </a:r>
            <a:endParaRPr lang="en-CA" dirty="0"/>
          </a:p>
          <a:p>
            <a:r>
              <a:rPr lang="en-CA" dirty="0" smtClean="0"/>
              <a:t>Drop </a:t>
            </a:r>
            <a:r>
              <a:rPr lang="en-CA" dirty="0"/>
              <a:t>your softer side and toughen up </a:t>
            </a:r>
            <a:r>
              <a:rPr lang="en-CA" dirty="0" smtClean="0"/>
              <a:t>a bit</a:t>
            </a:r>
            <a:endParaRPr lang="en-CA" dirty="0"/>
          </a:p>
          <a:p>
            <a:r>
              <a:rPr lang="en-CA" dirty="0" smtClean="0"/>
              <a:t>Bravado </a:t>
            </a:r>
            <a:r>
              <a:rPr lang="en-CA" dirty="0"/>
              <a:t>wins. Even if bravado </a:t>
            </a:r>
            <a:r>
              <a:rPr lang="en-CA" dirty="0" smtClean="0"/>
              <a:t>doesn’t make </a:t>
            </a:r>
            <a:r>
              <a:rPr lang="en-CA" dirty="0"/>
              <a:t>everyone in the room love you, </a:t>
            </a:r>
            <a:r>
              <a:rPr lang="en-CA" dirty="0" smtClean="0"/>
              <a:t>it makes </a:t>
            </a:r>
            <a:r>
              <a:rPr lang="en-CA" dirty="0"/>
              <a:t>them respect you.</a:t>
            </a:r>
          </a:p>
          <a:p>
            <a:r>
              <a:rPr lang="en-CA" dirty="0" smtClean="0"/>
              <a:t>Be </a:t>
            </a:r>
            <a:r>
              <a:rPr lang="en-CA" dirty="0"/>
              <a:t>more direct and speak to the </a:t>
            </a:r>
            <a:r>
              <a:rPr lang="en-CA" dirty="0" smtClean="0"/>
              <a:t>numbers</a:t>
            </a:r>
            <a:endParaRPr lang="en-CA" dirty="0"/>
          </a:p>
          <a:p>
            <a:r>
              <a:rPr lang="en-CA" dirty="0" smtClean="0"/>
              <a:t>Socializing </a:t>
            </a:r>
            <a:r>
              <a:rPr lang="en-CA" dirty="0"/>
              <a:t>should revolve around sports</a:t>
            </a:r>
            <a:r>
              <a:rPr lang="en-CA" dirty="0" smtClean="0"/>
              <a:t>, including golf</a:t>
            </a:r>
            <a:endParaRPr lang="en-CA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2421854"/>
            <a:ext cx="4038600" cy="2882655"/>
          </a:xfrm>
        </p:spPr>
      </p:pic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CA" smtClean="0"/>
              <a:t>www.SmallBusinessSolver.com © 2018</a:t>
            </a:r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1286532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Women Selling to Men</a:t>
            </a:r>
            <a:endParaRPr lang="en-CA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CA" dirty="0"/>
              <a:t>You need to balance being </a:t>
            </a:r>
            <a:r>
              <a:rPr lang="en-CA" dirty="0" smtClean="0"/>
              <a:t>professional with </a:t>
            </a:r>
            <a:r>
              <a:rPr lang="en-CA" dirty="0"/>
              <a:t>being </a:t>
            </a:r>
            <a:r>
              <a:rPr lang="en-CA" dirty="0" smtClean="0"/>
              <a:t>pretty</a:t>
            </a:r>
            <a:endParaRPr lang="en-CA" dirty="0"/>
          </a:p>
          <a:p>
            <a:r>
              <a:rPr lang="en-CA" dirty="0" smtClean="0"/>
              <a:t>Being </a:t>
            </a:r>
            <a:r>
              <a:rPr lang="en-CA" dirty="0"/>
              <a:t>serious and direct shows you </a:t>
            </a:r>
            <a:r>
              <a:rPr lang="en-CA" dirty="0" smtClean="0"/>
              <a:t>are professional</a:t>
            </a:r>
            <a:endParaRPr lang="en-CA" dirty="0"/>
          </a:p>
          <a:p>
            <a:r>
              <a:rPr lang="en-CA" dirty="0" smtClean="0"/>
              <a:t>Making </a:t>
            </a:r>
            <a:r>
              <a:rPr lang="en-CA" dirty="0"/>
              <a:t>some male-style jokes can </a:t>
            </a:r>
            <a:r>
              <a:rPr lang="en-CA" dirty="0" smtClean="0"/>
              <a:t>make you </a:t>
            </a:r>
            <a:r>
              <a:rPr lang="en-CA" dirty="0"/>
              <a:t>relatable. If you are drinking, </a:t>
            </a:r>
            <a:r>
              <a:rPr lang="en-CA" dirty="0" smtClean="0"/>
              <a:t>drink beer</a:t>
            </a:r>
            <a:endParaRPr lang="en-CA" dirty="0"/>
          </a:p>
          <a:p>
            <a:r>
              <a:rPr lang="en-CA" dirty="0" smtClean="0"/>
              <a:t>Don’t </a:t>
            </a:r>
            <a:r>
              <a:rPr lang="en-CA" dirty="0"/>
              <a:t>push flirting, as you can </a:t>
            </a:r>
            <a:r>
              <a:rPr lang="en-CA" dirty="0" smtClean="0"/>
              <a:t>assume they </a:t>
            </a:r>
            <a:r>
              <a:rPr lang="en-CA" dirty="0"/>
              <a:t>will take it the wrong </a:t>
            </a:r>
            <a:r>
              <a:rPr lang="en-CA" dirty="0" smtClean="0"/>
              <a:t>way</a:t>
            </a:r>
            <a:endParaRPr lang="en-CA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6456" y="1600200"/>
            <a:ext cx="3020088" cy="4525963"/>
          </a:xfrm>
        </p:spPr>
      </p:pic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CA" smtClean="0"/>
              <a:t>www.SmallBusinessSolver.com © 2018</a:t>
            </a:r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259167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11552" y="0"/>
            <a:ext cx="4032448" cy="403244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504" y="410741"/>
            <a:ext cx="5688632" cy="1002035"/>
          </a:xfrm>
        </p:spPr>
        <p:txBody>
          <a:bodyPr>
            <a:normAutofit fontScale="90000"/>
          </a:bodyPr>
          <a:lstStyle/>
          <a:p>
            <a:r>
              <a:rPr lang="en-CA" dirty="0" smtClean="0">
                <a:solidFill>
                  <a:srgbClr val="00B0F0"/>
                </a:solidFill>
              </a:rPr>
              <a:t>Discussion: </a:t>
            </a:r>
            <a:br>
              <a:rPr lang="en-CA" dirty="0" smtClean="0">
                <a:solidFill>
                  <a:srgbClr val="00B0F0"/>
                </a:solidFill>
              </a:rPr>
            </a:br>
            <a:r>
              <a:rPr lang="en-CA" dirty="0" smtClean="0">
                <a:solidFill>
                  <a:srgbClr val="00B0F0"/>
                </a:solidFill>
              </a:rPr>
              <a:t>“How do you act around males?”</a:t>
            </a:r>
            <a:endParaRPr lang="en-CA" dirty="0">
              <a:solidFill>
                <a:srgbClr val="00B0F0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5008" y="2492896"/>
            <a:ext cx="6912768" cy="3456384"/>
          </a:xfrm>
        </p:spPr>
        <p:txBody>
          <a:bodyPr>
            <a:noAutofit/>
          </a:bodyPr>
          <a:lstStyle/>
          <a:p>
            <a:pPr marL="342900" lvl="0" indent="-342900">
              <a:buFont typeface="Arial" pitchFamily="34" charset="0"/>
              <a:buChar char="•"/>
            </a:pPr>
            <a:r>
              <a:rPr lang="en-CA" sz="2400" dirty="0"/>
              <a:t>Do you speak differently?</a:t>
            </a:r>
          </a:p>
          <a:p>
            <a:pPr marL="342900" lvl="0" indent="-342900">
              <a:buFont typeface="Arial" pitchFamily="34" charset="0"/>
              <a:buChar char="•"/>
            </a:pPr>
            <a:r>
              <a:rPr lang="en-CA" sz="2400" dirty="0"/>
              <a:t>Do you have different body language?</a:t>
            </a:r>
          </a:p>
          <a:p>
            <a:pPr marL="342900" lvl="0" indent="-342900">
              <a:buFont typeface="Arial" pitchFamily="34" charset="0"/>
              <a:buChar char="•"/>
            </a:pPr>
            <a:r>
              <a:rPr lang="en-CA" sz="2400" dirty="0"/>
              <a:t>In what other ways may you behave differently</a:t>
            </a:r>
            <a:r>
              <a:rPr lang="en-CA" sz="2400" dirty="0" smtClean="0"/>
              <a:t>?</a:t>
            </a:r>
          </a:p>
          <a:p>
            <a:pPr lvl="0"/>
            <a:endParaRPr lang="en-CA" sz="22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lvl="0"/>
            <a:endParaRPr lang="en-CA" sz="2400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CA" smtClean="0"/>
              <a:t>www.SmallBusinessSolver.com © 2018</a:t>
            </a:r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2641502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697</TotalTime>
  <Words>733</Words>
  <Application>Microsoft Office PowerPoint</Application>
  <PresentationFormat>On-screen Show (4:3)</PresentationFormat>
  <Paragraphs>115</Paragraphs>
  <Slides>20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Gender Selling </vt:lpstr>
      <vt:lpstr>We shouldn’t!</vt:lpstr>
      <vt:lpstr>The Goal</vt:lpstr>
      <vt:lpstr>Key Points</vt:lpstr>
      <vt:lpstr>Worksheet</vt:lpstr>
      <vt:lpstr>Note: Although the stereotype is male versus female, pay attention to left versus right-brained individuals.   30% of females are  left-brained (logic driven) 30% of males are right-brained (creative and relationship driven)</vt:lpstr>
      <vt:lpstr>Men Selling to Men</vt:lpstr>
      <vt:lpstr>Women Selling to Men</vt:lpstr>
      <vt:lpstr>Discussion:  “How do you act around males?”</vt:lpstr>
      <vt:lpstr>Women Selling to Women</vt:lpstr>
      <vt:lpstr>Men Selling to Women</vt:lpstr>
      <vt:lpstr>Discussion:  “How do you act around females?”</vt:lpstr>
      <vt:lpstr>How Does It Work? Lawyer</vt:lpstr>
      <vt:lpstr>Top Mistakes To Avoid</vt:lpstr>
      <vt:lpstr>Now What?</vt:lpstr>
      <vt:lpstr>Discussion:  “Does gender matter more in some geographical areas?”</vt:lpstr>
      <vt:lpstr>Worksheet</vt:lpstr>
      <vt:lpstr>Key Points</vt:lpstr>
      <vt:lpstr>The Goal</vt:lpstr>
      <vt:lpstr>PowerPoint Presentation</vt:lpstr>
    </vt:vector>
  </TitlesOfParts>
  <Company>Hewlett-Packard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Owner</dc:creator>
  <cp:lastModifiedBy>Carla Langhorst</cp:lastModifiedBy>
  <cp:revision>121</cp:revision>
  <dcterms:created xsi:type="dcterms:W3CDTF">2009-12-07T18:18:58Z</dcterms:created>
  <dcterms:modified xsi:type="dcterms:W3CDTF">2018-08-29T21:50:28Z</dcterms:modified>
</cp:coreProperties>
</file>