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2" r:id="rId3"/>
    <p:sldId id="267" r:id="rId4"/>
    <p:sldId id="338" r:id="rId5"/>
    <p:sldId id="257" r:id="rId6"/>
    <p:sldId id="272" r:id="rId7"/>
    <p:sldId id="334" r:id="rId8"/>
    <p:sldId id="335" r:id="rId9"/>
    <p:sldId id="336" r:id="rId10"/>
    <p:sldId id="337" r:id="rId11"/>
    <p:sldId id="331" r:id="rId12"/>
    <p:sldId id="275" r:id="rId13"/>
    <p:sldId id="273" r:id="rId14"/>
    <p:sldId id="263" r:id="rId15"/>
    <p:sldId id="294" r:id="rId16"/>
    <p:sldId id="339" r:id="rId17"/>
    <p:sldId id="277" r:id="rId18"/>
    <p:sldId id="276" r:id="rId19"/>
    <p:sldId id="34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BBFF-E38C-4A17-BDB4-2EE565CCFE9C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2B45-B31C-4650-85FE-CBAA0D21E4F6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9958-D5FB-4A21-AA33-911944143B39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CFB1-F394-4CE1-B666-B2AE0976766A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8C10-2EBF-4FAE-9ECB-03A48B29D6D1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D355-6D70-4300-B705-08B68F2E09A8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3E9E-5A6D-46E2-946B-C3D44D18CA30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AC8D-E1A4-4EA3-8352-42E7FF521954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9707-AC94-4698-B13A-7CA32796ACE9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70D8-3F7B-4DA1-82F9-14BB9C0DF89E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0D7D-7F4C-410F-8D2D-913B86FDC00B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1686-CBE8-4671-B1BE-F62CCB62FF91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276" y="0"/>
            <a:ext cx="102907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0192" y="260648"/>
            <a:ext cx="3454152" cy="1254001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Mirroring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248" y="2348880"/>
            <a:ext cx="2448272" cy="4176464"/>
          </a:xfrm>
        </p:spPr>
        <p:txBody>
          <a:bodyPr>
            <a:normAutofit lnSpcReduction="10000"/>
          </a:bodyPr>
          <a:lstStyle/>
          <a:p>
            <a:r>
              <a:rPr lang="en-CA" dirty="0">
                <a:solidFill>
                  <a:schemeClr val="tx1"/>
                </a:solidFill>
              </a:rPr>
              <a:t>It’s</a:t>
            </a:r>
          </a:p>
          <a:p>
            <a:r>
              <a:rPr lang="en-CA" dirty="0">
                <a:solidFill>
                  <a:schemeClr val="tx1"/>
                </a:solidFill>
              </a:rPr>
              <a:t>scientifically proven to build an unspoken</a:t>
            </a:r>
          </a:p>
          <a:p>
            <a:r>
              <a:rPr lang="en-CA" dirty="0">
                <a:solidFill>
                  <a:schemeClr val="tx1"/>
                </a:solidFill>
              </a:rPr>
              <a:t>connection between two parties.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CA" dirty="0" smtClean="0"/>
              <a:t>Head Movement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101082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6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50" y="0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 fontScale="90000"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“Is there a time when this shouldn’t be used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708920"/>
            <a:ext cx="6048672" cy="3456384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are feeling uncomfortable with someone being in your personal space, how could you let them know?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are unhappy with something that someone is saying, how could you let them know?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not having a good day, how could you let them know?</a:t>
            </a:r>
          </a:p>
          <a:p>
            <a:r>
              <a:rPr lang="en-CA" sz="2400" dirty="0"/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5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Car Sales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90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Have a list of go to things to talk about; </a:t>
            </a:r>
          </a:p>
          <a:p>
            <a:pPr marL="0" indent="0">
              <a:buNone/>
            </a:pPr>
            <a:endParaRPr lang="en-CA" dirty="0"/>
          </a:p>
          <a:p>
            <a:pPr>
              <a:buFontTx/>
              <a:buChar char="-"/>
            </a:pPr>
            <a:r>
              <a:rPr lang="en-CA" dirty="0" smtClean="0"/>
              <a:t>Funny story of the week</a:t>
            </a:r>
          </a:p>
          <a:p>
            <a:pPr>
              <a:buFontTx/>
              <a:buChar char="-"/>
            </a:pPr>
            <a:r>
              <a:rPr lang="en-CA" dirty="0" smtClean="0"/>
              <a:t>Bad joke</a:t>
            </a:r>
          </a:p>
          <a:p>
            <a:pPr>
              <a:buFontTx/>
              <a:buChar char="-"/>
            </a:pPr>
            <a:r>
              <a:rPr lang="en-CA" dirty="0" smtClean="0"/>
              <a:t>Reading the newspaper</a:t>
            </a:r>
          </a:p>
          <a:p>
            <a:pPr>
              <a:buFontTx/>
              <a:buChar char="-"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Or even go to your CRM or online to find things to talk about in your customer’s interests.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Don’t overdo it</a:t>
            </a:r>
            <a:r>
              <a:rPr lang="en-CA" dirty="0" smtClean="0"/>
              <a:t>.</a:t>
            </a:r>
          </a:p>
          <a:p>
            <a:r>
              <a:rPr lang="en-CA" dirty="0" smtClean="0"/>
              <a:t>Don’t do anything that you aren’t comfortable with</a:t>
            </a:r>
          </a:p>
          <a:p>
            <a:r>
              <a:rPr lang="en-CA" dirty="0" smtClean="0"/>
              <a:t>Always mirroring.  Not always necessary.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1143000"/>
          </a:xfrm>
        </p:spPr>
        <p:txBody>
          <a:bodyPr/>
          <a:lstStyle/>
          <a:p>
            <a:pPr algn="l"/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80112" y="1124744"/>
            <a:ext cx="3106688" cy="5472608"/>
          </a:xfrm>
        </p:spPr>
        <p:txBody>
          <a:bodyPr>
            <a:normAutofit/>
          </a:bodyPr>
          <a:lstStyle/>
          <a:p>
            <a:r>
              <a:rPr lang="en-CA" dirty="0" smtClean="0"/>
              <a:t>Remember </a:t>
            </a:r>
            <a:r>
              <a:rPr lang="en-CA" dirty="0"/>
              <a:t>to pay attention to what </a:t>
            </a:r>
            <a:r>
              <a:rPr lang="en-CA" dirty="0" smtClean="0"/>
              <a:t>the other </a:t>
            </a:r>
            <a:r>
              <a:rPr lang="en-CA" dirty="0"/>
              <a:t>person is saying!</a:t>
            </a:r>
          </a:p>
          <a:p>
            <a:r>
              <a:rPr lang="en-CA" dirty="0" smtClean="0"/>
              <a:t>If </a:t>
            </a:r>
            <a:r>
              <a:rPr lang="en-CA" dirty="0"/>
              <a:t>they mirror you, they are </a:t>
            </a:r>
            <a:r>
              <a:rPr lang="en-CA" dirty="0" smtClean="0"/>
              <a:t>connecting with </a:t>
            </a:r>
            <a:r>
              <a:rPr lang="en-CA" dirty="0"/>
              <a:t>you</a:t>
            </a:r>
            <a:r>
              <a:rPr lang="en-CA" dirty="0" smtClean="0"/>
              <a:t>.</a:t>
            </a:r>
          </a:p>
          <a:p>
            <a:r>
              <a:rPr lang="en-CA" dirty="0" smtClean="0"/>
              <a:t>Are there other advanced sales tactics you could try?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646"/>
            <a:ext cx="5444160" cy="608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50" y="0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“Are there other advanced selling tactics?”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8856984" cy="3672408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there other selling tactics that you’ve heard of and wondering how to do them or if they work?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there other sales tactics that you felt were used on your previously?  And want to confirm your suspicions?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is the best sales person you’ve ever met?  Did they do anything above and beyond that comes to mind?</a:t>
            </a:r>
          </a:p>
          <a:p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63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7936" y="1005259"/>
            <a:ext cx="3970784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57936" y="2215405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Posture/Body</a:t>
            </a:r>
          </a:p>
          <a:p>
            <a:pPr lvl="0"/>
            <a:r>
              <a:rPr lang="en-CA" dirty="0"/>
              <a:t>Gestures</a:t>
            </a:r>
          </a:p>
          <a:p>
            <a:pPr lvl="0"/>
            <a:r>
              <a:rPr lang="en-CA" dirty="0"/>
              <a:t>Facial Expressions</a:t>
            </a:r>
          </a:p>
          <a:p>
            <a:pPr lvl="0"/>
            <a:r>
              <a:rPr lang="en-CA" dirty="0"/>
              <a:t>Head Movement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485800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429816"/>
            <a:ext cx="2432689" cy="5167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 algn="ctr">
              <a:buNone/>
            </a:pPr>
            <a:r>
              <a:rPr lang="en-CA" sz="3600" dirty="0" smtClean="0"/>
              <a:t>Learn </a:t>
            </a:r>
            <a:r>
              <a:rPr lang="en-CA" sz="3600" dirty="0"/>
              <a:t>to identify when mirroring is or is not happening.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89" y="0"/>
            <a:ext cx="6860000" cy="6858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chemeClr val="tx1"/>
                </a:solidFill>
              </a:rPr>
              <a:t>It’s</a:t>
            </a:r>
          </a:p>
          <a:p>
            <a:pPr algn="ctr"/>
            <a:r>
              <a:rPr lang="en-CA" sz="3600" dirty="0">
                <a:solidFill>
                  <a:schemeClr val="tx1"/>
                </a:solidFill>
              </a:rPr>
              <a:t>scientifically proven to build an unspoken</a:t>
            </a:r>
          </a:p>
          <a:p>
            <a:pPr algn="ctr"/>
            <a:r>
              <a:rPr lang="en-CA" sz="3600" dirty="0">
                <a:solidFill>
                  <a:schemeClr val="tx1"/>
                </a:solidFill>
              </a:rPr>
              <a:t>connection between two parties.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45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208" y="0"/>
            <a:ext cx="2699792" cy="6858000"/>
          </a:xfrm>
        </p:spPr>
        <p:txBody>
          <a:bodyPr>
            <a:noAutofit/>
          </a:bodyPr>
          <a:lstStyle/>
          <a:p>
            <a:r>
              <a:rPr lang="en-CA" sz="3600" dirty="0"/>
              <a:t>If you are finding that your customer is</a:t>
            </a:r>
            <a:br>
              <a:rPr lang="en-CA" sz="3600" dirty="0"/>
            </a:br>
            <a:r>
              <a:rPr lang="en-CA" sz="3600" dirty="0"/>
              <a:t>mirroring you, they are feeling connected</a:t>
            </a:r>
            <a:br>
              <a:rPr lang="en-CA" sz="3600" dirty="0"/>
            </a:br>
            <a:r>
              <a:rPr lang="en-CA" sz="3600" dirty="0"/>
              <a:t>and engaged in the conversation</a:t>
            </a:r>
            <a:r>
              <a:rPr lang="en-CA" sz="3600" dirty="0" smtClean="0"/>
              <a:t>.</a:t>
            </a:r>
            <a:endParaRPr lang="en-CA" sz="36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448" y="0"/>
            <a:ext cx="72263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1125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Learn to identify when mirroring is or is not happening.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45943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“Why Does Mirroring Work?”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420888"/>
            <a:ext cx="8712968" cy="3960440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someone tells you a great story, what do they often do with their body language?  How does this make you react?  Are you both leaning in?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someone is chatting to you standing up and has their arms crossed, where would your arms feel natural to be holding them?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someone is sitting down at a coffee shop and leans back after a long day, how would you position yourself?</a:t>
            </a: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5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9507" y="1417638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Posture/Body</a:t>
            </a:r>
          </a:p>
          <a:p>
            <a:pPr lvl="0"/>
            <a:r>
              <a:rPr lang="en-CA" dirty="0" smtClean="0"/>
              <a:t>Gestures</a:t>
            </a:r>
          </a:p>
          <a:p>
            <a:pPr lvl="0"/>
            <a:r>
              <a:rPr lang="en-CA" dirty="0" smtClean="0"/>
              <a:t>Facial Expressions</a:t>
            </a:r>
          </a:p>
          <a:p>
            <a:pPr lvl="0"/>
            <a:r>
              <a:rPr lang="en-CA" dirty="0" smtClean="0"/>
              <a:t>Head Movement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2663"/>
            <a:ext cx="5444160" cy="608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596" y="-171400"/>
            <a:ext cx="4186808" cy="1152128"/>
          </a:xfrm>
        </p:spPr>
        <p:txBody>
          <a:bodyPr/>
          <a:lstStyle/>
          <a:p>
            <a:r>
              <a:rPr lang="en-CA" dirty="0" smtClean="0"/>
              <a:t>Body Posture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263"/>
            <a:ext cx="9144000" cy="609512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9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00" y="0"/>
            <a:ext cx="686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857500"/>
            <a:ext cx="3610744" cy="1143000"/>
          </a:xfrm>
        </p:spPr>
        <p:txBody>
          <a:bodyPr/>
          <a:lstStyle/>
          <a:p>
            <a:r>
              <a:rPr lang="en-CA" dirty="0" smtClean="0"/>
              <a:t>Gestures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98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175" y="1"/>
            <a:ext cx="11070807" cy="7377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5026570"/>
          </a:xfrm>
        </p:spPr>
        <p:txBody>
          <a:bodyPr/>
          <a:lstStyle/>
          <a:p>
            <a:r>
              <a:rPr lang="en-CA" dirty="0" smtClean="0"/>
              <a:t>Facial Expressions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36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485</Words>
  <Application>Microsoft Office PowerPoint</Application>
  <PresentationFormat>On-screen Show (4:3)</PresentationFormat>
  <Paragraphs>92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Mirroring</vt:lpstr>
      <vt:lpstr>If you are finding that your customer is mirroring you, they are feeling connected and engaged in the conversation.</vt:lpstr>
      <vt:lpstr>The Goal</vt:lpstr>
      <vt:lpstr>Discussion:  “Why Does Mirroring Work?”</vt:lpstr>
      <vt:lpstr>Key Points</vt:lpstr>
      <vt:lpstr>Worksheet</vt:lpstr>
      <vt:lpstr>Body Posture</vt:lpstr>
      <vt:lpstr>Gestures</vt:lpstr>
      <vt:lpstr>Facial Expressions</vt:lpstr>
      <vt:lpstr>Head Movement</vt:lpstr>
      <vt:lpstr>Discussion:  “Is there a time when this shouldn’t be used?”</vt:lpstr>
      <vt:lpstr>How Does It Work? Car Sales</vt:lpstr>
      <vt:lpstr>Top Mistakes To Avoid</vt:lpstr>
      <vt:lpstr>Now What?</vt:lpstr>
      <vt:lpstr>Worksheet</vt:lpstr>
      <vt:lpstr>Discussion:  “Are there other advanced selling tactics?”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136</cp:revision>
  <dcterms:created xsi:type="dcterms:W3CDTF">2009-12-07T18:18:58Z</dcterms:created>
  <dcterms:modified xsi:type="dcterms:W3CDTF">2018-08-29T21:53:28Z</dcterms:modified>
</cp:coreProperties>
</file>