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312" r:id="rId3"/>
    <p:sldId id="267" r:id="rId4"/>
    <p:sldId id="257" r:id="rId5"/>
    <p:sldId id="272" r:id="rId6"/>
    <p:sldId id="303" r:id="rId7"/>
    <p:sldId id="307" r:id="rId8"/>
    <p:sldId id="309" r:id="rId9"/>
    <p:sldId id="313" r:id="rId10"/>
    <p:sldId id="314" r:id="rId11"/>
    <p:sldId id="310" r:id="rId12"/>
    <p:sldId id="275" r:id="rId13"/>
    <p:sldId id="273" r:id="rId14"/>
    <p:sldId id="263" r:id="rId15"/>
    <p:sldId id="294" r:id="rId16"/>
    <p:sldId id="311" r:id="rId17"/>
    <p:sldId id="277" r:id="rId18"/>
    <p:sldId id="276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A18E0-D641-41A2-840D-080C08E159CD}" type="datetimeFigureOut">
              <a:rPr lang="en-CA" smtClean="0"/>
              <a:t>2016-07-25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D54C-67E7-4758-9650-F2FD32A6A7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21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ED54C-67E7-4758-9650-F2FD32A6A75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46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7/25/2016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70375"/>
            <a:ext cx="3310136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Upselling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755864"/>
            <a:ext cx="3600400" cy="2697472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do you get a larger piece of the pie?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3402"/>
          <a:stretch/>
        </p:blipFill>
        <p:spPr>
          <a:xfrm>
            <a:off x="3995936" y="0"/>
            <a:ext cx="5184576" cy="68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Conversion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Ask yourself if you can deliver </a:t>
            </a:r>
            <a:r>
              <a:rPr lang="en-CA" dirty="0" smtClean="0"/>
              <a:t>on what </a:t>
            </a:r>
            <a:r>
              <a:rPr lang="en-CA" dirty="0"/>
              <a:t>you’re about to promise?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Does the </a:t>
            </a:r>
            <a:r>
              <a:rPr lang="en-CA" dirty="0"/>
              <a:t>customer agree that the upsell </a:t>
            </a:r>
            <a:r>
              <a:rPr lang="en-CA" dirty="0" smtClean="0"/>
              <a:t>is something </a:t>
            </a:r>
            <a:r>
              <a:rPr lang="en-CA" dirty="0"/>
              <a:t>of value to them?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r="34786"/>
          <a:stretch/>
        </p:blipFill>
        <p:spPr>
          <a:xfrm>
            <a:off x="-7830" y="0"/>
            <a:ext cx="4421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</a:t>
            </a:r>
            <a:r>
              <a:rPr lang="en-CA" dirty="0">
                <a:solidFill>
                  <a:srgbClr val="00B0F0"/>
                </a:solidFill>
              </a:rPr>
              <a:t>What pricing strategy makes sense for your offering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6048672" cy="3168352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Product and service options?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Add-ons?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Bundle pricing?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Promotional prices?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Value adding?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“Looking at your past history, it might</a:t>
            </a:r>
          </a:p>
          <a:p>
            <a:pPr marL="0" indent="0">
              <a:buNone/>
            </a:pPr>
            <a:r>
              <a:rPr lang="en-CA" dirty="0"/>
              <a:t>help you to consider _________, because</a:t>
            </a:r>
          </a:p>
          <a:p>
            <a:pPr marL="0" indent="0">
              <a:buNone/>
            </a:pPr>
            <a:r>
              <a:rPr lang="en-CA" dirty="0"/>
              <a:t>it will earn/save/reduce/increase your</a:t>
            </a:r>
          </a:p>
          <a:p>
            <a:pPr marL="0" indent="0">
              <a:buNone/>
            </a:pPr>
            <a:r>
              <a:rPr lang="en-CA" dirty="0"/>
              <a:t>_________.”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“</a:t>
            </a:r>
            <a:r>
              <a:rPr lang="en-CA" dirty="0"/>
              <a:t>So what you are really looking for </a:t>
            </a:r>
            <a:r>
              <a:rPr lang="en-CA" dirty="0" smtClean="0"/>
              <a:t>is ________. </a:t>
            </a:r>
            <a:r>
              <a:rPr lang="en-CA" dirty="0"/>
              <a:t>We could do that if you </a:t>
            </a:r>
            <a:r>
              <a:rPr lang="en-CA" dirty="0" smtClean="0"/>
              <a:t>combined what </a:t>
            </a:r>
            <a:r>
              <a:rPr lang="en-CA" dirty="0"/>
              <a:t>you are currently doing with _______.”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“</a:t>
            </a:r>
            <a:r>
              <a:rPr lang="en-CA" dirty="0"/>
              <a:t>If you are looking at getting ________ </a:t>
            </a:r>
            <a:r>
              <a:rPr lang="en-CA" dirty="0" smtClean="0"/>
              <a:t>as well</a:t>
            </a:r>
            <a:r>
              <a:rPr lang="en-CA" dirty="0"/>
              <a:t>, we offer that at a 15% discount to </a:t>
            </a:r>
            <a:r>
              <a:rPr lang="en-CA" dirty="0" smtClean="0"/>
              <a:t>our customers.”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Upselling products or services that your customers don’t need.</a:t>
            </a:r>
          </a:p>
          <a:p>
            <a:r>
              <a:rPr lang="en-CA" dirty="0" smtClean="0"/>
              <a:t>Upselling products or services that don’t ‘fit’ with your business.</a:t>
            </a:r>
          </a:p>
          <a:p>
            <a:r>
              <a:rPr lang="en-CA" dirty="0" smtClean="0"/>
              <a:t>Forgetting to analyze the margins.</a:t>
            </a:r>
          </a:p>
          <a:p>
            <a:r>
              <a:rPr lang="en-CA" dirty="0" smtClean="0"/>
              <a:t>Leaving money on the table by not upselling.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08104" y="1700808"/>
            <a:ext cx="3627834" cy="4525963"/>
          </a:xfrm>
        </p:spPr>
        <p:txBody>
          <a:bodyPr>
            <a:normAutofit/>
          </a:bodyPr>
          <a:lstStyle/>
          <a:p>
            <a:r>
              <a:rPr lang="en-CA" dirty="0"/>
              <a:t>Build trust.</a:t>
            </a:r>
          </a:p>
          <a:p>
            <a:r>
              <a:rPr lang="en-CA" dirty="0" smtClean="0"/>
              <a:t>Understand </a:t>
            </a:r>
            <a:r>
              <a:rPr lang="en-CA" dirty="0"/>
              <a:t>what would truly </a:t>
            </a:r>
            <a:r>
              <a:rPr lang="en-CA" dirty="0" smtClean="0"/>
              <a:t>help your </a:t>
            </a:r>
            <a:r>
              <a:rPr lang="en-CA" dirty="0"/>
              <a:t>customer.</a:t>
            </a:r>
          </a:p>
          <a:p>
            <a:r>
              <a:rPr lang="en-CA" dirty="0" smtClean="0"/>
              <a:t>While </a:t>
            </a:r>
            <a:r>
              <a:rPr lang="en-CA" dirty="0"/>
              <a:t>upselling, focus on </a:t>
            </a:r>
            <a:r>
              <a:rPr lang="en-CA" dirty="0" smtClean="0"/>
              <a:t>maintaining the </a:t>
            </a:r>
            <a:r>
              <a:rPr lang="en-CA" dirty="0"/>
              <a:t>trust in your relationship.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4824110" cy="63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To Reward Employees Who Upsell?”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2664296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you tracking upsell revenue?  Do you have a way to track this?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Do you have extrinsic rewards for incremental business?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Are all employees and departments able to benefit from these rewards?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Have you considered intrinsic rewards for incremental business?</a:t>
            </a:r>
          </a:p>
        </p:txBody>
      </p:sp>
    </p:spTree>
    <p:extLst>
      <p:ext uri="{BB962C8B-B14F-4D97-AF65-F5344CB8AC3E}">
        <p14:creationId xmlns:p14="http://schemas.microsoft.com/office/powerpoint/2010/main" val="38843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10541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Trust</a:t>
            </a:r>
          </a:p>
          <a:p>
            <a:pPr lvl="0"/>
            <a:r>
              <a:rPr lang="en-CA" dirty="0"/>
              <a:t>Needs Assessment</a:t>
            </a:r>
          </a:p>
          <a:p>
            <a:pPr lvl="0"/>
            <a:r>
              <a:rPr lang="en-CA" dirty="0"/>
              <a:t>Internal Assessment</a:t>
            </a:r>
          </a:p>
          <a:p>
            <a:pPr lvl="0"/>
            <a:r>
              <a:rPr lang="en-CA" dirty="0"/>
              <a:t>Conversion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19522" cy="149817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2019522" cy="45979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A strategy to increase the type of pies you are selling.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your cake and eat it too.</a:t>
            </a:r>
            <a:endParaRPr lang="en-CA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45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4378498"/>
          </a:xfrm>
        </p:spPr>
        <p:txBody>
          <a:bodyPr>
            <a:normAutofit/>
          </a:bodyPr>
          <a:lstStyle/>
          <a:p>
            <a:r>
              <a:rPr lang="en-CA" dirty="0" smtClean="0"/>
              <a:t>Increase the number of pies!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4391"/>
          <a:stretch/>
        </p:blipFill>
        <p:spPr>
          <a:xfrm>
            <a:off x="-36512" y="0"/>
            <a:ext cx="5328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A strategy to increase the type of pies you are selling.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Trust</a:t>
            </a:r>
          </a:p>
          <a:p>
            <a:pPr lvl="0"/>
            <a:r>
              <a:rPr lang="en-CA" dirty="0" smtClean="0"/>
              <a:t>Needs Assessment</a:t>
            </a:r>
          </a:p>
          <a:p>
            <a:pPr lvl="0"/>
            <a:r>
              <a:rPr lang="en-CA" dirty="0" smtClean="0"/>
              <a:t>Internal Assessment</a:t>
            </a:r>
          </a:p>
          <a:p>
            <a:pPr lvl="0"/>
            <a:r>
              <a:rPr lang="en-CA" dirty="0" smtClean="0"/>
              <a:t>Conversion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4824110" cy="63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" y="-610922"/>
            <a:ext cx="9138269" cy="75149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chemeClr val="bg1"/>
                </a:solidFill>
              </a:rPr>
              <a:t>Trust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52536" y="1268760"/>
            <a:ext cx="2335805" cy="4781128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Trust is the most important part of </a:t>
            </a:r>
            <a:r>
              <a:rPr lang="en-CA" dirty="0" smtClean="0">
                <a:solidFill>
                  <a:schemeClr val="bg1"/>
                </a:solidFill>
              </a:rPr>
              <a:t>any sales </a:t>
            </a:r>
            <a:r>
              <a:rPr lang="en-CA" dirty="0">
                <a:solidFill>
                  <a:schemeClr val="bg1"/>
                </a:solidFill>
              </a:rPr>
              <a:t>relationship. 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 smtClean="0">
                <a:solidFill>
                  <a:schemeClr val="bg1"/>
                </a:solidFill>
              </a:rPr>
              <a:t>Don’t </a:t>
            </a:r>
            <a:r>
              <a:rPr lang="en-CA" dirty="0">
                <a:solidFill>
                  <a:schemeClr val="bg1"/>
                </a:solidFill>
              </a:rPr>
              <a:t>worry </a:t>
            </a:r>
            <a:r>
              <a:rPr lang="en-CA" dirty="0" smtClean="0">
                <a:solidFill>
                  <a:schemeClr val="bg1"/>
                </a:solidFill>
              </a:rPr>
              <a:t>about anything </a:t>
            </a:r>
            <a:r>
              <a:rPr lang="en-CA" dirty="0">
                <a:solidFill>
                  <a:schemeClr val="bg1"/>
                </a:solidFill>
              </a:rPr>
              <a:t>else until you’ve </a:t>
            </a:r>
            <a:r>
              <a:rPr lang="en-CA" dirty="0" smtClean="0">
                <a:solidFill>
                  <a:schemeClr val="bg1"/>
                </a:solidFill>
              </a:rPr>
              <a:t>established trust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775"/>
            <a:ext cx="7386825" cy="69005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61837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Needs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4896544" cy="4525963"/>
          </a:xfrm>
        </p:spPr>
        <p:txBody>
          <a:bodyPr>
            <a:normAutofit/>
          </a:bodyPr>
          <a:lstStyle/>
          <a:p>
            <a:r>
              <a:rPr lang="en-CA" dirty="0"/>
              <a:t>What else is the customer looking for</a:t>
            </a:r>
            <a:r>
              <a:rPr lang="en-CA" dirty="0" smtClean="0"/>
              <a:t>?</a:t>
            </a:r>
            <a:endParaRPr lang="en-CA" dirty="0"/>
          </a:p>
          <a:p>
            <a:r>
              <a:rPr lang="en-CA" dirty="0"/>
              <a:t>How else can you help? What could </a:t>
            </a:r>
            <a:r>
              <a:rPr lang="en-CA" dirty="0" smtClean="0"/>
              <a:t>make the </a:t>
            </a:r>
            <a:r>
              <a:rPr lang="en-CA" dirty="0"/>
              <a:t>experience even better for them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98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43408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264696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</a:t>
            </a:r>
            <a:r>
              <a:rPr lang="en-CA" dirty="0">
                <a:solidFill>
                  <a:srgbClr val="00B0F0"/>
                </a:solidFill>
              </a:rPr>
              <a:t>Is there any opportunity to sell more to your existing customer base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94620"/>
            <a:ext cx="6912768" cy="3586708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Are there products or services that complement what you are already selling?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</a:rPr>
              <a:t>Are there products or services that could enhance your </a:t>
            </a:r>
            <a:r>
              <a:rPr lang="en-CA" sz="2400" dirty="0" smtClean="0">
                <a:solidFill>
                  <a:srgbClr val="002060"/>
                </a:solidFill>
              </a:rPr>
              <a:t>customers’ experience?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Are there products or services that your target market is purchasing elsewhere?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Are </a:t>
            </a:r>
            <a:r>
              <a:rPr lang="en-CA" sz="2400" dirty="0">
                <a:solidFill>
                  <a:srgbClr val="002060"/>
                </a:solidFill>
              </a:rPr>
              <a:t>there adjacencies with what you are already </a:t>
            </a:r>
            <a:r>
              <a:rPr lang="en-CA" sz="2400" dirty="0" smtClean="0">
                <a:solidFill>
                  <a:srgbClr val="002060"/>
                </a:solidFill>
              </a:rPr>
              <a:t>doing?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rgbClr val="002060"/>
                </a:solidFill>
              </a:rPr>
              <a:t>Are </a:t>
            </a:r>
            <a:r>
              <a:rPr lang="en-CA" sz="2400" dirty="0">
                <a:solidFill>
                  <a:srgbClr val="002060"/>
                </a:solidFill>
              </a:rPr>
              <a:t>there other ways to help your existing customer base?</a:t>
            </a:r>
          </a:p>
        </p:txBody>
      </p:sp>
    </p:spTree>
    <p:extLst>
      <p:ext uri="{BB962C8B-B14F-4D97-AF65-F5344CB8AC3E}">
        <p14:creationId xmlns:p14="http://schemas.microsoft.com/office/powerpoint/2010/main" val="11705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35387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/>
              <a:t>Internal Assessment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854" y="1702490"/>
            <a:ext cx="3039994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Ask yourself if you can meet any </a:t>
            </a:r>
            <a:r>
              <a:rPr lang="en-CA" sz="3600" dirty="0" smtClean="0"/>
              <a:t>of these </a:t>
            </a:r>
            <a:r>
              <a:rPr lang="en-CA" sz="3600" dirty="0"/>
              <a:t>additional needs with products</a:t>
            </a:r>
            <a:r>
              <a:rPr lang="en-CA" sz="3600" dirty="0" smtClean="0"/>
              <a:t>/ services </a:t>
            </a:r>
            <a:r>
              <a:rPr lang="en-CA" sz="3600" dirty="0"/>
              <a:t>that you offer? </a:t>
            </a:r>
            <a:endParaRPr lang="en-CA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3" r="14323"/>
          <a:stretch/>
        </p:blipFill>
        <p:spPr>
          <a:xfrm>
            <a:off x="3167686" y="620688"/>
            <a:ext cx="5976664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475</Words>
  <Application>Microsoft Office PowerPoint</Application>
  <PresentationFormat>On-screen Show (4:3)</PresentationFormat>
  <Paragraphs>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Upselling</vt:lpstr>
      <vt:lpstr>Increase the number of pies!</vt:lpstr>
      <vt:lpstr>The Goal</vt:lpstr>
      <vt:lpstr>Key Points</vt:lpstr>
      <vt:lpstr>Worksheet</vt:lpstr>
      <vt:lpstr>Trust</vt:lpstr>
      <vt:lpstr>Needs Assessment</vt:lpstr>
      <vt:lpstr>Discussion:  “Is there any opportunity to sell more to your existing customer base?”</vt:lpstr>
      <vt:lpstr>Internal Assessment</vt:lpstr>
      <vt:lpstr>Conversion</vt:lpstr>
      <vt:lpstr>Discussion:  “What pricing strategy makes sense for your offering?”</vt:lpstr>
      <vt:lpstr>How Does It Work? </vt:lpstr>
      <vt:lpstr>Top Mistakes To Avoid</vt:lpstr>
      <vt:lpstr>Now What?</vt:lpstr>
      <vt:lpstr>Worksheet</vt:lpstr>
      <vt:lpstr>Discussion:  “How To Reward Employees Who Upsell?”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126</cp:revision>
  <dcterms:created xsi:type="dcterms:W3CDTF">2009-12-07T18:18:58Z</dcterms:created>
  <dcterms:modified xsi:type="dcterms:W3CDTF">2016-07-25T11:20:40Z</dcterms:modified>
</cp:coreProperties>
</file>