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7" r:id="rId4"/>
    <p:sldId id="257" r:id="rId5"/>
    <p:sldId id="272" r:id="rId6"/>
    <p:sldId id="287" r:id="rId7"/>
    <p:sldId id="288" r:id="rId8"/>
    <p:sldId id="289" r:id="rId9"/>
    <p:sldId id="290" r:id="rId10"/>
    <p:sldId id="275" r:id="rId11"/>
    <p:sldId id="295" r:id="rId12"/>
    <p:sldId id="273" r:id="rId13"/>
    <p:sldId id="292" r:id="rId14"/>
    <p:sldId id="263" r:id="rId15"/>
    <p:sldId id="293" r:id="rId16"/>
    <p:sldId id="294" r:id="rId17"/>
    <p:sldId id="277" r:id="rId18"/>
    <p:sldId id="276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C4313-969A-4157-AD3D-AEA76785267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76C3CECA-232F-4168-B2F4-B3AC1F222D63}">
      <dgm:prSet phldrT="[Text]"/>
      <dgm:spPr/>
      <dgm:t>
        <a:bodyPr/>
        <a:lstStyle/>
        <a:p>
          <a:r>
            <a:rPr lang="en-CA" dirty="0" smtClean="0"/>
            <a:t>Prospect</a:t>
          </a:r>
          <a:endParaRPr lang="en-CA" dirty="0"/>
        </a:p>
      </dgm:t>
    </dgm:pt>
    <dgm:pt modelId="{F7F508DA-BB1D-4B13-B2DC-AA5DA8927E5C}" type="parTrans" cxnId="{5DFDBA54-04D3-4835-8BF0-5FF284BCB0EB}">
      <dgm:prSet/>
      <dgm:spPr/>
      <dgm:t>
        <a:bodyPr/>
        <a:lstStyle/>
        <a:p>
          <a:endParaRPr lang="en-CA"/>
        </a:p>
      </dgm:t>
    </dgm:pt>
    <dgm:pt modelId="{FE18D30E-8A83-4B08-9C81-142DFBD13EA9}" type="sibTrans" cxnId="{5DFDBA54-04D3-4835-8BF0-5FF284BCB0EB}">
      <dgm:prSet/>
      <dgm:spPr/>
      <dgm:t>
        <a:bodyPr/>
        <a:lstStyle/>
        <a:p>
          <a:endParaRPr lang="en-CA"/>
        </a:p>
      </dgm:t>
    </dgm:pt>
    <dgm:pt modelId="{D1A43356-AD04-4613-A4AC-BA6C88DCED54}">
      <dgm:prSet phldrT="[Text]"/>
      <dgm:spPr/>
      <dgm:t>
        <a:bodyPr/>
        <a:lstStyle/>
        <a:p>
          <a:r>
            <a:rPr lang="en-CA" dirty="0" smtClean="0"/>
            <a:t>Interest</a:t>
          </a:r>
          <a:endParaRPr lang="en-CA" dirty="0"/>
        </a:p>
      </dgm:t>
    </dgm:pt>
    <dgm:pt modelId="{5301999F-6DA5-4895-A036-510EA4D5B5AE}" type="parTrans" cxnId="{1220E2C3-7CA2-48ED-942E-5EBD2B518347}">
      <dgm:prSet/>
      <dgm:spPr/>
      <dgm:t>
        <a:bodyPr/>
        <a:lstStyle/>
        <a:p>
          <a:endParaRPr lang="en-CA"/>
        </a:p>
      </dgm:t>
    </dgm:pt>
    <dgm:pt modelId="{61DFBF01-A765-4B7E-A8E5-B58436D09AE8}" type="sibTrans" cxnId="{1220E2C3-7CA2-48ED-942E-5EBD2B518347}">
      <dgm:prSet/>
      <dgm:spPr/>
      <dgm:t>
        <a:bodyPr/>
        <a:lstStyle/>
        <a:p>
          <a:endParaRPr lang="en-CA"/>
        </a:p>
      </dgm:t>
    </dgm:pt>
    <dgm:pt modelId="{AAACEC57-FAAE-4E95-B776-47A523DBC07F}">
      <dgm:prSet phldrT="[Text]"/>
      <dgm:spPr/>
      <dgm:t>
        <a:bodyPr/>
        <a:lstStyle/>
        <a:p>
          <a:r>
            <a:rPr lang="en-CA" dirty="0" smtClean="0"/>
            <a:t>Close</a:t>
          </a:r>
          <a:endParaRPr lang="en-CA" dirty="0"/>
        </a:p>
      </dgm:t>
    </dgm:pt>
    <dgm:pt modelId="{777B8FC4-8057-4B32-AF9B-F1AE72430400}" type="parTrans" cxnId="{7F5B0C44-E860-4504-BACC-E3DD3C32D585}">
      <dgm:prSet/>
      <dgm:spPr/>
      <dgm:t>
        <a:bodyPr/>
        <a:lstStyle/>
        <a:p>
          <a:endParaRPr lang="en-CA"/>
        </a:p>
      </dgm:t>
    </dgm:pt>
    <dgm:pt modelId="{1D9CCD9C-53EA-4ACB-96CF-FB339F1BBFFE}" type="sibTrans" cxnId="{7F5B0C44-E860-4504-BACC-E3DD3C32D585}">
      <dgm:prSet/>
      <dgm:spPr/>
      <dgm:t>
        <a:bodyPr/>
        <a:lstStyle/>
        <a:p>
          <a:endParaRPr lang="en-CA"/>
        </a:p>
      </dgm:t>
    </dgm:pt>
    <dgm:pt modelId="{59D55DD3-1EC6-4273-A4FE-ADA83D23A650}">
      <dgm:prSet phldrT="[Text]"/>
      <dgm:spPr/>
      <dgm:t>
        <a:bodyPr/>
        <a:lstStyle/>
        <a:p>
          <a:r>
            <a:rPr lang="en-CA" dirty="0" smtClean="0"/>
            <a:t>Existing Customer</a:t>
          </a:r>
          <a:endParaRPr lang="en-CA" dirty="0"/>
        </a:p>
      </dgm:t>
    </dgm:pt>
    <dgm:pt modelId="{55FC5CAD-D7CD-4EC3-B2E3-D8B7580396EA}" type="parTrans" cxnId="{685EFECF-78B0-466B-82B0-A12F43862150}">
      <dgm:prSet/>
      <dgm:spPr/>
      <dgm:t>
        <a:bodyPr/>
        <a:lstStyle/>
        <a:p>
          <a:endParaRPr lang="en-CA"/>
        </a:p>
      </dgm:t>
    </dgm:pt>
    <dgm:pt modelId="{7B263FF1-1C2C-4044-A866-9A53A9E924EA}" type="sibTrans" cxnId="{685EFECF-78B0-466B-82B0-A12F43862150}">
      <dgm:prSet/>
      <dgm:spPr/>
      <dgm:t>
        <a:bodyPr/>
        <a:lstStyle/>
        <a:p>
          <a:endParaRPr lang="en-CA"/>
        </a:p>
      </dgm:t>
    </dgm:pt>
    <dgm:pt modelId="{AE5AB60F-0264-4F22-84BC-3DF7D97B5FA3}" type="pres">
      <dgm:prSet presAssocID="{CF6C4313-969A-4157-AD3D-AEA76785267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754EFC1-E2E5-4005-BED6-5F965D569DE7}" type="pres">
      <dgm:prSet presAssocID="{CF6C4313-969A-4157-AD3D-AEA76785267A}" presName="ellipse" presStyleLbl="trBgShp" presStyleIdx="0" presStyleCnt="1"/>
      <dgm:spPr/>
    </dgm:pt>
    <dgm:pt modelId="{89BE8F29-D72E-4133-A616-18F6EB3B440F}" type="pres">
      <dgm:prSet presAssocID="{CF6C4313-969A-4157-AD3D-AEA76785267A}" presName="arrow1" presStyleLbl="fgShp" presStyleIdx="0" presStyleCnt="1"/>
      <dgm:spPr/>
    </dgm:pt>
    <dgm:pt modelId="{35E19A2F-75A3-4451-A78E-A5A8B3AD0DC0}" type="pres">
      <dgm:prSet presAssocID="{CF6C4313-969A-4157-AD3D-AEA76785267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115712-DEAE-483C-A5A7-8CC866C4B590}" type="pres">
      <dgm:prSet presAssocID="{D1A43356-AD04-4613-A4AC-BA6C88DCED5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302C64-ED07-4011-B7D3-07CF6FD031B8}" type="pres">
      <dgm:prSet presAssocID="{AAACEC57-FAAE-4E95-B776-47A523DBC07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FFA336A-0194-4B99-8EC2-40A48729610E}" type="pres">
      <dgm:prSet presAssocID="{59D55DD3-1EC6-4273-A4FE-ADA83D23A65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AC69BDE-A19E-468C-90C8-04E298335D86}" type="pres">
      <dgm:prSet presAssocID="{CF6C4313-969A-4157-AD3D-AEA76785267A}" presName="funnel" presStyleLbl="trAlignAcc1" presStyleIdx="0" presStyleCnt="1"/>
      <dgm:spPr/>
    </dgm:pt>
  </dgm:ptLst>
  <dgm:cxnLst>
    <dgm:cxn modelId="{2ED90066-4A5B-407A-B47E-D61EC50E4FBE}" type="presOf" srcId="{CF6C4313-969A-4157-AD3D-AEA76785267A}" destId="{AE5AB60F-0264-4F22-84BC-3DF7D97B5FA3}" srcOrd="0" destOrd="0" presId="urn:microsoft.com/office/officeart/2005/8/layout/funnel1"/>
    <dgm:cxn modelId="{C9B3870B-F7E0-4178-9DC1-135639E11180}" type="presOf" srcId="{59D55DD3-1EC6-4273-A4FE-ADA83D23A650}" destId="{35E19A2F-75A3-4451-A78E-A5A8B3AD0DC0}" srcOrd="0" destOrd="0" presId="urn:microsoft.com/office/officeart/2005/8/layout/funnel1"/>
    <dgm:cxn modelId="{3A299E1A-AB93-484F-9F24-3CEE49277E9E}" type="presOf" srcId="{D1A43356-AD04-4613-A4AC-BA6C88DCED54}" destId="{77302C64-ED07-4011-B7D3-07CF6FD031B8}" srcOrd="0" destOrd="0" presId="urn:microsoft.com/office/officeart/2005/8/layout/funnel1"/>
    <dgm:cxn modelId="{685EFECF-78B0-466B-82B0-A12F43862150}" srcId="{CF6C4313-969A-4157-AD3D-AEA76785267A}" destId="{59D55DD3-1EC6-4273-A4FE-ADA83D23A650}" srcOrd="3" destOrd="0" parTransId="{55FC5CAD-D7CD-4EC3-B2E3-D8B7580396EA}" sibTransId="{7B263FF1-1C2C-4044-A866-9A53A9E924EA}"/>
    <dgm:cxn modelId="{5DFDBA54-04D3-4835-8BF0-5FF284BCB0EB}" srcId="{CF6C4313-969A-4157-AD3D-AEA76785267A}" destId="{76C3CECA-232F-4168-B2F4-B3AC1F222D63}" srcOrd="0" destOrd="0" parTransId="{F7F508DA-BB1D-4B13-B2DC-AA5DA8927E5C}" sibTransId="{FE18D30E-8A83-4B08-9C81-142DFBD13EA9}"/>
    <dgm:cxn modelId="{1220E2C3-7CA2-48ED-942E-5EBD2B518347}" srcId="{CF6C4313-969A-4157-AD3D-AEA76785267A}" destId="{D1A43356-AD04-4613-A4AC-BA6C88DCED54}" srcOrd="1" destOrd="0" parTransId="{5301999F-6DA5-4895-A036-510EA4D5B5AE}" sibTransId="{61DFBF01-A765-4B7E-A8E5-B58436D09AE8}"/>
    <dgm:cxn modelId="{E8B47A4C-69DD-4DA3-8B80-978694CDC452}" type="presOf" srcId="{76C3CECA-232F-4168-B2F4-B3AC1F222D63}" destId="{1FFA336A-0194-4B99-8EC2-40A48729610E}" srcOrd="0" destOrd="0" presId="urn:microsoft.com/office/officeart/2005/8/layout/funnel1"/>
    <dgm:cxn modelId="{7F5B0C44-E860-4504-BACC-E3DD3C32D585}" srcId="{CF6C4313-969A-4157-AD3D-AEA76785267A}" destId="{AAACEC57-FAAE-4E95-B776-47A523DBC07F}" srcOrd="2" destOrd="0" parTransId="{777B8FC4-8057-4B32-AF9B-F1AE72430400}" sibTransId="{1D9CCD9C-53EA-4ACB-96CF-FB339F1BBFFE}"/>
    <dgm:cxn modelId="{532A69BC-5075-443C-AA01-9F135FA0B3AD}" type="presOf" srcId="{AAACEC57-FAAE-4E95-B776-47A523DBC07F}" destId="{DC115712-DEAE-483C-A5A7-8CC866C4B590}" srcOrd="0" destOrd="0" presId="urn:microsoft.com/office/officeart/2005/8/layout/funnel1"/>
    <dgm:cxn modelId="{647CA515-A924-4170-95D9-F6752B85F907}" type="presParOf" srcId="{AE5AB60F-0264-4F22-84BC-3DF7D97B5FA3}" destId="{C754EFC1-E2E5-4005-BED6-5F965D569DE7}" srcOrd="0" destOrd="0" presId="urn:microsoft.com/office/officeart/2005/8/layout/funnel1"/>
    <dgm:cxn modelId="{44589FA2-BCBD-4201-8817-AE98F3C8B24C}" type="presParOf" srcId="{AE5AB60F-0264-4F22-84BC-3DF7D97B5FA3}" destId="{89BE8F29-D72E-4133-A616-18F6EB3B440F}" srcOrd="1" destOrd="0" presId="urn:microsoft.com/office/officeart/2005/8/layout/funnel1"/>
    <dgm:cxn modelId="{66BEAAF2-803B-436E-98E4-D9593587D5E3}" type="presParOf" srcId="{AE5AB60F-0264-4F22-84BC-3DF7D97B5FA3}" destId="{35E19A2F-75A3-4451-A78E-A5A8B3AD0DC0}" srcOrd="2" destOrd="0" presId="urn:microsoft.com/office/officeart/2005/8/layout/funnel1"/>
    <dgm:cxn modelId="{6918858A-4B32-4540-BBF0-8D4C73655983}" type="presParOf" srcId="{AE5AB60F-0264-4F22-84BC-3DF7D97B5FA3}" destId="{DC115712-DEAE-483C-A5A7-8CC866C4B590}" srcOrd="3" destOrd="0" presId="urn:microsoft.com/office/officeart/2005/8/layout/funnel1"/>
    <dgm:cxn modelId="{BB87272B-A205-437B-A93C-6B49F9DAB05F}" type="presParOf" srcId="{AE5AB60F-0264-4F22-84BC-3DF7D97B5FA3}" destId="{77302C64-ED07-4011-B7D3-07CF6FD031B8}" srcOrd="4" destOrd="0" presId="urn:microsoft.com/office/officeart/2005/8/layout/funnel1"/>
    <dgm:cxn modelId="{69D726DD-E6A6-4B47-9372-E3247B917002}" type="presParOf" srcId="{AE5AB60F-0264-4F22-84BC-3DF7D97B5FA3}" destId="{1FFA336A-0194-4B99-8EC2-40A48729610E}" srcOrd="5" destOrd="0" presId="urn:microsoft.com/office/officeart/2005/8/layout/funnel1"/>
    <dgm:cxn modelId="{5DCBFD5A-A4CD-49E1-B7D2-3AC93BC5D476}" type="presParOf" srcId="{AE5AB60F-0264-4F22-84BC-3DF7D97B5FA3}" destId="{1AC69BDE-A19E-468C-90C8-04E298335D8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4EFC1-E2E5-4005-BED6-5F965D569DE7}">
      <dsp:nvSpPr>
        <dsp:cNvPr id="0" name=""/>
        <dsp:cNvSpPr/>
      </dsp:nvSpPr>
      <dsp:spPr>
        <a:xfrm>
          <a:off x="2224473" y="214189"/>
          <a:ext cx="4250840" cy="147626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E8F29-D72E-4133-A616-18F6EB3B440F}">
      <dsp:nvSpPr>
        <dsp:cNvPr id="0" name=""/>
        <dsp:cNvSpPr/>
      </dsp:nvSpPr>
      <dsp:spPr>
        <a:xfrm>
          <a:off x="3944580" y="3829051"/>
          <a:ext cx="823806" cy="52723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9A2F-75A3-4451-A78E-A5A8B3AD0DC0}">
      <dsp:nvSpPr>
        <dsp:cNvPr id="0" name=""/>
        <dsp:cNvSpPr/>
      </dsp:nvSpPr>
      <dsp:spPr>
        <a:xfrm>
          <a:off x="2379349" y="4250840"/>
          <a:ext cx="3954270" cy="98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Existing Customer</a:t>
          </a:r>
          <a:endParaRPr lang="en-CA" sz="3500" kern="1200" dirty="0"/>
        </a:p>
      </dsp:txBody>
      <dsp:txXfrm>
        <a:off x="2379349" y="4250840"/>
        <a:ext cx="3954270" cy="988567"/>
      </dsp:txXfrm>
    </dsp:sp>
    <dsp:sp modelId="{DC115712-DEAE-483C-A5A7-8CC866C4B590}">
      <dsp:nvSpPr>
        <dsp:cNvPr id="0" name=""/>
        <dsp:cNvSpPr/>
      </dsp:nvSpPr>
      <dsp:spPr>
        <a:xfrm>
          <a:off x="3769933" y="1804465"/>
          <a:ext cx="1482851" cy="14828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Close</a:t>
          </a:r>
          <a:endParaRPr lang="en-CA" sz="2200" kern="1200" dirty="0"/>
        </a:p>
      </dsp:txBody>
      <dsp:txXfrm>
        <a:off x="3987092" y="2021624"/>
        <a:ext cx="1048533" cy="1048533"/>
      </dsp:txXfrm>
    </dsp:sp>
    <dsp:sp modelId="{77302C64-ED07-4011-B7D3-07CF6FD031B8}">
      <dsp:nvSpPr>
        <dsp:cNvPr id="0" name=""/>
        <dsp:cNvSpPr/>
      </dsp:nvSpPr>
      <dsp:spPr>
        <a:xfrm>
          <a:off x="2708871" y="691997"/>
          <a:ext cx="1482851" cy="148285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Interest</a:t>
          </a:r>
          <a:endParaRPr lang="en-CA" sz="2200" kern="1200" dirty="0"/>
        </a:p>
      </dsp:txBody>
      <dsp:txXfrm>
        <a:off x="2926030" y="909156"/>
        <a:ext cx="1048533" cy="1048533"/>
      </dsp:txXfrm>
    </dsp:sp>
    <dsp:sp modelId="{1FFA336A-0194-4B99-8EC2-40A48729610E}">
      <dsp:nvSpPr>
        <dsp:cNvPr id="0" name=""/>
        <dsp:cNvSpPr/>
      </dsp:nvSpPr>
      <dsp:spPr>
        <a:xfrm>
          <a:off x="4224675" y="333476"/>
          <a:ext cx="1482851" cy="148285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Prospect</a:t>
          </a:r>
          <a:endParaRPr lang="en-CA" sz="2200" kern="1200" dirty="0"/>
        </a:p>
      </dsp:txBody>
      <dsp:txXfrm>
        <a:off x="4441834" y="550635"/>
        <a:ext cx="1048533" cy="1048533"/>
      </dsp:txXfrm>
    </dsp:sp>
    <dsp:sp modelId="{1AC69BDE-A19E-468C-90C8-04E298335D86}">
      <dsp:nvSpPr>
        <dsp:cNvPr id="0" name=""/>
        <dsp:cNvSpPr/>
      </dsp:nvSpPr>
      <dsp:spPr>
        <a:xfrm>
          <a:off x="2049826" y="32952"/>
          <a:ext cx="4613315" cy="36906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5CD08-5B06-47A9-866D-8B60ADA4EB25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69CF-F742-43D4-B337-2F57517EB6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66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69CF-F742-43D4-B337-2F57517EB69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90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" y="1773899"/>
            <a:ext cx="9144000" cy="5084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772400" cy="1470025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Selecting A 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CRM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67546"/>
            <a:ext cx="5400600" cy="2697472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Finding out about your customers is half the battle.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Eaves troughs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17820"/>
              </p:ext>
            </p:extLst>
          </p:nvPr>
        </p:nvGraphicFramePr>
        <p:xfrm>
          <a:off x="323528" y="764702"/>
          <a:ext cx="8424935" cy="58326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54392"/>
                <a:gridCol w="1123723"/>
                <a:gridCol w="1260034"/>
                <a:gridCol w="2592484"/>
                <a:gridCol w="2294302"/>
              </a:tblGrid>
              <a:tr h="82094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Leaf Level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First Name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Last Name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Tel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</a:tr>
              <a:tr h="133435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Heavy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Charlie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Treehold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Booked every 3 months. Experienced clogged eaves.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519-554-1832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</a:tr>
              <a:tr h="66860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Light</a:t>
                      </a:r>
                      <a:endParaRPr lang="en-CA" sz="18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Nora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Supurb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Every Nov.  Usually calls in.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613-789-3356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</a:tr>
              <a:tr h="100291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Light</a:t>
                      </a:r>
                      <a:endParaRPr lang="en-CA" sz="18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Joanne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Rouge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Every Oct. Usually calls in when leaves down.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647-449-1039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</a:tr>
              <a:tr h="100291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Medium</a:t>
                      </a:r>
                      <a:endParaRPr lang="en-CA" sz="18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Sharon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Ahman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Booked every 6 months. Had minor leak.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905-783-7653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</a:tr>
              <a:tr h="100291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Heavy</a:t>
                      </a:r>
                      <a:endParaRPr lang="en-CA" sz="18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Foret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Every 3 months.  Had flooding.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705-397-3865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56" marR="641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complex of a CRM is needed?”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people will be using your CRM?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your users see each other’s information? What type of security is required?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type of information will be stored and shared?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this information have to flow elsewhere? Do you need it to interact with other systems?</a:t>
            </a:r>
          </a:p>
        </p:txBody>
      </p:sp>
    </p:spTree>
    <p:extLst>
      <p:ext uri="{BB962C8B-B14F-4D97-AF65-F5344CB8AC3E}">
        <p14:creationId xmlns:p14="http://schemas.microsoft.com/office/powerpoint/2010/main" val="4440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88024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Reviewing less than 3 CRMs.  </a:t>
            </a:r>
          </a:p>
          <a:p>
            <a:pPr lvl="0"/>
            <a:r>
              <a:rPr lang="en-CA" dirty="0"/>
              <a:t>Selecting a CRM and then not using it.</a:t>
            </a:r>
          </a:p>
          <a:p>
            <a:pPr lvl="0"/>
            <a:r>
              <a:rPr lang="en-CA" dirty="0"/>
              <a:t>Having multiple CRMs in place.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having standard language to describe your sales funnel internally.</a:t>
            </a:r>
          </a:p>
          <a:p>
            <a:pPr lvl="0"/>
            <a:r>
              <a:rPr lang="en-CA" dirty="0"/>
              <a:t>Under estimating the importance of privacy.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816424" cy="2846859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“When Does It Become A Waste Of Time?”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664296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often are people expected to use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often do people use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much time does it take people to use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make more money by using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save money by using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Does it enhance your existing business processes or not?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is the CRM’s value to your business?</a:t>
            </a:r>
          </a:p>
        </p:txBody>
      </p:sp>
    </p:spTree>
    <p:extLst>
      <p:ext uri="{BB962C8B-B14F-4D97-AF65-F5344CB8AC3E}">
        <p14:creationId xmlns:p14="http://schemas.microsoft.com/office/powerpoint/2010/main" val="36342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52120" y="1628800"/>
            <a:ext cx="3246512" cy="52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Decide on the CRM functionality that you </a:t>
            </a:r>
            <a:r>
              <a:rPr lang="en-US" dirty="0" smtClean="0"/>
              <a:t>need</a:t>
            </a:r>
            <a:endParaRPr lang="en-CA" dirty="0"/>
          </a:p>
          <a:p>
            <a:pPr lvl="0"/>
            <a:r>
              <a:rPr lang="en-US" dirty="0" smtClean="0"/>
              <a:t>Choose </a:t>
            </a:r>
            <a:r>
              <a:rPr lang="en-US" dirty="0"/>
              <a:t>your CRM </a:t>
            </a:r>
            <a:r>
              <a:rPr lang="en-US" dirty="0" smtClean="0"/>
              <a:t>wisely</a:t>
            </a:r>
          </a:p>
          <a:p>
            <a:pPr lvl="0"/>
            <a:r>
              <a:rPr lang="en-US" dirty="0" smtClean="0"/>
              <a:t>Decide </a:t>
            </a:r>
            <a:r>
              <a:rPr lang="en-US" dirty="0"/>
              <a:t>upon the sales funnel statuses that you need </a:t>
            </a:r>
            <a:endParaRPr lang="en-US" dirty="0" smtClean="0"/>
          </a:p>
          <a:p>
            <a:pPr lvl="0"/>
            <a:r>
              <a:rPr lang="en-US" dirty="0" smtClean="0"/>
              <a:t>Train </a:t>
            </a:r>
            <a:r>
              <a:rPr lang="en-US" dirty="0"/>
              <a:t>yourself and your employees </a:t>
            </a:r>
            <a:endParaRPr lang="en-US" dirty="0" smtClean="0"/>
          </a:p>
          <a:p>
            <a:pPr lvl="0"/>
            <a:r>
              <a:rPr lang="en-US" dirty="0" smtClean="0"/>
              <a:t>Have </a:t>
            </a:r>
            <a:r>
              <a:rPr lang="en-US" dirty="0"/>
              <a:t>weekly or monthly reporting </a:t>
            </a:r>
            <a:endParaRPr lang="en-US" dirty="0" smtClean="0"/>
          </a:p>
          <a:p>
            <a:pPr lvl="0"/>
            <a:r>
              <a:rPr lang="en-US" dirty="0" smtClean="0"/>
              <a:t>Stretch your CRM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392488" cy="273022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Can You Do With A CRM?”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88032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email your customer with your CRM?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renew your customers’ contracts with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upsell your customer with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keep information there such as contracts, invoices, and documentation?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need invoices, quotes, or contract templates to be stored somewhere?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Does it actually help you build your customer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44" y="548680"/>
            <a:ext cx="62280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Sales Funnel</a:t>
            </a:r>
          </a:p>
          <a:p>
            <a:pPr lvl="0"/>
            <a:r>
              <a:rPr lang="en-CA" dirty="0"/>
              <a:t>Names!</a:t>
            </a:r>
          </a:p>
          <a:p>
            <a:pPr lvl="0"/>
            <a:r>
              <a:rPr lang="en-CA" dirty="0"/>
              <a:t>Notes</a:t>
            </a:r>
          </a:p>
          <a:p>
            <a:pPr lvl="0"/>
            <a:r>
              <a:rPr lang="en-CA" dirty="0"/>
              <a:t>Contact Information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5051"/>
            <a:ext cx="2088232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429748"/>
            <a:ext cx="2088232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For the small business owner to create their CRM as soon as possible. 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99392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Remembering more about your customer gives you a competitive advantage.</a:t>
            </a:r>
            <a:endParaRPr lang="en-C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9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4738538"/>
          </a:xfrm>
        </p:spPr>
        <p:txBody>
          <a:bodyPr>
            <a:normAutofit/>
          </a:bodyPr>
          <a:lstStyle/>
          <a:p>
            <a:r>
              <a:rPr lang="en-CA" dirty="0" smtClean="0"/>
              <a:t>The other </a:t>
            </a:r>
            <a:br>
              <a:rPr lang="en-CA" dirty="0" smtClean="0"/>
            </a:br>
            <a:r>
              <a:rPr lang="en-CA" dirty="0" smtClean="0"/>
              <a:t>half is remembering!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85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472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For the small business owner to create their CRM as soon as possible. 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2894" y="141763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Sales Funnel</a:t>
            </a:r>
          </a:p>
          <a:p>
            <a:pPr lvl="0"/>
            <a:r>
              <a:rPr lang="en-CA" dirty="0" smtClean="0"/>
              <a:t>Names!</a:t>
            </a:r>
          </a:p>
          <a:p>
            <a:pPr lvl="0"/>
            <a:r>
              <a:rPr lang="en-CA" dirty="0" smtClean="0"/>
              <a:t>Notes</a:t>
            </a:r>
          </a:p>
          <a:p>
            <a:pPr lvl="0"/>
            <a:r>
              <a:rPr lang="en-CA" dirty="0" smtClean="0"/>
              <a:t>Contact Information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44" y="548680"/>
            <a:ext cx="62280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Sales Funnel</a:t>
            </a:r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0696781"/>
              </p:ext>
            </p:extLst>
          </p:nvPr>
        </p:nvGraphicFramePr>
        <p:xfrm>
          <a:off x="251520" y="1397000"/>
          <a:ext cx="871296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5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98" y="116632"/>
            <a:ext cx="2458616" cy="1143000"/>
          </a:xfrm>
        </p:spPr>
        <p:txBody>
          <a:bodyPr/>
          <a:lstStyle/>
          <a:p>
            <a:r>
              <a:rPr lang="en-CA" dirty="0" smtClean="0"/>
              <a:t>Names!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49477" cy="56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0"/>
            <a:ext cx="84173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484784"/>
            <a:ext cx="4546848" cy="1143000"/>
          </a:xfrm>
        </p:spPr>
        <p:txBody>
          <a:bodyPr/>
          <a:lstStyle/>
          <a:p>
            <a:r>
              <a:rPr lang="en-CA" dirty="0" smtClean="0"/>
              <a:t>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1340768"/>
            <a:ext cx="3250704" cy="2578298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Contact Information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472</Words>
  <Application>Microsoft Office PowerPoint</Application>
  <PresentationFormat>On-screen Show (4:3)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Selecting A  CRM</vt:lpstr>
      <vt:lpstr>The other  half is remembering!</vt:lpstr>
      <vt:lpstr>The Goal</vt:lpstr>
      <vt:lpstr>Key Points</vt:lpstr>
      <vt:lpstr>Worksheet</vt:lpstr>
      <vt:lpstr>Sales Funnel</vt:lpstr>
      <vt:lpstr>Names!</vt:lpstr>
      <vt:lpstr>Notes</vt:lpstr>
      <vt:lpstr>Contact Information</vt:lpstr>
      <vt:lpstr>How Does It Work? Eaves troughs</vt:lpstr>
      <vt:lpstr>Discussion:  “how complex of a CRM is needed?”</vt:lpstr>
      <vt:lpstr>Top Mistakes To Avoid</vt:lpstr>
      <vt:lpstr>Discussion:  “When Does It Become A Waste Of Time?”</vt:lpstr>
      <vt:lpstr>Now What?</vt:lpstr>
      <vt:lpstr>Discussion:  “What Can You Do With A CRM?”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79</cp:revision>
  <dcterms:created xsi:type="dcterms:W3CDTF">2009-12-07T18:18:58Z</dcterms:created>
  <dcterms:modified xsi:type="dcterms:W3CDTF">2016-05-02T02:15:45Z</dcterms:modified>
</cp:coreProperties>
</file>