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307" r:id="rId3"/>
    <p:sldId id="324" r:id="rId4"/>
    <p:sldId id="267" r:id="rId5"/>
    <p:sldId id="257" r:id="rId6"/>
    <p:sldId id="272" r:id="rId7"/>
    <p:sldId id="327" r:id="rId8"/>
    <p:sldId id="326" r:id="rId9"/>
    <p:sldId id="311" r:id="rId10"/>
    <p:sldId id="317" r:id="rId11"/>
    <p:sldId id="310" r:id="rId12"/>
    <p:sldId id="329" r:id="rId13"/>
    <p:sldId id="273" r:id="rId14"/>
    <p:sldId id="263" r:id="rId15"/>
    <p:sldId id="294" r:id="rId16"/>
    <p:sldId id="277" r:id="rId17"/>
    <p:sldId id="276" r:id="rId18"/>
    <p:sldId id="33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F8F9E-5AC2-42A0-BCB6-57EA154F0182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64D3-C2A9-4FFF-B648-9CAD89281B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4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64D3-C2A9-4FFF-B648-9CAD89281B5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29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58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6260-961A-4DBA-B757-CA4DEA850E76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EB5F-A1C0-4506-83A3-E62D8D607712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11BD-3307-4702-A92A-DB30E1F8C82A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BE73-064C-4111-8613-73E042351758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5658-1BB0-44E0-89E2-835CDB60515F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8E83-8047-44F5-8846-67A8F3A12C75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D4EF-FDCA-4F07-A944-5A59D67A8D19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BC15-9F28-4F5E-923A-D2E03888BC66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1941-3BAC-4881-B5A4-4C14EB65E8EA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28EC-061E-45F8-A700-52D1D58A1DE2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26D3-4670-4DB6-BE73-784C0F56FD3E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A1AFA-B9B6-4EB2-AB5A-E0BE9171BB4D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2880320" cy="1296144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bg1"/>
                </a:solidFill>
              </a:rPr>
              <a:t>Retention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233266"/>
            <a:ext cx="5652628" cy="1296144"/>
          </a:xfrm>
        </p:spPr>
        <p:txBody>
          <a:bodyPr>
            <a:normAutofit fontScale="92500" lnSpcReduction="20000"/>
          </a:bodyPr>
          <a:lstStyle/>
          <a:p>
            <a:r>
              <a:rPr lang="en-CA" dirty="0">
                <a:solidFill>
                  <a:schemeClr val="bg1"/>
                </a:solidFill>
              </a:rPr>
              <a:t>Acquiring a new customer is seven </a:t>
            </a:r>
            <a:r>
              <a:rPr lang="en-CA" dirty="0" smtClean="0">
                <a:solidFill>
                  <a:schemeClr val="bg1"/>
                </a:solidFill>
              </a:rPr>
              <a:t>times more </a:t>
            </a:r>
            <a:r>
              <a:rPr lang="en-CA" dirty="0">
                <a:solidFill>
                  <a:schemeClr val="bg1"/>
                </a:solidFill>
              </a:rPr>
              <a:t>expensive than retaining an </a:t>
            </a:r>
            <a:r>
              <a:rPr lang="en-CA" dirty="0" smtClean="0">
                <a:solidFill>
                  <a:schemeClr val="bg1"/>
                </a:solidFill>
              </a:rPr>
              <a:t>existing customer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928670"/>
            <a:ext cx="3466728" cy="4444546"/>
          </a:xfrm>
        </p:spPr>
        <p:txBody>
          <a:bodyPr/>
          <a:lstStyle/>
          <a:p>
            <a:r>
              <a:rPr lang="en-CA" dirty="0" smtClean="0"/>
              <a:t>Exceed Expectations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5063644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10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know when you’ve met customer expectations?”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12976"/>
            <a:ext cx="6048672" cy="3456384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know what success looks like prior to closing a sale?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ask for customer feedback?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have a launch party or review meeting?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proactively follow up with customers?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7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How Does It Work? Painter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Extra bucket of paint for future touch ups</a:t>
            </a:r>
          </a:p>
          <a:p>
            <a:pPr marL="514350" indent="-514350">
              <a:buAutoNum type="arabicPeriod"/>
            </a:pPr>
            <a:r>
              <a:rPr lang="en-CA" dirty="0" smtClean="0"/>
              <a:t>Discount for future work </a:t>
            </a:r>
          </a:p>
          <a:p>
            <a:pPr marL="514350" indent="-514350">
              <a:buAutoNum type="arabicPeriod"/>
            </a:pPr>
            <a:r>
              <a:rPr lang="en-CA" dirty="0" smtClean="0"/>
              <a:t>Annual BBQ</a:t>
            </a:r>
            <a:endParaRPr lang="en-CA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07" y="1700808"/>
            <a:ext cx="42885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Favouring new customers</a:t>
            </a:r>
          </a:p>
          <a:p>
            <a:r>
              <a:rPr lang="en-CA" dirty="0" smtClean="0"/>
              <a:t>Overlooking a strategy for retention</a:t>
            </a:r>
          </a:p>
          <a:p>
            <a:r>
              <a:rPr lang="en-CA" dirty="0" smtClean="0"/>
              <a:t>Not measuring retention</a:t>
            </a:r>
          </a:p>
          <a:p>
            <a:r>
              <a:rPr lang="en-CA" dirty="0" smtClean="0"/>
              <a:t>Not listening to customers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-27384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/>
          <a:lstStyle/>
          <a:p>
            <a:pPr algn="l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96136" y="1410035"/>
            <a:ext cx="3347864" cy="4899285"/>
          </a:xfrm>
        </p:spPr>
        <p:txBody>
          <a:bodyPr>
            <a:normAutofit/>
          </a:bodyPr>
          <a:lstStyle/>
          <a:p>
            <a:r>
              <a:rPr lang="en-CA" dirty="0" smtClean="0"/>
              <a:t>Create a benefit for existing customers</a:t>
            </a:r>
          </a:p>
          <a:p>
            <a:r>
              <a:rPr lang="en-CA" dirty="0" smtClean="0"/>
              <a:t>Communicate more</a:t>
            </a:r>
          </a:p>
          <a:p>
            <a:r>
              <a:rPr lang="en-CA" dirty="0" smtClean="0"/>
              <a:t>Be genuinely thankful for their business</a:t>
            </a:r>
          </a:p>
          <a:p>
            <a:r>
              <a:rPr lang="en-CA" dirty="0" smtClean="0"/>
              <a:t>When in doubt, put yourself in your customers’ shoes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830"/>
            <a:ext cx="5465950" cy="559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1912" y="980728"/>
            <a:ext cx="3970784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1912" y="219087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Prioritize your existing customers</a:t>
            </a:r>
          </a:p>
          <a:p>
            <a:pPr lvl="0"/>
            <a:r>
              <a:rPr lang="en-CA" dirty="0"/>
              <a:t>Be more than lip service</a:t>
            </a:r>
          </a:p>
          <a:p>
            <a:pPr lvl="0"/>
            <a:r>
              <a:rPr lang="en-CA" dirty="0"/>
              <a:t>Exceed expectations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</a:t>
            </a:r>
            <a:r>
              <a:rPr lang="en-CA" dirty="0" smtClean="0"/>
              <a:t>steps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9018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2432689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Keep your customers happy so that you keep your customers.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9" y="0"/>
            <a:ext cx="6860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Acquiring a new customer is seven times more expensive than retaining an existing customer.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47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962674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- Feedback</a:t>
            </a:r>
            <a:r>
              <a:rPr lang="en-CA" sz="2800" dirty="0">
                <a:solidFill>
                  <a:schemeClr val="bg1"/>
                </a:solidFill>
              </a:rPr>
              <a:t/>
            </a:r>
            <a:br>
              <a:rPr lang="en-CA" sz="2800" dirty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- Strategic </a:t>
            </a:r>
            <a:r>
              <a:rPr lang="en-CA" sz="2800" dirty="0">
                <a:solidFill>
                  <a:schemeClr val="bg1"/>
                </a:solidFill>
              </a:rPr>
              <a:t>partnerships </a:t>
            </a:r>
            <a:r>
              <a:rPr lang="en-CA" sz="2800" dirty="0" smtClean="0">
                <a:solidFill>
                  <a:schemeClr val="bg1"/>
                </a:solidFill>
              </a:rPr>
              <a:t>can be formed</a:t>
            </a:r>
            <a:r>
              <a:rPr lang="en-CA" sz="2800" dirty="0">
                <a:solidFill>
                  <a:schemeClr val="bg1"/>
                </a:solidFill>
              </a:rPr>
              <a:t/>
            </a:r>
            <a:br>
              <a:rPr lang="en-CA" sz="2800" dirty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- Onboarding </a:t>
            </a:r>
            <a:r>
              <a:rPr lang="en-CA" sz="2800" dirty="0">
                <a:solidFill>
                  <a:schemeClr val="bg1"/>
                </a:solidFill>
              </a:rPr>
              <a:t>and the learning curve costs</a:t>
            </a:r>
            <a:br>
              <a:rPr lang="en-CA" sz="2800" dirty="0">
                <a:solidFill>
                  <a:schemeClr val="bg1"/>
                </a:solidFill>
              </a:rPr>
            </a:br>
            <a:r>
              <a:rPr lang="en-CA" sz="2800" dirty="0">
                <a:solidFill>
                  <a:schemeClr val="bg1"/>
                </a:solidFill>
              </a:rPr>
              <a:t>are reduced </a:t>
            </a:r>
            <a:br>
              <a:rPr lang="en-CA" sz="2800" dirty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- Trust </a:t>
            </a:r>
            <a:r>
              <a:rPr lang="en-CA" sz="2800" dirty="0">
                <a:solidFill>
                  <a:schemeClr val="bg1"/>
                </a:solidFill>
              </a:rPr>
              <a:t>is </a:t>
            </a:r>
            <a:r>
              <a:rPr lang="en-CA" sz="2800" dirty="0" smtClean="0">
                <a:solidFill>
                  <a:schemeClr val="bg1"/>
                </a:solidFill>
              </a:rPr>
              <a:t>developed</a:t>
            </a:r>
            <a:r>
              <a:rPr lang="en-CA" sz="2800" dirty="0">
                <a:solidFill>
                  <a:schemeClr val="bg1"/>
                </a:solidFill>
              </a:rPr>
              <a:t/>
            </a:r>
            <a:br>
              <a:rPr lang="en-CA" sz="2800" dirty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- The </a:t>
            </a:r>
            <a:r>
              <a:rPr lang="en-CA" sz="2800" dirty="0">
                <a:solidFill>
                  <a:schemeClr val="bg1"/>
                </a:solidFill>
              </a:rPr>
              <a:t>worth of the company </a:t>
            </a:r>
            <a:r>
              <a:rPr lang="en-CA" sz="2800" dirty="0" smtClean="0">
                <a:solidFill>
                  <a:schemeClr val="bg1"/>
                </a:solidFill>
              </a:rPr>
              <a:t> increase</a:t>
            </a:r>
            <a:r>
              <a:rPr lang="en-CA" sz="2800" dirty="0" smtClean="0"/>
              <a:t>s</a:t>
            </a:r>
            <a:endParaRPr lang="en-CA" sz="2800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37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112568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do your customers expect to be delivered?”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501008"/>
            <a:ext cx="6912768" cy="2520280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the industry norm?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the competition doing?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your sales people over promising?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sales people understand how delivery works?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your sales people have to handle disgruntled customers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4968552" cy="26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Keep your customers happy so that you keep your customers.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3380" y="1417638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Prioritize your existing customers</a:t>
            </a:r>
          </a:p>
          <a:p>
            <a:pPr lvl="0"/>
            <a:r>
              <a:rPr lang="en-CA" dirty="0" smtClean="0"/>
              <a:t>Be more than lip service</a:t>
            </a:r>
          </a:p>
          <a:p>
            <a:pPr lvl="0"/>
            <a:r>
              <a:rPr lang="en-CA" dirty="0" smtClean="0"/>
              <a:t>Exceed expectations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830"/>
            <a:ext cx="5465950" cy="559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88"/>
            <a:ext cx="9144000" cy="5541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2890664" cy="4516554"/>
          </a:xfrm>
        </p:spPr>
        <p:txBody>
          <a:bodyPr/>
          <a:lstStyle/>
          <a:p>
            <a:pPr lvl="0"/>
            <a:r>
              <a:rPr lang="en-CA" dirty="0"/>
              <a:t>Prioritize </a:t>
            </a:r>
            <a:r>
              <a:rPr lang="en-CA" dirty="0" smtClean="0"/>
              <a:t>Your Existing Customers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8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928670"/>
            <a:ext cx="7802880" cy="585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lvl="0"/>
            <a:r>
              <a:rPr lang="en-CA" dirty="0"/>
              <a:t>Be </a:t>
            </a:r>
            <a:r>
              <a:rPr lang="en-CA" dirty="0" smtClean="0"/>
              <a:t>More Than Lip Service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8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8733"/>
            <a:ext cx="6048672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communicate with your customers throughout delivery?”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068960"/>
            <a:ext cx="6768752" cy="3528392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provide updates or reports?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plan weekly / monthly / quarterly meetings?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Does the customer understand the delivery process and timelines?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have face time?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contact them with an update before they contact you with questions?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05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383</Words>
  <Application>Microsoft Office PowerPoint</Application>
  <PresentationFormat>On-screen Show (4:3)</PresentationFormat>
  <Paragraphs>84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Retention</vt:lpstr>
      <vt:lpstr>- Feedback  - Strategic partnerships can be formed  - Onboarding and the learning curve costs are reduced   - Trust is developed  - The worth of the company  increases</vt:lpstr>
      <vt:lpstr>Discussion:  “What do your customers expect to be delivered?”</vt:lpstr>
      <vt:lpstr>The Goal</vt:lpstr>
      <vt:lpstr>Key Points</vt:lpstr>
      <vt:lpstr>Worksheet</vt:lpstr>
      <vt:lpstr>Prioritize Your Existing Customers</vt:lpstr>
      <vt:lpstr>Be More Than Lip Service</vt:lpstr>
      <vt:lpstr>Discussion:  “How do you communicate with your customers throughout delivery?”</vt:lpstr>
      <vt:lpstr>Exceed Expectations</vt:lpstr>
      <vt:lpstr>Discussion:  “How do you know when you’ve met customer expectations?”</vt:lpstr>
      <vt:lpstr>How Does It Work? Painter</vt:lpstr>
      <vt:lpstr>Top Mistakes To Avoid</vt:lpstr>
      <vt:lpstr>Now What?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135</cp:revision>
  <dcterms:created xsi:type="dcterms:W3CDTF">2009-12-07T18:18:58Z</dcterms:created>
  <dcterms:modified xsi:type="dcterms:W3CDTF">2018-08-29T21:13:33Z</dcterms:modified>
</cp:coreProperties>
</file>