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2" r:id="rId2"/>
    <p:sldId id="307" r:id="rId3"/>
    <p:sldId id="267" r:id="rId4"/>
    <p:sldId id="257" r:id="rId5"/>
    <p:sldId id="272" r:id="rId6"/>
    <p:sldId id="326" r:id="rId7"/>
    <p:sldId id="327" r:id="rId8"/>
    <p:sldId id="328" r:id="rId9"/>
    <p:sldId id="329" r:id="rId10"/>
    <p:sldId id="330" r:id="rId11"/>
    <p:sldId id="334" r:id="rId12"/>
    <p:sldId id="335" r:id="rId13"/>
    <p:sldId id="323" r:id="rId14"/>
    <p:sldId id="273" r:id="rId15"/>
    <p:sldId id="263" r:id="rId16"/>
    <p:sldId id="336" r:id="rId17"/>
    <p:sldId id="294" r:id="rId18"/>
    <p:sldId id="277" r:id="rId19"/>
    <p:sldId id="276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4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54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24A7-F59B-4827-9841-3289DAFC7175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7E31-4334-4B71-BA78-AB3FB4EB5089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7549-3F7D-4EE2-933E-A7E89F490FF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6A78-434D-434F-8580-04ED983A278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1D54-35DA-4B78-B14F-194ACDA49617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DE72-D925-4BC8-9AE1-9C679BDEAC19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EE98-77D3-4906-99EB-CEF7347711FD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07D-74EB-497C-9F9C-653B0F9AFDEA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3743-E00B-4224-B644-1F78A0368DDD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0E51-0455-4471-A09C-5562EDB5B226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C9D4-2FCA-4A99-8E7C-86159308CFCF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4F20C-9560-42D3-AE22-3B386CC68A32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40"/>
            <a:ext cx="10330565" cy="687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235"/>
            <a:ext cx="6624736" cy="110451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Whales Vs. Minnows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864" y="1126794"/>
            <a:ext cx="2880320" cy="2697472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The bigger they are, the harder they are to land.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i="1" dirty="0"/>
              <a:t>WHALES: </a:t>
            </a:r>
            <a:endParaRPr lang="en-CA" b="1" i="1" dirty="0" smtClean="0"/>
          </a:p>
          <a:p>
            <a:r>
              <a:rPr lang="en-CA" dirty="0" smtClean="0"/>
              <a:t>They </a:t>
            </a:r>
            <a:r>
              <a:rPr lang="en-CA" dirty="0"/>
              <a:t>know that they have </a:t>
            </a:r>
            <a:r>
              <a:rPr lang="en-CA" dirty="0" smtClean="0"/>
              <a:t>the upper </a:t>
            </a:r>
            <a:r>
              <a:rPr lang="en-CA" dirty="0"/>
              <a:t>hand. </a:t>
            </a:r>
            <a:endParaRPr lang="en-CA" dirty="0" smtClean="0"/>
          </a:p>
          <a:p>
            <a:r>
              <a:rPr lang="en-CA" dirty="0" smtClean="0"/>
              <a:t>Corporate strategy shifts </a:t>
            </a:r>
            <a:r>
              <a:rPr lang="en-CA" dirty="0"/>
              <a:t>that can change everything. </a:t>
            </a:r>
            <a:endParaRPr lang="en-CA" dirty="0" smtClean="0"/>
          </a:p>
          <a:p>
            <a:r>
              <a:rPr lang="en-CA" dirty="0" smtClean="0"/>
              <a:t>People move </a:t>
            </a:r>
            <a:r>
              <a:rPr lang="en-CA" dirty="0"/>
              <a:t>around quite a </a:t>
            </a:r>
            <a:r>
              <a:rPr lang="en-CA" dirty="0" smtClean="0"/>
              <a:t>bit.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i="1" dirty="0" smtClean="0"/>
              <a:t>MINNOWS</a:t>
            </a:r>
            <a:r>
              <a:rPr lang="en-CA" b="1" i="1" dirty="0"/>
              <a:t>: </a:t>
            </a:r>
            <a:endParaRPr lang="en-CA" b="1" i="1" dirty="0" smtClean="0"/>
          </a:p>
          <a:p>
            <a:r>
              <a:rPr lang="en-CA" dirty="0" smtClean="0"/>
              <a:t>Sometimes can </a:t>
            </a:r>
            <a:r>
              <a:rPr lang="en-CA" dirty="0"/>
              <a:t>require a lot of hand-holding </a:t>
            </a:r>
            <a:r>
              <a:rPr lang="en-CA" dirty="0" smtClean="0"/>
              <a:t>or service.</a:t>
            </a:r>
          </a:p>
          <a:p>
            <a:r>
              <a:rPr lang="en-CA" dirty="0" smtClean="0"/>
              <a:t>The time </a:t>
            </a:r>
            <a:r>
              <a:rPr lang="en-CA" dirty="0"/>
              <a:t>to close them often is almost as long </a:t>
            </a:r>
            <a:r>
              <a:rPr lang="en-CA" dirty="0" smtClean="0"/>
              <a:t>as to </a:t>
            </a:r>
            <a:r>
              <a:rPr lang="en-CA" dirty="0"/>
              <a:t>close a larger sale.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“Who Is Your Largest Customer?”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501008"/>
            <a:ext cx="8352928" cy="2520280"/>
          </a:xfrm>
        </p:spPr>
        <p:txBody>
          <a:bodyPr>
            <a:noAutofit/>
          </a:bodyPr>
          <a:lstStyle/>
          <a:p>
            <a:r>
              <a:rPr lang="en-CA" sz="2400" dirty="0" smtClean="0"/>
              <a:t>-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your business comes from the larger customers?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How long is your whale’s sales cycle?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Are they impacted by the economy?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Are they impacted by governmental policies?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Is there risk in having all of your eggs in one basket?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Is there additional cost in working with these larger customers?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4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29" y="0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Many Small Customers are the Equivalent of a Whale 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708920"/>
            <a:ext cx="8280920" cy="3456384"/>
          </a:xfrm>
        </p:spPr>
        <p:txBody>
          <a:bodyPr>
            <a:noAutofit/>
          </a:bodyPr>
          <a:lstStyle/>
          <a:p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your business comes from smaller customers?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How long is the sales cycle for the minnow?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Are they impacted by the economy?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Are they impacted by governmental policies?</a:t>
            </a:r>
          </a:p>
          <a:p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Is there additional risk or cost in working with these smaller customers?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9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Who are your ‘whale’ customers?</a:t>
            </a:r>
          </a:p>
          <a:p>
            <a:pPr marL="0" indent="0">
              <a:buNone/>
            </a:pPr>
            <a:r>
              <a:rPr lang="en-CA" dirty="0" smtClean="0"/>
              <a:t>- Property management firms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How do you treat them differently?</a:t>
            </a:r>
          </a:p>
          <a:p>
            <a:pPr marL="0" indent="0">
              <a:buNone/>
            </a:pPr>
            <a:r>
              <a:rPr lang="en-CA" dirty="0" smtClean="0"/>
              <a:t>- Pricing fixed plus a variable piece, service level agreements, distance willing to travel, priority service Monday-Friday, write a formal proposal and contract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Who are your ‘minnow’ customers?</a:t>
            </a:r>
          </a:p>
          <a:p>
            <a:pPr marL="0" indent="0">
              <a:buNone/>
            </a:pPr>
            <a:r>
              <a:rPr lang="en-CA" dirty="0" smtClean="0"/>
              <a:t>- Residential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How do you treat them differently?</a:t>
            </a:r>
          </a:p>
          <a:p>
            <a:pPr marL="0" indent="0">
              <a:buNone/>
            </a:pPr>
            <a:r>
              <a:rPr lang="en-CA" dirty="0" smtClean="0"/>
              <a:t>- Local geography only, fixed pricing, on the spot pricing, handshake only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  Snow Removal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7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Only having whales in your sales funnel</a:t>
            </a:r>
          </a:p>
          <a:p>
            <a:r>
              <a:rPr lang="en-CA" dirty="0" smtClean="0"/>
              <a:t>Not having patience for the whales</a:t>
            </a:r>
          </a:p>
          <a:p>
            <a:r>
              <a:rPr lang="en-CA" dirty="0" smtClean="0"/>
              <a:t>Only speaking to one person within a whale organization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4088" y="1491218"/>
            <a:ext cx="3779912" cy="54661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Analyze your sales funnel.  Do you have enough whales and minnows?</a:t>
            </a:r>
          </a:p>
          <a:p>
            <a:r>
              <a:rPr lang="en-US" dirty="0" smtClean="0"/>
              <a:t>How do you adapt your sales technique for whales?  For minnows?</a:t>
            </a:r>
          </a:p>
          <a:p>
            <a:r>
              <a:rPr lang="en-US" dirty="0" smtClean="0"/>
              <a:t>Is there a way to minimize the downside of working with whales or minnows?</a:t>
            </a:r>
          </a:p>
          <a:p>
            <a:r>
              <a:rPr lang="en-US" dirty="0"/>
              <a:t>Are some of your sales people better at selling to whales or minnows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Is your business better designed or better at selling naturally to either whales or minnows?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243408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treat your whales differently than your minnows?”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528392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What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whales care about that your smaller customers aren’t concerned with?</a:t>
            </a:r>
          </a:p>
          <a:p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What is the toughest part of selling to the larger customer?</a:t>
            </a:r>
          </a:p>
          <a:p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What do minnows care about that your larger customers aren’t concerned with?</a:t>
            </a:r>
          </a:p>
          <a:p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What is the toughest part of selling to the smaller customer?</a:t>
            </a:r>
          </a:p>
          <a:p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How do you sell to them differently?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5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2680"/>
            <a:ext cx="5852727" cy="521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0840" y="861243"/>
            <a:ext cx="4179887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29944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Size of the sale</a:t>
            </a:r>
          </a:p>
          <a:p>
            <a:pPr lvl="0"/>
            <a:r>
              <a:rPr lang="en-CA" dirty="0"/>
              <a:t>Priorities</a:t>
            </a:r>
          </a:p>
          <a:p>
            <a:pPr lvl="0"/>
            <a:r>
              <a:rPr lang="en-CA" dirty="0"/>
              <a:t>Sales approach</a:t>
            </a:r>
          </a:p>
          <a:p>
            <a:pPr lvl="0"/>
            <a:r>
              <a:rPr lang="en-CA" dirty="0"/>
              <a:t>Sales funnel length</a:t>
            </a:r>
          </a:p>
          <a:p>
            <a:pPr lvl="0"/>
            <a:r>
              <a:rPr lang="en-CA" dirty="0"/>
              <a:t>Disadvantages</a:t>
            </a:r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2060848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Sell well to whales and minnows.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09"/>
            <a:ext cx="9144000" cy="662218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3082354"/>
          </a:xfrm>
        </p:spPr>
        <p:txBody>
          <a:bodyPr>
            <a:normAutofit/>
          </a:bodyPr>
          <a:lstStyle/>
          <a:p>
            <a:r>
              <a:rPr lang="en-CA" dirty="0" smtClean="0"/>
              <a:t>Is bigger always better?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4800">
                <a:solidFill>
                  <a:schemeClr val="tx1">
                    <a:lumMod val="75000"/>
                    <a:lumOff val="25000"/>
                  </a:schemeClr>
                </a:solidFill>
              </a:rPr>
              <a:t>The bigger they are, the harder they are to land.</a:t>
            </a:r>
            <a:endParaRPr lang="en-CA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82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755576" y="1628211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Sell well to whales and minnows.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Size of the sale</a:t>
            </a:r>
          </a:p>
          <a:p>
            <a:pPr lvl="0"/>
            <a:r>
              <a:rPr lang="en-CA" dirty="0" smtClean="0"/>
              <a:t>Priorities</a:t>
            </a:r>
          </a:p>
          <a:p>
            <a:pPr lvl="0"/>
            <a:r>
              <a:rPr lang="en-CA" dirty="0" smtClean="0"/>
              <a:t>Sales approach</a:t>
            </a:r>
          </a:p>
          <a:p>
            <a:pPr lvl="0"/>
            <a:r>
              <a:rPr lang="en-CA" dirty="0" smtClean="0"/>
              <a:t>Sales funnel length</a:t>
            </a:r>
          </a:p>
          <a:p>
            <a:pPr lvl="0"/>
            <a:r>
              <a:rPr lang="en-CA" dirty="0" smtClean="0"/>
              <a:t>Disadvantages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2680"/>
            <a:ext cx="5852727" cy="521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Size of the Sale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i="1" dirty="0"/>
              <a:t>WHALES: </a:t>
            </a:r>
            <a:endParaRPr lang="en-CA" b="1" i="1" dirty="0" smtClean="0"/>
          </a:p>
          <a:p>
            <a:pPr marL="0" indent="0">
              <a:buNone/>
            </a:pPr>
            <a:r>
              <a:rPr lang="en-CA" dirty="0" smtClean="0"/>
              <a:t>Can </a:t>
            </a:r>
            <a:r>
              <a:rPr lang="en-CA" dirty="0"/>
              <a:t>be huge. </a:t>
            </a:r>
            <a:r>
              <a:rPr lang="en-CA" dirty="0" smtClean="0"/>
              <a:t>But they can take years.</a:t>
            </a:r>
          </a:p>
          <a:p>
            <a:pPr marL="0" indent="0">
              <a:buNone/>
            </a:pPr>
            <a:endParaRPr lang="en-CA" b="1" i="1" dirty="0" smtClean="0"/>
          </a:p>
          <a:p>
            <a:pPr marL="0" indent="0">
              <a:buNone/>
            </a:pPr>
            <a:r>
              <a:rPr lang="en-CA" b="1" i="1" dirty="0" smtClean="0"/>
              <a:t>MINNOWS</a:t>
            </a:r>
            <a:r>
              <a:rPr lang="en-CA" b="1" i="1" dirty="0"/>
              <a:t>: </a:t>
            </a:r>
            <a:r>
              <a:rPr lang="en-CA" dirty="0"/>
              <a:t>These are smaller sales and </a:t>
            </a:r>
            <a:r>
              <a:rPr lang="en-CA" dirty="0" smtClean="0"/>
              <a:t>the total </a:t>
            </a:r>
            <a:r>
              <a:rPr lang="en-CA" dirty="0"/>
              <a:t>share is smaller, but you can quickly </a:t>
            </a:r>
            <a:r>
              <a:rPr lang="en-CA" dirty="0" smtClean="0"/>
              <a:t>get more</a:t>
            </a:r>
            <a:r>
              <a:rPr lang="en-CA" dirty="0"/>
              <a:t>. </a:t>
            </a:r>
            <a:endParaRPr lang="en-CA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477"/>
            <a:ext cx="4038600" cy="269140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9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pPr algn="l"/>
            <a:r>
              <a:rPr lang="en-CA" dirty="0" smtClean="0"/>
              <a:t>Priorities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96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i="1" dirty="0"/>
              <a:t>WHALES: </a:t>
            </a:r>
            <a:endParaRPr lang="en-CA" b="1" i="1" dirty="0" smtClean="0"/>
          </a:p>
          <a:p>
            <a:pPr marL="0" indent="0">
              <a:buNone/>
            </a:pPr>
            <a:r>
              <a:rPr lang="en-CA" dirty="0" smtClean="0"/>
              <a:t>Shareholders </a:t>
            </a:r>
            <a:r>
              <a:rPr lang="en-CA" dirty="0"/>
              <a:t>are paramount.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/>
              <a:t>MINNOWS: </a:t>
            </a:r>
            <a:r>
              <a:rPr lang="en-CA" dirty="0"/>
              <a:t>These businesses want to </a:t>
            </a:r>
            <a:r>
              <a:rPr lang="en-CA" dirty="0" smtClean="0"/>
              <a:t>build </a:t>
            </a:r>
            <a:r>
              <a:rPr lang="en-CA" dirty="0"/>
              <a:t>a relationship of trust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4"/>
            <a:ext cx="4572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5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Sales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i="1" dirty="0"/>
              <a:t>WHALES: </a:t>
            </a:r>
            <a:endParaRPr lang="en-CA" b="1" i="1" dirty="0" smtClean="0"/>
          </a:p>
          <a:p>
            <a:pPr marL="0" indent="0">
              <a:buNone/>
            </a:pPr>
            <a:r>
              <a:rPr lang="en-CA" dirty="0" smtClean="0"/>
              <a:t>“</a:t>
            </a:r>
            <a:r>
              <a:rPr lang="en-CA" dirty="0"/>
              <a:t>Eat a whale one bite at a time.”</a:t>
            </a:r>
          </a:p>
          <a:p>
            <a:pPr marL="0" indent="0">
              <a:buNone/>
            </a:pPr>
            <a:endParaRPr lang="en-CA" b="1" i="1" dirty="0" smtClean="0"/>
          </a:p>
          <a:p>
            <a:pPr marL="0" indent="0">
              <a:buNone/>
            </a:pPr>
            <a:r>
              <a:rPr lang="en-CA" b="1" i="1" dirty="0" smtClean="0"/>
              <a:t>MINNOWS</a:t>
            </a:r>
            <a:r>
              <a:rPr lang="en-CA" b="1" i="1" dirty="0"/>
              <a:t>: </a:t>
            </a:r>
            <a:endParaRPr lang="en-CA" b="1" i="1" dirty="0" smtClean="0"/>
          </a:p>
          <a:p>
            <a:pPr marL="0" indent="0">
              <a:buNone/>
            </a:pPr>
            <a:r>
              <a:rPr lang="en-CA" dirty="0" smtClean="0"/>
              <a:t>Go </a:t>
            </a:r>
            <a:r>
              <a:rPr lang="en-CA" dirty="0"/>
              <a:t>for the referral.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8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Sales Funnel Length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i="1" dirty="0"/>
              <a:t>WHALES: </a:t>
            </a:r>
            <a:endParaRPr lang="en-CA" b="1" i="1" dirty="0" smtClean="0"/>
          </a:p>
          <a:p>
            <a:pPr marL="0" indent="0">
              <a:buNone/>
            </a:pPr>
            <a:r>
              <a:rPr lang="en-CA" dirty="0" smtClean="0"/>
              <a:t>Larger </a:t>
            </a:r>
            <a:r>
              <a:rPr lang="en-CA" dirty="0"/>
              <a:t>buying group and you </a:t>
            </a:r>
            <a:r>
              <a:rPr lang="en-CA" dirty="0" smtClean="0"/>
              <a:t>need to </a:t>
            </a:r>
            <a:r>
              <a:rPr lang="en-CA" dirty="0"/>
              <a:t>establish more </a:t>
            </a:r>
            <a:r>
              <a:rPr lang="en-CA" dirty="0" smtClean="0"/>
              <a:t>credibility.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/>
              <a:t>MINNOWS: </a:t>
            </a:r>
            <a:endParaRPr lang="en-CA" b="1" i="1" dirty="0" smtClean="0"/>
          </a:p>
          <a:p>
            <a:pPr marL="0" indent="0">
              <a:buNone/>
            </a:pPr>
            <a:r>
              <a:rPr lang="en-CA" dirty="0" smtClean="0"/>
              <a:t>Small </a:t>
            </a:r>
            <a:r>
              <a:rPr lang="en-CA" dirty="0"/>
              <a:t>business is fast-paced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9619"/>
            <a:ext cx="4038600" cy="400712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8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698</Words>
  <Application>Microsoft Office PowerPoint</Application>
  <PresentationFormat>On-screen Show (4:3)</PresentationFormat>
  <Paragraphs>129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Whales Vs. Minnows</vt:lpstr>
      <vt:lpstr>Is bigger always better?</vt:lpstr>
      <vt:lpstr>The Goal</vt:lpstr>
      <vt:lpstr>Key Points</vt:lpstr>
      <vt:lpstr>Worksheet</vt:lpstr>
      <vt:lpstr>Size of the Sale</vt:lpstr>
      <vt:lpstr>Priorities</vt:lpstr>
      <vt:lpstr>Sales Approach</vt:lpstr>
      <vt:lpstr>Sales Funnel Length</vt:lpstr>
      <vt:lpstr>Disadvantages</vt:lpstr>
      <vt:lpstr>Discussion:  “Who Is Your Largest Customer?”</vt:lpstr>
      <vt:lpstr>Discussion:  “How Many Small Customers are the Equivalent of a Whale ?”</vt:lpstr>
      <vt:lpstr>How Does It Work?  Snow Removal</vt:lpstr>
      <vt:lpstr>Top Mistakes To Avoid</vt:lpstr>
      <vt:lpstr>Now What?</vt:lpstr>
      <vt:lpstr>Discussion:  “How do you treat your whales differently than your minnows?”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131</cp:revision>
  <dcterms:created xsi:type="dcterms:W3CDTF">2009-12-07T18:18:58Z</dcterms:created>
  <dcterms:modified xsi:type="dcterms:W3CDTF">2018-08-29T16:11:40Z</dcterms:modified>
</cp:coreProperties>
</file>