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306" r:id="rId4"/>
    <p:sldId id="267" r:id="rId5"/>
    <p:sldId id="257" r:id="rId6"/>
    <p:sldId id="272" r:id="rId7"/>
    <p:sldId id="314" r:id="rId8"/>
    <p:sldId id="315" r:id="rId9"/>
    <p:sldId id="316" r:id="rId10"/>
    <p:sldId id="307" r:id="rId11"/>
    <p:sldId id="305" r:id="rId12"/>
    <p:sldId id="273" r:id="rId13"/>
    <p:sldId id="263" r:id="rId14"/>
    <p:sldId id="308" r:id="rId15"/>
    <p:sldId id="309" r:id="rId16"/>
    <p:sldId id="277" r:id="rId17"/>
    <p:sldId id="276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5501" autoAdjust="0"/>
  </p:normalViewPr>
  <p:slideViewPr>
    <p:cSldViewPr>
      <p:cViewPr varScale="1">
        <p:scale>
          <a:sx n="92" d="100"/>
          <a:sy n="92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C78E-EBAD-42B4-823B-4B63B18A8FA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8688A-2A0A-47A7-ACE7-ECCB4DDAAA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59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8688A-2A0A-47A7-ACE7-ECCB4DDAAA5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55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50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C7-9A99-4DCE-BBC4-43E19E970194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9AE5-DCAA-462D-8F1A-76B8E35B068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3E56-D767-407D-A094-DFCE7A0B738F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FA0C-E210-423A-B953-99E0C3194E9A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ABB6-053B-49D8-B7EA-A07BCC2C4906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294-3EC8-4893-966C-338ED2555D8F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651-3E5F-4C9E-8381-877D102EBCF0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3BD-5F96-4CD8-9006-75852072B9D4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5734-4FE3-44B8-AAB1-4E01418F352E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5C11-11F0-4F2A-94A1-79278084AD88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CBE-30E5-43EC-B36A-541AAB198CAE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3E316-8264-49F7-B0D2-D2B79069944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13"/>
            <a:ext cx="9144000" cy="6687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564" y="-13180"/>
            <a:ext cx="3240360" cy="1296144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Competition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1800" y="2564904"/>
            <a:ext cx="2800400" cy="2625464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Keep your friends close, and your enemies even closer.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531440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“Do they have to be your competition?”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140968"/>
            <a:ext cx="6912768" cy="345638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there a possibility to work with your perceived competitors?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expand your product or service offering by doing so? Could you help them expand theirs?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reach a new market place?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expand your business’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resources?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resources?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Technological resources?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other benefits to considering this?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2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Credit Union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018340"/>
              </p:ext>
            </p:extLst>
          </p:nvPr>
        </p:nvGraphicFramePr>
        <p:xfrm>
          <a:off x="457200" y="1844823"/>
          <a:ext cx="8229600" cy="45205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1058705"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Competitor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Strengths</a:t>
                      </a:r>
                      <a:r>
                        <a:rPr lang="en-CA" sz="2600" baseline="0" dirty="0" smtClean="0"/>
                        <a:t> 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Your Advantage</a:t>
                      </a:r>
                      <a:endParaRPr lang="en-CA" sz="2600" dirty="0"/>
                    </a:p>
                  </a:txBody>
                  <a:tcPr/>
                </a:tc>
              </a:tr>
              <a:tr h="1058705"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Local Bank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Relationships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Flexibility</a:t>
                      </a:r>
                      <a:r>
                        <a:rPr lang="en-CA" sz="2600" baseline="0" dirty="0" smtClean="0"/>
                        <a:t> on who to financing</a:t>
                      </a:r>
                      <a:endParaRPr lang="en-CA" sz="2600" dirty="0"/>
                    </a:p>
                  </a:txBody>
                  <a:tcPr/>
                </a:tc>
              </a:tr>
              <a:tr h="1058705"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National Bank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Deep pockets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Flexibility on red tape</a:t>
                      </a:r>
                      <a:endParaRPr lang="en-CA" sz="2600" dirty="0"/>
                    </a:p>
                  </a:txBody>
                  <a:tcPr/>
                </a:tc>
              </a:tr>
              <a:tr h="1344406"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Private</a:t>
                      </a:r>
                      <a:r>
                        <a:rPr lang="en-CA" sz="2600" baseline="0" dirty="0" smtClean="0"/>
                        <a:t> Investors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Provide own</a:t>
                      </a:r>
                      <a:r>
                        <a:rPr lang="en-CA" sz="2600" baseline="0" dirty="0" smtClean="0"/>
                        <a:t> expertise &amp; support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Wider network</a:t>
                      </a:r>
                      <a:endParaRPr lang="en-CA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0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5040560"/>
          </a:xfrm>
        </p:spPr>
        <p:txBody>
          <a:bodyPr>
            <a:normAutofit/>
          </a:bodyPr>
          <a:lstStyle/>
          <a:p>
            <a:r>
              <a:rPr lang="en-CA" dirty="0" smtClean="0"/>
              <a:t>Talking negatively about your competition</a:t>
            </a:r>
          </a:p>
          <a:p>
            <a:r>
              <a:rPr lang="en-CA" dirty="0" smtClean="0"/>
              <a:t>Not knowing how you are different than the competition</a:t>
            </a:r>
          </a:p>
          <a:p>
            <a:r>
              <a:rPr lang="en-CA" dirty="0" smtClean="0"/>
              <a:t>Giving up as you are not the first mover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24128" y="1417638"/>
            <a:ext cx="3312368" cy="4819674"/>
          </a:xfrm>
        </p:spPr>
        <p:txBody>
          <a:bodyPr>
            <a:normAutofit/>
          </a:bodyPr>
          <a:lstStyle/>
          <a:p>
            <a:r>
              <a:rPr lang="en-CA" dirty="0"/>
              <a:t>Second can be the best.</a:t>
            </a:r>
          </a:p>
          <a:p>
            <a:r>
              <a:rPr lang="en-CA" dirty="0" smtClean="0"/>
              <a:t>Keep </a:t>
            </a:r>
            <a:r>
              <a:rPr lang="en-CA" dirty="0"/>
              <a:t>your eyes open.</a:t>
            </a:r>
          </a:p>
          <a:p>
            <a:r>
              <a:rPr lang="en-CA" dirty="0" smtClean="0"/>
              <a:t>You </a:t>
            </a:r>
            <a:r>
              <a:rPr lang="en-CA" dirty="0"/>
              <a:t>face both direct and </a:t>
            </a:r>
            <a:r>
              <a:rPr lang="en-CA" dirty="0" smtClean="0"/>
              <a:t>indirect competition </a:t>
            </a:r>
            <a:r>
              <a:rPr lang="en-CA" dirty="0"/>
              <a:t>in addition to </a:t>
            </a:r>
            <a:r>
              <a:rPr lang="en-CA" dirty="0" smtClean="0"/>
              <a:t>competition from </a:t>
            </a:r>
            <a:r>
              <a:rPr lang="en-CA" dirty="0"/>
              <a:t>substitutes.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531440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“Where are you today versus where you want to be in the future?”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58" y="3068960"/>
            <a:ext cx="6912768" cy="345638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do you stand versus your competition when it comes to;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Price</a:t>
            </a:r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</a:t>
            </a:r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service?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</a:t>
            </a:r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Brand </a:t>
            </a:r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and recognition?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where you want to be?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could you change this?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12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04" y="404664"/>
            <a:ext cx="5678651" cy="506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1952" y="645219"/>
            <a:ext cx="3754760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85928" y="1855365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Strengths</a:t>
            </a:r>
          </a:p>
          <a:p>
            <a:pPr lvl="0"/>
            <a:r>
              <a:rPr lang="en-CA" dirty="0"/>
              <a:t>Your advantage</a:t>
            </a:r>
          </a:p>
          <a:p>
            <a:pPr lvl="1"/>
            <a:r>
              <a:rPr lang="en-CA" dirty="0"/>
              <a:t>First mover advantage</a:t>
            </a:r>
          </a:p>
          <a:p>
            <a:pPr lvl="1"/>
            <a:r>
              <a:rPr lang="en-CA" dirty="0"/>
              <a:t>Second mover advantage</a:t>
            </a:r>
          </a:p>
          <a:p>
            <a:pPr lvl="0"/>
            <a:r>
              <a:rPr lang="en-CA" dirty="0"/>
              <a:t>How to talk about competition</a:t>
            </a:r>
          </a:p>
          <a:p>
            <a:pPr lvl="0"/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03239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3495" y="1417638"/>
            <a:ext cx="24586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Learn to deal with competitors when selling.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9" y="0"/>
            <a:ext cx="6860000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tx1"/>
                </a:solidFill>
              </a:rPr>
              <a:t>Keep your friends close, and your enemies even closer</a:t>
            </a:r>
            <a:r>
              <a:rPr lang="en-CA" sz="4800" dirty="0" smtClean="0">
                <a:solidFill>
                  <a:schemeClr val="tx1"/>
                </a:solidFill>
              </a:rPr>
              <a:t>.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66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233"/>
            <a:ext cx="9144000" cy="532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717032"/>
            <a:ext cx="8784976" cy="2290266"/>
          </a:xfrm>
        </p:spPr>
        <p:txBody>
          <a:bodyPr>
            <a:normAutofit/>
          </a:bodyPr>
          <a:lstStyle/>
          <a:p>
            <a:r>
              <a:rPr lang="en-CA" dirty="0"/>
              <a:t>Suppliers </a:t>
            </a:r>
            <a:r>
              <a:rPr lang="en-CA" dirty="0" smtClean="0"/>
              <a:t>&amp; partners </a:t>
            </a:r>
            <a:r>
              <a:rPr lang="en-CA" dirty="0"/>
              <a:t>are your friends</a:t>
            </a:r>
            <a:r>
              <a:rPr lang="en-CA" dirty="0" smtClean="0"/>
              <a:t>, and </a:t>
            </a:r>
            <a:r>
              <a:rPr lang="en-CA" dirty="0"/>
              <a:t>competitors your enemies.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387424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“Who is actually your competition?”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your scope? Who do you consider your competitors? Who isn’t your competition?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consider other businesses outside your geographical area?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consider businesses that are in the same industry, but don’t provide the same offering as you do?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consider businesses that go after the same target market as you? Or could go after the same target market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you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CA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31840" y="6592267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56166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Learn to deal with competitors when selling.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47999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 smtClean="0"/>
              <a:t>Strengths</a:t>
            </a:r>
          </a:p>
          <a:p>
            <a:pPr lvl="0"/>
            <a:r>
              <a:rPr lang="en-CA" dirty="0" smtClean="0"/>
              <a:t>Your advantage</a:t>
            </a:r>
          </a:p>
          <a:p>
            <a:pPr lvl="1"/>
            <a:r>
              <a:rPr lang="en-CA" dirty="0" smtClean="0"/>
              <a:t>First mover advantage</a:t>
            </a:r>
          </a:p>
          <a:p>
            <a:pPr lvl="1"/>
            <a:r>
              <a:rPr lang="en-CA" dirty="0" smtClean="0"/>
              <a:t>Second mover advantage</a:t>
            </a:r>
          </a:p>
          <a:p>
            <a:pPr lvl="0"/>
            <a:r>
              <a:rPr lang="en-CA" dirty="0" smtClean="0"/>
              <a:t>How to talk about competition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04" y="404664"/>
            <a:ext cx="5678651" cy="506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1980"/>
            <a:ext cx="8077200" cy="5654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0728" y="4293096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Strengths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4576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93699" cy="3874442"/>
          </a:xfrm>
        </p:spPr>
        <p:txBody>
          <a:bodyPr/>
          <a:lstStyle/>
          <a:p>
            <a:r>
              <a:rPr lang="en-CA" dirty="0" smtClean="0"/>
              <a:t>Your Advantage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0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To Talk About The Competition?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6136" y="2606675"/>
            <a:ext cx="2314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600" dirty="0" smtClean="0"/>
          </a:p>
          <a:p>
            <a:pPr marL="0" indent="0" algn="ctr">
              <a:buNone/>
            </a:pPr>
            <a:r>
              <a:rPr lang="en-CA" sz="3600" dirty="0" smtClean="0"/>
              <a:t>Never say anything directly negative.</a:t>
            </a:r>
            <a:endParaRPr lang="en-CA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1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469</Words>
  <Application>Microsoft Office PowerPoint</Application>
  <PresentationFormat>On-screen Show (4:3)</PresentationFormat>
  <Paragraphs>104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Competition</vt:lpstr>
      <vt:lpstr>Suppliers &amp; partners are your friends, and competitors your enemies.</vt:lpstr>
      <vt:lpstr>Discussion:  “Who is actually your competition?”</vt:lpstr>
      <vt:lpstr>The Goal</vt:lpstr>
      <vt:lpstr>Key Points</vt:lpstr>
      <vt:lpstr>Worksheet</vt:lpstr>
      <vt:lpstr>Strengths</vt:lpstr>
      <vt:lpstr>Your Advantage</vt:lpstr>
      <vt:lpstr>How To Talk About The Competition?</vt:lpstr>
      <vt:lpstr>Discussion:  “Do they have to be your competition?”</vt:lpstr>
      <vt:lpstr>How Does It Work? Credit Union</vt:lpstr>
      <vt:lpstr>Top Mistakes To Avoid</vt:lpstr>
      <vt:lpstr>Now What?</vt:lpstr>
      <vt:lpstr>Discussion:  “Where are you today versus where you want to be in the future?”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100</cp:revision>
  <dcterms:created xsi:type="dcterms:W3CDTF">2009-12-07T18:18:58Z</dcterms:created>
  <dcterms:modified xsi:type="dcterms:W3CDTF">2018-08-29T15:50:14Z</dcterms:modified>
</cp:coreProperties>
</file>