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2" r:id="rId2"/>
    <p:sldId id="307" r:id="rId3"/>
    <p:sldId id="267" r:id="rId4"/>
    <p:sldId id="257" r:id="rId5"/>
    <p:sldId id="272" r:id="rId6"/>
    <p:sldId id="333" r:id="rId7"/>
    <p:sldId id="327" r:id="rId8"/>
    <p:sldId id="334" r:id="rId9"/>
    <p:sldId id="326" r:id="rId10"/>
    <p:sldId id="317" r:id="rId11"/>
    <p:sldId id="335" r:id="rId12"/>
    <p:sldId id="329" r:id="rId13"/>
    <p:sldId id="273" r:id="rId14"/>
    <p:sldId id="263" r:id="rId15"/>
    <p:sldId id="294" r:id="rId16"/>
    <p:sldId id="277" r:id="rId17"/>
    <p:sldId id="276" r:id="rId18"/>
    <p:sldId id="33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F8F9E-5AC2-42A0-BCB6-57EA154F0182}" type="datetimeFigureOut">
              <a:rPr lang="en-CA" smtClean="0"/>
              <a:t>2016-07-25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F64D3-C2A9-4FFF-B648-9CAD89281B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84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64D3-C2A9-4FFF-B648-9CAD89281B5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29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48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20" y="332656"/>
            <a:ext cx="3310136" cy="2694161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bg1"/>
                </a:solidFill>
              </a:rPr>
              <a:t>Most Common Objections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6" y="2933876"/>
            <a:ext cx="1872208" cy="3384376"/>
          </a:xfrm>
        </p:spPr>
        <p:txBody>
          <a:bodyPr>
            <a:normAutofit/>
          </a:bodyPr>
          <a:lstStyle/>
          <a:p>
            <a:pPr algn="l"/>
            <a:r>
              <a:rPr lang="en-CA" dirty="0" smtClean="0">
                <a:solidFill>
                  <a:schemeClr val="bg1"/>
                </a:solidFill>
              </a:rPr>
              <a:t>Deal with them early rather than later on.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chemeClr val="bg1"/>
                </a:solidFill>
              </a:rPr>
              <a:t>Be Proactive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951037"/>
            <a:ext cx="43162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</a:rPr>
              <a:t>Proactively avoid the most </a:t>
            </a:r>
            <a:r>
              <a:rPr lang="en-CA" sz="2400" dirty="0" smtClean="0">
                <a:solidFill>
                  <a:schemeClr val="bg1"/>
                </a:solidFill>
              </a:rPr>
              <a:t>common objections</a:t>
            </a:r>
            <a:r>
              <a:rPr lang="en-CA" sz="2400" dirty="0">
                <a:solidFill>
                  <a:schemeClr val="bg1"/>
                </a:solidFill>
              </a:rPr>
              <a:t>. </a:t>
            </a:r>
            <a:endParaRPr lang="en-CA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4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sz="2400" b="1" i="1" dirty="0" smtClean="0">
                <a:solidFill>
                  <a:schemeClr val="bg1"/>
                </a:solidFill>
              </a:rPr>
              <a:t>Example</a:t>
            </a:r>
            <a:r>
              <a:rPr lang="en-CA" sz="2400" b="1" i="1" dirty="0">
                <a:solidFill>
                  <a:schemeClr val="bg1"/>
                </a:solidFill>
              </a:rPr>
              <a:t>: </a:t>
            </a:r>
            <a:r>
              <a:rPr lang="en-CA" sz="2400" dirty="0">
                <a:solidFill>
                  <a:schemeClr val="bg1"/>
                </a:solidFill>
              </a:rPr>
              <a:t>If you are always being told </a:t>
            </a:r>
            <a:r>
              <a:rPr lang="en-CA" sz="2400" dirty="0" smtClean="0">
                <a:solidFill>
                  <a:schemeClr val="bg1"/>
                </a:solidFill>
              </a:rPr>
              <a:t>that customers </a:t>
            </a:r>
            <a:r>
              <a:rPr lang="en-CA" sz="2400" dirty="0">
                <a:solidFill>
                  <a:schemeClr val="bg1"/>
                </a:solidFill>
              </a:rPr>
              <a:t>think it will take a long time </a:t>
            </a:r>
            <a:r>
              <a:rPr lang="en-CA" sz="2400" dirty="0" smtClean="0">
                <a:solidFill>
                  <a:schemeClr val="bg1"/>
                </a:solidFill>
              </a:rPr>
              <a:t>to implement</a:t>
            </a:r>
            <a:r>
              <a:rPr lang="en-CA" sz="2400" dirty="0">
                <a:solidFill>
                  <a:schemeClr val="bg1"/>
                </a:solidFill>
              </a:rPr>
              <a:t>, in your sales pitch explain </a:t>
            </a:r>
            <a:r>
              <a:rPr lang="en-CA" sz="2400" dirty="0" smtClean="0">
                <a:solidFill>
                  <a:schemeClr val="bg1"/>
                </a:solidFill>
              </a:rPr>
              <a:t>how little </a:t>
            </a:r>
            <a:r>
              <a:rPr lang="en-CA" sz="2400" dirty="0">
                <a:solidFill>
                  <a:schemeClr val="bg1"/>
                </a:solidFill>
              </a:rPr>
              <a:t>time it will take.</a:t>
            </a:r>
          </a:p>
        </p:txBody>
      </p:sp>
    </p:spTree>
    <p:extLst>
      <p:ext uri="{BB962C8B-B14F-4D97-AF65-F5344CB8AC3E}">
        <p14:creationId xmlns:p14="http://schemas.microsoft.com/office/powerpoint/2010/main" val="12610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-243408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6408712" cy="2370187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“Is there a way to </a:t>
            </a:r>
            <a:r>
              <a:rPr lang="en-CA" dirty="0" smtClean="0">
                <a:solidFill>
                  <a:srgbClr val="00B0F0"/>
                </a:solidFill>
              </a:rPr>
              <a:t/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overcome </a:t>
            </a:r>
            <a:r>
              <a:rPr lang="en-CA" dirty="0" smtClean="0">
                <a:solidFill>
                  <a:srgbClr val="00B0F0"/>
                </a:solidFill>
              </a:rPr>
              <a:t>these objections before they even come up?”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528392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Payment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plans, lower cost options, follow up, and asking them what their budget is could avoid this objection.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Explain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result or risk of status quo. Process map or write down what the implementation schedule is.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Book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meeting with the manager, explain how it will benefit the manager, or control your message.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simplify the solution. Give similar case studies. Use diagrams and images to explain the implementation.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case studies and testimonials of a similar organization.</a:t>
            </a:r>
          </a:p>
        </p:txBody>
      </p:sp>
    </p:spTree>
    <p:extLst>
      <p:ext uri="{BB962C8B-B14F-4D97-AF65-F5344CB8AC3E}">
        <p14:creationId xmlns:p14="http://schemas.microsoft.com/office/powerpoint/2010/main" val="39115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549658"/>
              </p:ext>
            </p:extLst>
          </p:nvPr>
        </p:nvGraphicFramePr>
        <p:xfrm>
          <a:off x="457200" y="1205263"/>
          <a:ext cx="8229600" cy="53978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66528"/>
                <a:gridCol w="3312368"/>
                <a:gridCol w="3250704"/>
              </a:tblGrid>
              <a:tr h="642929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Priority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Objection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Response</a:t>
                      </a:r>
                      <a:endParaRPr lang="en-CA" sz="2400" dirty="0"/>
                    </a:p>
                  </a:txBody>
                  <a:tcPr/>
                </a:tc>
              </a:tr>
              <a:tr h="1445306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Do I really need</a:t>
                      </a:r>
                      <a:r>
                        <a:rPr lang="en-CA" sz="2400" baseline="0" dirty="0" smtClean="0"/>
                        <a:t> a website?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Did you know that buyers</a:t>
                      </a:r>
                      <a:r>
                        <a:rPr lang="en-CA" sz="2400" baseline="0" dirty="0" smtClean="0"/>
                        <a:t> now do a majority of their research online?</a:t>
                      </a:r>
                      <a:endParaRPr lang="en-CA" sz="2400" dirty="0"/>
                    </a:p>
                  </a:txBody>
                  <a:tcPr/>
                </a:tc>
              </a:tr>
              <a:tr h="642929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Will it be creative?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We focus on the creative side</a:t>
                      </a:r>
                      <a:r>
                        <a:rPr lang="en-CA" sz="2400" baseline="0" dirty="0" smtClean="0"/>
                        <a:t> and have an in house designer.</a:t>
                      </a:r>
                      <a:endParaRPr lang="en-CA" sz="2400" dirty="0"/>
                    </a:p>
                  </a:txBody>
                  <a:tcPr/>
                </a:tc>
              </a:tr>
              <a:tr h="642929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3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Will it be expensive?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There</a:t>
                      </a:r>
                      <a:r>
                        <a:rPr lang="en-CA" sz="2400" baseline="0" dirty="0" smtClean="0"/>
                        <a:t> are a variety of options depending on what you are looking for.</a:t>
                      </a:r>
                      <a:endParaRPr lang="en-CA" sz="2400" dirty="0"/>
                    </a:p>
                  </a:txBody>
                  <a:tcPr/>
                </a:tc>
              </a:tr>
              <a:tr h="642929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4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Will it get me more business?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Website is structured for conversion rates.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How Does It Work? Website Developer</a:t>
            </a:r>
            <a:endParaRPr lang="en-C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8200" y="1751316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Not listening to customers</a:t>
            </a:r>
          </a:p>
          <a:p>
            <a:r>
              <a:rPr lang="en-CA" dirty="0" smtClean="0"/>
              <a:t>Not avoiding the “no”</a:t>
            </a:r>
          </a:p>
          <a:p>
            <a:r>
              <a:rPr lang="en-CA" dirty="0" smtClean="0"/>
              <a:t>Not getting deal breakers discovered early on</a:t>
            </a:r>
          </a:p>
          <a:p>
            <a:r>
              <a:rPr lang="en-CA" dirty="0" smtClean="0"/>
              <a:t>Giving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20072" y="1687543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Understand </a:t>
            </a:r>
            <a:r>
              <a:rPr lang="en-CA" dirty="0"/>
              <a:t>what the customer is </a:t>
            </a:r>
            <a:r>
              <a:rPr lang="en-CA" dirty="0" smtClean="0"/>
              <a:t>really thinking</a:t>
            </a:r>
            <a:r>
              <a:rPr lang="en-CA" dirty="0"/>
              <a:t>.</a:t>
            </a:r>
          </a:p>
          <a:p>
            <a:r>
              <a:rPr lang="en-CA" dirty="0" smtClean="0"/>
              <a:t>Allow </a:t>
            </a:r>
            <a:r>
              <a:rPr lang="en-CA" dirty="0"/>
              <a:t>objections to happen, as </a:t>
            </a:r>
            <a:r>
              <a:rPr lang="en-CA" dirty="0" smtClean="0"/>
              <a:t>knowing is </a:t>
            </a:r>
            <a:r>
              <a:rPr lang="en-CA" dirty="0"/>
              <a:t>better than not knowing.</a:t>
            </a:r>
          </a:p>
          <a:p>
            <a:r>
              <a:rPr lang="en-CA" dirty="0" smtClean="0"/>
              <a:t>Work </a:t>
            </a:r>
            <a:r>
              <a:rPr lang="en-CA" dirty="0"/>
              <a:t>on proactively avoiding </a:t>
            </a:r>
            <a:r>
              <a:rPr lang="en-CA" dirty="0" smtClean="0"/>
              <a:t>the common </a:t>
            </a:r>
            <a:r>
              <a:rPr lang="en-CA" dirty="0"/>
              <a:t>objections.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6368"/>
            <a:ext cx="5262837" cy="591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3720" y="274638"/>
            <a:ext cx="5626968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69904" y="1484784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Root causes</a:t>
            </a:r>
          </a:p>
          <a:p>
            <a:pPr lvl="0"/>
            <a:r>
              <a:rPr lang="en-CA" dirty="0"/>
              <a:t>Create a plan</a:t>
            </a:r>
          </a:p>
          <a:p>
            <a:pPr lvl="0"/>
            <a:r>
              <a:rPr lang="en-CA" dirty="0"/>
              <a:t>Be proactive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</a:t>
            </a:r>
            <a:r>
              <a:rPr lang="en-CA" dirty="0" smtClean="0"/>
              <a:t>steps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385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173853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Getting more “yes” from the start.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5019"/>
            <a:ext cx="68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Deal with them early rather than later on</a:t>
            </a:r>
            <a:r>
              <a:rPr lang="en-CA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CA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13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6" y="381000"/>
            <a:ext cx="9144000" cy="6096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313184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bg1"/>
                </a:solidFill>
              </a:rPr>
              <a:t>There is no point in belabouring something</a:t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dirty="0">
                <a:solidFill>
                  <a:schemeClr val="bg1"/>
                </a:solidFill>
              </a:rPr>
              <a:t>if the objection is a deal breaker and cannot</a:t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dirty="0">
                <a:solidFill>
                  <a:schemeClr val="bg1"/>
                </a:solidFill>
              </a:rPr>
              <a:t>be cleared up.</a:t>
            </a:r>
          </a:p>
        </p:txBody>
      </p:sp>
    </p:spTree>
    <p:extLst>
      <p:ext uri="{BB962C8B-B14F-4D97-AF65-F5344CB8AC3E}">
        <p14:creationId xmlns:p14="http://schemas.microsoft.com/office/powerpoint/2010/main" val="36837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29523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Getting more “yes” from the start.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2054688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Root causes</a:t>
            </a:r>
            <a:endParaRPr lang="en-CA" dirty="0"/>
          </a:p>
          <a:p>
            <a:pPr lvl="0"/>
            <a:r>
              <a:rPr lang="en-CA" dirty="0" smtClean="0"/>
              <a:t>Create a plan</a:t>
            </a:r>
          </a:p>
          <a:p>
            <a:pPr lvl="0"/>
            <a:r>
              <a:rPr lang="en-CA" dirty="0" smtClean="0"/>
              <a:t>Be proactive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6368"/>
            <a:ext cx="5262837" cy="591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-243408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Objections Are You Hearing?”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4293096"/>
            <a:ext cx="6912768" cy="252028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isn’t in the budget this year…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just haven’t gotten to this yet…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haven’t been able to get this in front of my manager…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I’m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sure that this will work for us…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CA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quite a unique organization and need something customized…</a:t>
            </a:r>
          </a:p>
        </p:txBody>
      </p:sp>
    </p:spTree>
    <p:extLst>
      <p:ext uri="{BB962C8B-B14F-4D97-AF65-F5344CB8AC3E}">
        <p14:creationId xmlns:p14="http://schemas.microsoft.com/office/powerpoint/2010/main" val="37315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7720" y="413792"/>
            <a:ext cx="4186808" cy="1143000"/>
          </a:xfrm>
        </p:spPr>
        <p:txBody>
          <a:bodyPr/>
          <a:lstStyle/>
          <a:p>
            <a:r>
              <a:rPr lang="en-CA" dirty="0" smtClean="0"/>
              <a:t>Root Causes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29944" y="1523925"/>
            <a:ext cx="3750568" cy="4785395"/>
          </a:xfrm>
        </p:spPr>
        <p:txBody>
          <a:bodyPr>
            <a:normAutofit/>
          </a:bodyPr>
          <a:lstStyle/>
          <a:p>
            <a:r>
              <a:rPr lang="en-CA" dirty="0" smtClean="0"/>
              <a:t>The </a:t>
            </a:r>
            <a:r>
              <a:rPr lang="en-CA" dirty="0"/>
              <a:t>need does not exist or is not </a:t>
            </a:r>
            <a:r>
              <a:rPr lang="en-CA" dirty="0" smtClean="0"/>
              <a:t>as important </a:t>
            </a:r>
            <a:r>
              <a:rPr lang="en-CA" dirty="0"/>
              <a:t>as other </a:t>
            </a:r>
            <a:r>
              <a:rPr lang="en-CA" dirty="0" smtClean="0"/>
              <a:t>needs</a:t>
            </a:r>
          </a:p>
          <a:p>
            <a:endParaRPr lang="en-CA" dirty="0"/>
          </a:p>
          <a:p>
            <a:r>
              <a:rPr lang="en-CA" dirty="0"/>
              <a:t>I</a:t>
            </a:r>
            <a:r>
              <a:rPr lang="en-CA" dirty="0" smtClean="0"/>
              <a:t>t </a:t>
            </a:r>
            <a:r>
              <a:rPr lang="en-CA" dirty="0"/>
              <a:t>is risky or it will not </a:t>
            </a:r>
            <a:r>
              <a:rPr lang="en-CA" dirty="0" smtClean="0"/>
              <a:t>work</a:t>
            </a:r>
          </a:p>
          <a:p>
            <a:endParaRPr lang="en-CA" dirty="0"/>
          </a:p>
          <a:p>
            <a:r>
              <a:rPr lang="en-CA" dirty="0"/>
              <a:t>T</a:t>
            </a:r>
            <a:r>
              <a:rPr lang="en-CA" dirty="0" smtClean="0"/>
              <a:t>here </a:t>
            </a:r>
            <a:r>
              <a:rPr lang="en-CA" dirty="0"/>
              <a:t>is a better </a:t>
            </a:r>
            <a:r>
              <a:rPr lang="en-CA" dirty="0" smtClean="0"/>
              <a:t>solution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98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-243408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400600" cy="230425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are they actually saying?”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212976"/>
            <a:ext cx="6048672" cy="3456384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 potentially a higher price than they were expecting.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not a priority or it isn’t easy to implement.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manager is the decision maker, not me.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solution is unclear or the implementation was not explained.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not demonstrated understanding of client or that you are listening.</a:t>
            </a:r>
            <a:endParaRPr lang="en-CA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Create A Plan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/>
              <a:t>Create a plan of attack for each </a:t>
            </a:r>
            <a:r>
              <a:rPr lang="en-CA" dirty="0" smtClean="0"/>
              <a:t>root cause</a:t>
            </a:r>
            <a:r>
              <a:rPr lang="en-CA" dirty="0"/>
              <a:t>. 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i="1" dirty="0"/>
              <a:t>Example: </a:t>
            </a:r>
            <a:r>
              <a:rPr lang="en-CA" dirty="0"/>
              <a:t>They think it will not work, so </a:t>
            </a:r>
            <a:r>
              <a:rPr lang="en-CA" dirty="0" smtClean="0"/>
              <a:t>you need </a:t>
            </a:r>
            <a:r>
              <a:rPr lang="en-CA" dirty="0"/>
              <a:t>to demonstrate how many people </a:t>
            </a:r>
            <a:r>
              <a:rPr lang="en-CA" dirty="0" smtClean="0"/>
              <a:t>it has </a:t>
            </a:r>
            <a:r>
              <a:rPr lang="en-CA" dirty="0"/>
              <a:t>worked for.</a:t>
            </a:r>
          </a:p>
          <a:p>
            <a:pPr marL="0" indent="0">
              <a:buNone/>
            </a:pPr>
            <a:endParaRPr lang="en-CA" b="1" i="1" dirty="0" smtClean="0"/>
          </a:p>
          <a:p>
            <a:pPr marL="0" indent="0">
              <a:buNone/>
            </a:pPr>
            <a:r>
              <a:rPr lang="en-CA" b="1" i="1" dirty="0" smtClean="0"/>
              <a:t>Example</a:t>
            </a:r>
            <a:r>
              <a:rPr lang="en-CA" b="1" i="1" dirty="0"/>
              <a:t>: </a:t>
            </a:r>
            <a:r>
              <a:rPr lang="en-CA" dirty="0"/>
              <a:t>They think that it could be </a:t>
            </a:r>
            <a:r>
              <a:rPr lang="en-CA" dirty="0" smtClean="0"/>
              <a:t>a lot </a:t>
            </a:r>
            <a:r>
              <a:rPr lang="en-CA" dirty="0"/>
              <a:t>of work to implement, so you can </a:t>
            </a:r>
            <a:r>
              <a:rPr lang="en-CA" dirty="0" smtClean="0"/>
              <a:t>give examples </a:t>
            </a:r>
            <a:r>
              <a:rPr lang="en-CA" dirty="0"/>
              <a:t>of how little time it has taken </a:t>
            </a:r>
            <a:r>
              <a:rPr lang="en-CA" dirty="0" smtClean="0"/>
              <a:t>past customers</a:t>
            </a:r>
            <a:r>
              <a:rPr lang="en-CA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9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586</Words>
  <Application>Microsoft Office PowerPoint</Application>
  <PresentationFormat>On-screen Show (4:3)</PresentationFormat>
  <Paragraphs>91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Most Common Objections</vt:lpstr>
      <vt:lpstr>There is no point in belabouring something if the objection is a deal breaker and cannot be cleared up.</vt:lpstr>
      <vt:lpstr>The Goal</vt:lpstr>
      <vt:lpstr>Key Points</vt:lpstr>
      <vt:lpstr>Worksheet</vt:lpstr>
      <vt:lpstr>Discussion:  “What Objections Are You Hearing?”</vt:lpstr>
      <vt:lpstr>Root Causes</vt:lpstr>
      <vt:lpstr>Discussion:  “What are they actually saying?”</vt:lpstr>
      <vt:lpstr>Create A Plan</vt:lpstr>
      <vt:lpstr>Be Proactive</vt:lpstr>
      <vt:lpstr>Discussion:  “Is there a way to  overcome these objections before they even come up?”</vt:lpstr>
      <vt:lpstr>How Does It Work? Website Developer</vt:lpstr>
      <vt:lpstr>Top Mistakes To Avoid</vt:lpstr>
      <vt:lpstr>Now What?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144</cp:revision>
  <dcterms:created xsi:type="dcterms:W3CDTF">2009-12-07T18:18:58Z</dcterms:created>
  <dcterms:modified xsi:type="dcterms:W3CDTF">2016-07-25T10:32:44Z</dcterms:modified>
</cp:coreProperties>
</file>