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265" r:id="rId4"/>
    <p:sldId id="267" r:id="rId5"/>
    <p:sldId id="257" r:id="rId6"/>
    <p:sldId id="272" r:id="rId7"/>
    <p:sldId id="287" r:id="rId8"/>
    <p:sldId id="307" r:id="rId9"/>
    <p:sldId id="288" r:id="rId10"/>
    <p:sldId id="289" r:id="rId11"/>
    <p:sldId id="297" r:id="rId12"/>
    <p:sldId id="298" r:id="rId13"/>
    <p:sldId id="299" r:id="rId14"/>
    <p:sldId id="300" r:id="rId15"/>
    <p:sldId id="301" r:id="rId16"/>
    <p:sldId id="303" r:id="rId17"/>
    <p:sldId id="304" r:id="rId18"/>
    <p:sldId id="275" r:id="rId19"/>
    <p:sldId id="305" r:id="rId20"/>
    <p:sldId id="273" r:id="rId21"/>
    <p:sldId id="263" r:id="rId22"/>
    <p:sldId id="308" r:id="rId23"/>
    <p:sldId id="277" r:id="rId24"/>
    <p:sldId id="276" r:id="rId25"/>
    <p:sldId id="30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4660"/>
  </p:normalViewPr>
  <p:slideViewPr>
    <p:cSldViewPr>
      <p:cViewPr varScale="1">
        <p:scale>
          <a:sx n="69" d="100"/>
          <a:sy n="69" d="100"/>
        </p:scale>
        <p:origin x="6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8766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86266"/>
            <a:ext cx="6400800" cy="125731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6/10/2016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6/10/2016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6/10/2016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398304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6/10/2016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6/10/2016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6/10/2016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6/10/2016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6/10/2016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6/10/2016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6/10/2016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6/10/2016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AD4D8-4534-4ED5-AB06-FB0F2DECD7DC}" type="datetimeFigureOut">
              <a:rPr lang="en-US" smtClean="0"/>
              <a:pPr/>
              <a:t>6/10/2016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3382144" cy="2952328"/>
          </a:xfrm>
        </p:spPr>
        <p:txBody>
          <a:bodyPr/>
          <a:lstStyle/>
          <a:p>
            <a:pPr algn="l"/>
            <a:r>
              <a:rPr lang="en-CA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Closing</a:t>
            </a:r>
            <a:endParaRPr lang="en-CA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3488" y="3755864"/>
            <a:ext cx="2800400" cy="2625464"/>
          </a:xfrm>
        </p:spPr>
        <p:txBody>
          <a:bodyPr>
            <a:normAutofit/>
          </a:bodyPr>
          <a:lstStyle/>
          <a:p>
            <a:pPr algn="l"/>
            <a:r>
              <a:rPr lang="en-CA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Closing is more than just a line.</a:t>
            </a:r>
            <a:endParaRPr lang="en-CA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44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9384"/>
            <a:ext cx="9144000" cy="6096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2506290"/>
          </a:xfrm>
        </p:spPr>
        <p:txBody>
          <a:bodyPr/>
          <a:lstStyle/>
          <a:p>
            <a:r>
              <a:rPr lang="en-CA" dirty="0" smtClean="0"/>
              <a:t>#1: Question Their Question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8521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636"/>
            <a:ext cx="9144000" cy="609375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#2: Remove Risk Selling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5630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65304" y="2348880"/>
            <a:ext cx="3178696" cy="3802434"/>
          </a:xfrm>
        </p:spPr>
        <p:txBody>
          <a:bodyPr/>
          <a:lstStyle/>
          <a:p>
            <a:r>
              <a:rPr lang="en-CA" dirty="0" smtClean="0"/>
              <a:t>#3: Take Their Side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0304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3251"/>
            <a:ext cx="9144000" cy="508410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#4: Give Them Options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8796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352"/>
            <a:ext cx="9144000" cy="6096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97352" y="3442990"/>
            <a:ext cx="2746648" cy="3154362"/>
          </a:xfrm>
        </p:spPr>
        <p:txBody>
          <a:bodyPr/>
          <a:lstStyle/>
          <a:p>
            <a:r>
              <a:rPr lang="en-CA" dirty="0" smtClean="0"/>
              <a:t>#5: You Deserve It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1945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22"/>
            <a:ext cx="9144000" cy="609375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2636912"/>
            <a:ext cx="2170584" cy="4954562"/>
          </a:xfrm>
        </p:spPr>
        <p:txBody>
          <a:bodyPr/>
          <a:lstStyle/>
          <a:p>
            <a:r>
              <a:rPr lang="en-CA" dirty="0" smtClean="0"/>
              <a:t>#6: End Result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8999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22"/>
            <a:ext cx="9144000" cy="609375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43584" cy="3874442"/>
          </a:xfrm>
        </p:spPr>
        <p:txBody>
          <a:bodyPr/>
          <a:lstStyle/>
          <a:p>
            <a:r>
              <a:rPr lang="en-CA" dirty="0" smtClean="0"/>
              <a:t>#7: Assumption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8598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"/>
            <a:ext cx="9144000" cy="685396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38736" cy="1210146"/>
          </a:xfrm>
        </p:spPr>
        <p:txBody>
          <a:bodyPr/>
          <a:lstStyle/>
          <a:p>
            <a:r>
              <a:rPr lang="en-CA" dirty="0" smtClean="0"/>
              <a:t>#8: Humour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5475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en-CA" dirty="0" smtClean="0"/>
              <a:t>How Does It Work?</a:t>
            </a:r>
            <a:endParaRPr lang="en-CA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/>
              <a:t>How do you test the close?</a:t>
            </a:r>
            <a:endParaRPr lang="en-CA" sz="2200" dirty="0"/>
          </a:p>
          <a:p>
            <a:r>
              <a:rPr lang="en-US" sz="2200" b="1" dirty="0"/>
              <a:t> </a:t>
            </a:r>
            <a:r>
              <a:rPr lang="en-US" sz="2200" b="1" dirty="0" smtClean="0">
                <a:solidFill>
                  <a:srgbClr val="00B0F0"/>
                </a:solidFill>
              </a:rPr>
              <a:t>I will ask if they have any other concerns.</a:t>
            </a:r>
            <a:endParaRPr lang="en-CA" sz="22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2200" b="1" dirty="0" smtClean="0"/>
              <a:t>I </a:t>
            </a:r>
            <a:r>
              <a:rPr lang="en-US" sz="2200" b="1" dirty="0"/>
              <a:t>am a direct person (select between 1 and 4, with 4 people direct). </a:t>
            </a:r>
            <a:endParaRPr lang="en-CA" sz="2200" dirty="0"/>
          </a:p>
          <a:p>
            <a:pPr marL="0" indent="0">
              <a:buNone/>
            </a:pPr>
            <a:r>
              <a:rPr lang="en-US" sz="2200" dirty="0"/>
              <a:t>Least Direct 	</a:t>
            </a:r>
            <a:r>
              <a:rPr lang="en-US" sz="2200" dirty="0" smtClean="0"/>
              <a:t>1</a:t>
            </a:r>
            <a:r>
              <a:rPr lang="en-US" sz="2200" dirty="0"/>
              <a:t>	</a:t>
            </a:r>
            <a:r>
              <a:rPr lang="en-US" sz="2200" b="1" dirty="0" smtClean="0">
                <a:solidFill>
                  <a:srgbClr val="00B0F0"/>
                </a:solidFill>
              </a:rPr>
              <a:t>2</a:t>
            </a:r>
            <a:r>
              <a:rPr lang="en-US" sz="2200" dirty="0"/>
              <a:t>	</a:t>
            </a:r>
            <a:r>
              <a:rPr lang="en-US" sz="2200" dirty="0" smtClean="0"/>
              <a:t>3</a:t>
            </a:r>
            <a:r>
              <a:rPr lang="en-US" sz="2200" dirty="0"/>
              <a:t>	</a:t>
            </a:r>
            <a:r>
              <a:rPr lang="en-US" sz="2200" dirty="0" smtClean="0"/>
              <a:t>4</a:t>
            </a:r>
            <a:r>
              <a:rPr lang="en-US" sz="2200" dirty="0"/>
              <a:t>	</a:t>
            </a:r>
            <a:r>
              <a:rPr lang="en-US" sz="2200" dirty="0" smtClean="0"/>
              <a:t>Most </a:t>
            </a:r>
            <a:r>
              <a:rPr lang="en-US" sz="2200" dirty="0"/>
              <a:t>Direct</a:t>
            </a:r>
            <a:endParaRPr lang="en-CA" sz="2200" dirty="0"/>
          </a:p>
          <a:p>
            <a:pPr marL="0" indent="0">
              <a:buNone/>
            </a:pPr>
            <a:endParaRPr lang="en-CA" sz="800" dirty="0"/>
          </a:p>
          <a:p>
            <a:pPr marL="0" indent="0">
              <a:buNone/>
            </a:pPr>
            <a:r>
              <a:rPr lang="en-US" sz="2200" b="1" dirty="0"/>
              <a:t>I’m comfortable with the following types of closing (select all that apply): </a:t>
            </a:r>
            <a:endParaRPr lang="en-CA" sz="2200" dirty="0"/>
          </a:p>
          <a:p>
            <a:pPr lvl="0"/>
            <a:r>
              <a:rPr lang="en-GB" sz="2200" dirty="0"/>
              <a:t>Question Their Question’ Selling  </a:t>
            </a:r>
            <a:r>
              <a:rPr lang="en-GB" sz="2200" dirty="0" smtClean="0"/>
              <a:t>(1 </a:t>
            </a:r>
            <a:r>
              <a:rPr lang="en-GB" sz="2200" dirty="0"/>
              <a:t>or </a:t>
            </a:r>
            <a:r>
              <a:rPr lang="en-GB" sz="2200" dirty="0" smtClean="0"/>
              <a:t>2)</a:t>
            </a:r>
            <a:endParaRPr lang="en-CA" sz="2200" dirty="0"/>
          </a:p>
          <a:p>
            <a:pPr lvl="0"/>
            <a:r>
              <a:rPr lang="en-GB" sz="2200" dirty="0" smtClean="0">
                <a:solidFill>
                  <a:srgbClr val="00B0F0"/>
                </a:solidFill>
              </a:rPr>
              <a:t>Remove Risk </a:t>
            </a:r>
            <a:r>
              <a:rPr lang="en-GB" sz="2200" dirty="0">
                <a:solidFill>
                  <a:srgbClr val="00B0F0"/>
                </a:solidFill>
              </a:rPr>
              <a:t>Selling </a:t>
            </a:r>
            <a:r>
              <a:rPr lang="en-GB" sz="2200" dirty="0" smtClean="0">
                <a:solidFill>
                  <a:srgbClr val="00B0F0"/>
                </a:solidFill>
              </a:rPr>
              <a:t>(1 </a:t>
            </a:r>
            <a:r>
              <a:rPr lang="en-GB" sz="2200" dirty="0">
                <a:solidFill>
                  <a:srgbClr val="00B0F0"/>
                </a:solidFill>
              </a:rPr>
              <a:t>or </a:t>
            </a:r>
            <a:r>
              <a:rPr lang="en-GB" sz="2200" dirty="0" smtClean="0">
                <a:solidFill>
                  <a:srgbClr val="00B0F0"/>
                </a:solidFill>
              </a:rPr>
              <a:t>2)</a:t>
            </a:r>
            <a:endParaRPr lang="en-CA" sz="2200" dirty="0">
              <a:solidFill>
                <a:srgbClr val="00B0F0"/>
              </a:solidFill>
            </a:endParaRPr>
          </a:p>
          <a:p>
            <a:pPr lvl="0"/>
            <a:r>
              <a:rPr lang="en-US" sz="2200" dirty="0" smtClean="0">
                <a:solidFill>
                  <a:srgbClr val="00B0F0"/>
                </a:solidFill>
              </a:rPr>
              <a:t>Take </a:t>
            </a:r>
            <a:r>
              <a:rPr lang="en-US" sz="2200" dirty="0">
                <a:solidFill>
                  <a:srgbClr val="00B0F0"/>
                </a:solidFill>
              </a:rPr>
              <a:t>Their </a:t>
            </a:r>
            <a:r>
              <a:rPr lang="en-US" sz="2200" dirty="0" smtClean="0">
                <a:solidFill>
                  <a:srgbClr val="00B0F0"/>
                </a:solidFill>
              </a:rPr>
              <a:t>Side </a:t>
            </a:r>
            <a:r>
              <a:rPr lang="en-US" sz="2200" dirty="0">
                <a:solidFill>
                  <a:srgbClr val="00B0F0"/>
                </a:solidFill>
              </a:rPr>
              <a:t>Selling </a:t>
            </a:r>
            <a:r>
              <a:rPr lang="en-US" sz="2200" dirty="0" smtClean="0">
                <a:solidFill>
                  <a:srgbClr val="00B0F0"/>
                </a:solidFill>
              </a:rPr>
              <a:t>(1 </a:t>
            </a:r>
            <a:r>
              <a:rPr lang="en-US" sz="2200" dirty="0">
                <a:solidFill>
                  <a:srgbClr val="00B0F0"/>
                </a:solidFill>
              </a:rPr>
              <a:t>or </a:t>
            </a:r>
            <a:r>
              <a:rPr lang="en-US" sz="2200" dirty="0" smtClean="0">
                <a:solidFill>
                  <a:srgbClr val="00B0F0"/>
                </a:solidFill>
              </a:rPr>
              <a:t>2)</a:t>
            </a:r>
            <a:endParaRPr lang="en-CA" sz="2200" dirty="0">
              <a:solidFill>
                <a:srgbClr val="00B0F0"/>
              </a:solidFill>
            </a:endParaRPr>
          </a:p>
          <a:p>
            <a:pPr lvl="0"/>
            <a:r>
              <a:rPr lang="en-US" sz="2200" dirty="0" smtClean="0">
                <a:solidFill>
                  <a:srgbClr val="00B0F0"/>
                </a:solidFill>
              </a:rPr>
              <a:t>Give </a:t>
            </a:r>
            <a:r>
              <a:rPr lang="en-US" sz="2200" dirty="0">
                <a:solidFill>
                  <a:srgbClr val="00B0F0"/>
                </a:solidFill>
              </a:rPr>
              <a:t>Them </a:t>
            </a:r>
            <a:r>
              <a:rPr lang="en-US" sz="2200" dirty="0" smtClean="0">
                <a:solidFill>
                  <a:srgbClr val="00B0F0"/>
                </a:solidFill>
              </a:rPr>
              <a:t>Options </a:t>
            </a:r>
            <a:r>
              <a:rPr lang="en-US" sz="2200" dirty="0">
                <a:solidFill>
                  <a:srgbClr val="00B0F0"/>
                </a:solidFill>
              </a:rPr>
              <a:t>Selling </a:t>
            </a:r>
            <a:r>
              <a:rPr lang="en-US" sz="2200" dirty="0" smtClean="0">
                <a:solidFill>
                  <a:srgbClr val="00B0F0"/>
                </a:solidFill>
              </a:rPr>
              <a:t>(1</a:t>
            </a:r>
            <a:r>
              <a:rPr lang="en-US" sz="2200" dirty="0">
                <a:solidFill>
                  <a:srgbClr val="00B0F0"/>
                </a:solidFill>
              </a:rPr>
              <a:t>, 2, or </a:t>
            </a:r>
            <a:r>
              <a:rPr lang="en-US" sz="2200" dirty="0" smtClean="0">
                <a:solidFill>
                  <a:srgbClr val="00B0F0"/>
                </a:solidFill>
              </a:rPr>
              <a:t>3)</a:t>
            </a:r>
            <a:endParaRPr lang="en-CA" sz="2200" dirty="0">
              <a:solidFill>
                <a:srgbClr val="00B0F0"/>
              </a:solidFill>
            </a:endParaRPr>
          </a:p>
          <a:p>
            <a:r>
              <a:rPr lang="en-GB" sz="2200" dirty="0" smtClean="0"/>
              <a:t>You </a:t>
            </a:r>
            <a:r>
              <a:rPr lang="en-GB" sz="2200" dirty="0"/>
              <a:t>Deserve </a:t>
            </a:r>
            <a:r>
              <a:rPr lang="en-GB" sz="2200" dirty="0" smtClean="0"/>
              <a:t>It </a:t>
            </a:r>
            <a:r>
              <a:rPr lang="en-GB" sz="2200" dirty="0"/>
              <a:t>Selling </a:t>
            </a:r>
            <a:r>
              <a:rPr lang="en-GB" sz="2200" dirty="0" smtClean="0"/>
              <a:t>(3 </a:t>
            </a:r>
            <a:r>
              <a:rPr lang="en-GB" sz="2200" dirty="0"/>
              <a:t>or </a:t>
            </a:r>
            <a:r>
              <a:rPr lang="en-GB" sz="2200" dirty="0" smtClean="0"/>
              <a:t>4)</a:t>
            </a:r>
            <a:endParaRPr lang="en-CA" sz="2200" dirty="0"/>
          </a:p>
          <a:p>
            <a:pPr lvl="0"/>
            <a:r>
              <a:rPr lang="en-GB" sz="2200" dirty="0" smtClean="0"/>
              <a:t>End Result </a:t>
            </a:r>
            <a:r>
              <a:rPr lang="en-GB" sz="2200" dirty="0"/>
              <a:t>Selling </a:t>
            </a:r>
            <a:r>
              <a:rPr lang="en-GB" sz="2200" dirty="0" smtClean="0"/>
              <a:t>(2</a:t>
            </a:r>
            <a:r>
              <a:rPr lang="en-GB" sz="2200" dirty="0"/>
              <a:t>, 3, or </a:t>
            </a:r>
            <a:r>
              <a:rPr lang="en-GB" sz="2200" dirty="0" smtClean="0"/>
              <a:t>4)</a:t>
            </a:r>
            <a:endParaRPr lang="en-CA" sz="2200" dirty="0"/>
          </a:p>
          <a:p>
            <a:pPr lvl="0"/>
            <a:r>
              <a:rPr lang="en-GB" sz="2200" dirty="0" smtClean="0"/>
              <a:t>Assumption </a:t>
            </a:r>
            <a:r>
              <a:rPr lang="en-GB" sz="2200" dirty="0"/>
              <a:t>Selling </a:t>
            </a:r>
            <a:r>
              <a:rPr lang="en-GB" sz="2200" dirty="0" smtClean="0"/>
              <a:t>(3 </a:t>
            </a:r>
            <a:r>
              <a:rPr lang="en-GB" sz="2200" dirty="0"/>
              <a:t>or 4 </a:t>
            </a:r>
            <a:r>
              <a:rPr lang="en-GB" sz="2200" dirty="0" smtClean="0"/>
              <a:t>)</a:t>
            </a:r>
            <a:endParaRPr lang="en-CA" sz="2200" dirty="0"/>
          </a:p>
          <a:p>
            <a:pPr lvl="0"/>
            <a:r>
              <a:rPr lang="en-GB" sz="2200" dirty="0" smtClean="0"/>
              <a:t>Humour </a:t>
            </a:r>
            <a:r>
              <a:rPr lang="en-GB" sz="2200" dirty="0"/>
              <a:t>Selling </a:t>
            </a:r>
            <a:r>
              <a:rPr lang="en-GB" sz="2200" dirty="0" smtClean="0"/>
              <a:t>(3 </a:t>
            </a:r>
            <a:r>
              <a:rPr lang="en-GB" sz="2200" dirty="0"/>
              <a:t>or </a:t>
            </a:r>
            <a:r>
              <a:rPr lang="en-GB" sz="2200" dirty="0" smtClean="0"/>
              <a:t>4)</a:t>
            </a:r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96576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en-CA" dirty="0" smtClean="0"/>
              <a:t>How Does It Work?</a:t>
            </a:r>
            <a:endParaRPr lang="en-CA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832648"/>
          </a:xfrm>
        </p:spPr>
        <p:txBody>
          <a:bodyPr>
            <a:noAutofit/>
          </a:bodyPr>
          <a:lstStyle/>
          <a:p>
            <a:pPr lvl="0"/>
            <a:endParaRPr lang="en-CA" sz="2200" dirty="0"/>
          </a:p>
          <a:p>
            <a:pPr marL="0" indent="0">
              <a:buNone/>
            </a:pPr>
            <a:r>
              <a:rPr lang="en-GB" sz="2200" b="1" dirty="0"/>
              <a:t> </a:t>
            </a:r>
            <a:r>
              <a:rPr lang="en-GB" sz="2800" b="1" dirty="0" smtClean="0"/>
              <a:t>Write </a:t>
            </a:r>
            <a:r>
              <a:rPr lang="en-GB" sz="2800" b="1" dirty="0"/>
              <a:t>3 sample closing statements that you would feel comfortable using: </a:t>
            </a:r>
          </a:p>
          <a:p>
            <a:pPr marL="0" indent="0">
              <a:buNone/>
            </a:pPr>
            <a:endParaRPr lang="en-CA" sz="2800" dirty="0">
              <a:solidFill>
                <a:srgbClr val="00B0F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dirty="0">
                <a:solidFill>
                  <a:srgbClr val="00B0F0"/>
                </a:solidFill>
              </a:rPr>
              <a:t> </a:t>
            </a:r>
            <a:r>
              <a:rPr lang="en-CA" sz="2800" dirty="0" smtClean="0">
                <a:solidFill>
                  <a:srgbClr val="00B0F0"/>
                </a:solidFill>
              </a:rPr>
              <a:t>At this point do you see any reason not to move forward?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CA" sz="2800" dirty="0" smtClean="0">
                <a:solidFill>
                  <a:srgbClr val="00B0F0"/>
                </a:solidFill>
              </a:rPr>
              <a:t>If I were you, I’d probably focus on this version of this program as it will be better for your business in the long run and doesn’t cost significantly more. 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CA" sz="2800" dirty="0" smtClean="0">
                <a:solidFill>
                  <a:srgbClr val="00B0F0"/>
                </a:solidFill>
              </a:rPr>
              <a:t>Based on your options being SaaS or desktop software, I’d go with the SaaS as it has the automatic updates and costs less over time.</a:t>
            </a:r>
            <a:endParaRPr lang="en-CA" sz="2800" dirty="0">
              <a:solidFill>
                <a:srgbClr val="00B0F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endParaRPr lang="en-CA" sz="2800" dirty="0" smtClean="0">
              <a:solidFill>
                <a:srgbClr val="00B0F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endParaRPr lang="en-CA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6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-243408"/>
            <a:ext cx="3600400" cy="36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10741"/>
            <a:ext cx="6480720" cy="1002035"/>
          </a:xfrm>
        </p:spPr>
        <p:txBody>
          <a:bodyPr>
            <a:normAutofit fontScale="90000"/>
          </a:bodyPr>
          <a:lstStyle/>
          <a:p>
            <a:r>
              <a:rPr lang="en-CA" dirty="0" smtClean="0">
                <a:solidFill>
                  <a:srgbClr val="00B0F0"/>
                </a:solidFill>
              </a:rPr>
              <a:t>Discussion: </a:t>
            </a:r>
            <a:br>
              <a:rPr lang="en-CA" dirty="0" smtClean="0">
                <a:solidFill>
                  <a:srgbClr val="00B0F0"/>
                </a:solidFill>
              </a:rPr>
            </a:br>
            <a:r>
              <a:rPr lang="en-CA" dirty="0" smtClean="0">
                <a:solidFill>
                  <a:srgbClr val="00B0F0"/>
                </a:solidFill>
              </a:rPr>
              <a:t>“Are you nervous about closing? Why?”</a:t>
            </a:r>
            <a:endParaRPr lang="en-CA" dirty="0">
              <a:solidFill>
                <a:srgbClr val="00B0F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3356992"/>
            <a:ext cx="6912768" cy="3456384"/>
          </a:xfrm>
        </p:spPr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CA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Are </a:t>
            </a:r>
            <a:r>
              <a:rPr lang="en-CA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nervous that your prospect will say ‘no’?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CA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Are </a:t>
            </a:r>
            <a:r>
              <a:rPr lang="en-CA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nervous that your prospect will say ‘yes’?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CA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 </a:t>
            </a:r>
            <a:r>
              <a:rPr lang="en-CA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simply think you’re not good at closing?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CA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Have </a:t>
            </a:r>
            <a:r>
              <a:rPr lang="en-CA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tried to close?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CA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Realistically</a:t>
            </a:r>
            <a:r>
              <a:rPr lang="en-CA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what’s the worst thing that could happen if you tried to close a customer?</a:t>
            </a:r>
          </a:p>
        </p:txBody>
      </p:sp>
    </p:spTree>
    <p:extLst>
      <p:ext uri="{BB962C8B-B14F-4D97-AF65-F5344CB8AC3E}">
        <p14:creationId xmlns:p14="http://schemas.microsoft.com/office/powerpoint/2010/main" val="236967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35006" y="274638"/>
            <a:ext cx="4151794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Top Mistakes To Avoid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716016" y="1556792"/>
            <a:ext cx="4038600" cy="5040560"/>
          </a:xfrm>
        </p:spPr>
        <p:txBody>
          <a:bodyPr>
            <a:normAutofit/>
          </a:bodyPr>
          <a:lstStyle/>
          <a:p>
            <a:r>
              <a:rPr lang="en-CA" dirty="0" smtClean="0"/>
              <a:t>Assuming that there is a close. </a:t>
            </a:r>
            <a:endParaRPr lang="en-CA" dirty="0"/>
          </a:p>
          <a:p>
            <a:r>
              <a:rPr lang="en-CA" dirty="0" smtClean="0"/>
              <a:t>Rushing </a:t>
            </a:r>
            <a:r>
              <a:rPr lang="en-CA" dirty="0"/>
              <a:t>a </a:t>
            </a:r>
            <a:r>
              <a:rPr lang="en-CA" dirty="0" smtClean="0"/>
              <a:t>customer. </a:t>
            </a:r>
          </a:p>
          <a:p>
            <a:r>
              <a:rPr lang="en-CA" dirty="0" smtClean="0"/>
              <a:t>Using closing tactics that work for other people.</a:t>
            </a:r>
          </a:p>
          <a:p>
            <a:r>
              <a:rPr lang="en-CA" dirty="0" smtClean="0"/>
              <a:t>Thinking that we are simply not great ‘closers’.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4571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3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696" y="20960"/>
            <a:ext cx="10836696" cy="72244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13920" y="274638"/>
            <a:ext cx="3472880" cy="1143000"/>
          </a:xfrm>
        </p:spPr>
        <p:txBody>
          <a:bodyPr/>
          <a:lstStyle/>
          <a:p>
            <a:r>
              <a:rPr lang="en-CA" dirty="0" smtClean="0"/>
              <a:t>Now What?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213920" y="1600200"/>
            <a:ext cx="4038600" cy="4925144"/>
          </a:xfrm>
        </p:spPr>
        <p:txBody>
          <a:bodyPr>
            <a:normAutofit lnSpcReduction="10000"/>
          </a:bodyPr>
          <a:lstStyle/>
          <a:p>
            <a:r>
              <a:rPr lang="en-CA" dirty="0"/>
              <a:t>The best sales people get the customer </a:t>
            </a:r>
            <a:r>
              <a:rPr lang="en-CA" dirty="0" smtClean="0"/>
              <a:t>to close </a:t>
            </a:r>
            <a:r>
              <a:rPr lang="en-CA" dirty="0"/>
              <a:t>themselves.</a:t>
            </a:r>
          </a:p>
          <a:p>
            <a:r>
              <a:rPr lang="en-CA" dirty="0" smtClean="0"/>
              <a:t>Choose </a:t>
            </a:r>
            <a:r>
              <a:rPr lang="en-CA" dirty="0"/>
              <a:t>the type of close that works best </a:t>
            </a:r>
            <a:r>
              <a:rPr lang="en-CA" dirty="0" smtClean="0"/>
              <a:t>for you.</a:t>
            </a:r>
          </a:p>
          <a:p>
            <a:r>
              <a:rPr lang="en-CA" dirty="0" smtClean="0"/>
              <a:t>Have 1 or 2 others in your back pocket.</a:t>
            </a:r>
          </a:p>
          <a:p>
            <a:r>
              <a:rPr lang="en-CA" dirty="0" smtClean="0"/>
              <a:t>Use closing statement frequently to help you move forward.</a:t>
            </a:r>
            <a:endParaRPr lang="en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10741"/>
            <a:ext cx="6480720" cy="1002035"/>
          </a:xfrm>
        </p:spPr>
        <p:txBody>
          <a:bodyPr>
            <a:normAutofit fontScale="90000"/>
          </a:bodyPr>
          <a:lstStyle/>
          <a:p>
            <a:r>
              <a:rPr lang="en-CA" dirty="0" smtClean="0">
                <a:solidFill>
                  <a:srgbClr val="00B0F0"/>
                </a:solidFill>
              </a:rPr>
              <a:t>Discussion: </a:t>
            </a:r>
            <a:br>
              <a:rPr lang="en-CA" dirty="0" smtClean="0">
                <a:solidFill>
                  <a:srgbClr val="00B0F0"/>
                </a:solidFill>
              </a:rPr>
            </a:br>
            <a:r>
              <a:rPr lang="en-CA" dirty="0" smtClean="0">
                <a:solidFill>
                  <a:srgbClr val="00B0F0"/>
                </a:solidFill>
              </a:rPr>
              <a:t>“What’s your Line?”</a:t>
            </a:r>
            <a:endParaRPr lang="en-CA" dirty="0">
              <a:solidFill>
                <a:srgbClr val="00B0F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3356992"/>
            <a:ext cx="6912768" cy="3456384"/>
          </a:xfrm>
        </p:spPr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CA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Are </a:t>
            </a:r>
            <a:r>
              <a:rPr lang="en-C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comfortable using this line? Why?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CA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Has </a:t>
            </a:r>
            <a:r>
              <a:rPr lang="en-C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line worked in the past?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CA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Can </a:t>
            </a:r>
            <a:r>
              <a:rPr lang="en-C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see how this line could be a smooth transition from responding to questions and objections?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CA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 </a:t>
            </a:r>
            <a:r>
              <a:rPr lang="en-C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there another line you’d like to try as well?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-243408"/>
            <a:ext cx="360040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4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" y="0"/>
            <a:ext cx="6010747" cy="60107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92080" y="6516052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www.SmallBusinessSolver.com </a:t>
            </a:r>
            <a:r>
              <a:rPr lang="en-US" dirty="0"/>
              <a:t>© </a:t>
            </a:r>
            <a:r>
              <a:rPr lang="en-US" dirty="0" smtClean="0"/>
              <a:t>2016</a:t>
            </a: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75856" y="274638"/>
            <a:ext cx="5410944" cy="1143000"/>
          </a:xfrm>
        </p:spPr>
        <p:txBody>
          <a:bodyPr/>
          <a:lstStyle/>
          <a:p>
            <a:r>
              <a:rPr lang="en-CA" dirty="0" smtClean="0"/>
              <a:t>Key Points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16016" y="1484784"/>
            <a:ext cx="4038600" cy="4525963"/>
          </a:xfrm>
        </p:spPr>
        <p:txBody>
          <a:bodyPr/>
          <a:lstStyle/>
          <a:p>
            <a:pPr lvl="0"/>
            <a:r>
              <a:rPr lang="en-CA" dirty="0"/>
              <a:t>Testing the close</a:t>
            </a:r>
          </a:p>
          <a:p>
            <a:pPr lvl="0"/>
            <a:r>
              <a:rPr lang="en-CA" dirty="0"/>
              <a:t>Direct or indirect?</a:t>
            </a:r>
          </a:p>
          <a:p>
            <a:pPr lvl="0"/>
            <a:r>
              <a:rPr lang="en-CA" dirty="0"/>
              <a:t>Closing tactics </a:t>
            </a:r>
            <a:endParaRPr lang="en-CA" dirty="0" smtClean="0"/>
          </a:p>
          <a:p>
            <a:pPr lvl="0"/>
            <a:r>
              <a:rPr lang="en-CA" dirty="0" smtClean="0"/>
              <a:t>Example</a:t>
            </a:r>
            <a:endParaRPr lang="en-CA" dirty="0"/>
          </a:p>
          <a:p>
            <a:r>
              <a:rPr lang="en-CA" dirty="0"/>
              <a:t>What not to do</a:t>
            </a:r>
          </a:p>
          <a:p>
            <a:r>
              <a:rPr lang="en-CA" dirty="0"/>
              <a:t>Your next steps</a:t>
            </a:r>
          </a:p>
          <a:p>
            <a:r>
              <a:rPr lang="en-CA" dirty="0"/>
              <a:t>Wrap up</a:t>
            </a: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13502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09" y="241768"/>
            <a:ext cx="8229600" cy="1143000"/>
          </a:xfrm>
        </p:spPr>
        <p:txBody>
          <a:bodyPr/>
          <a:lstStyle/>
          <a:p>
            <a:pPr algn="l"/>
            <a:r>
              <a:rPr lang="en-CA" dirty="0" smtClean="0"/>
              <a:t>The Goal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35496" y="1268760"/>
            <a:ext cx="245861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CA" sz="3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r>
              <a:rPr lang="en-CA" sz="3600" dirty="0"/>
              <a:t>Discover which closing tactic works</a:t>
            </a:r>
          </a:p>
          <a:p>
            <a:pPr marL="0" indent="0" algn="ctr">
              <a:buNone/>
            </a:pPr>
            <a:r>
              <a:rPr lang="en-CA" sz="3600" dirty="0"/>
              <a:t>best for you.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722" y="-25019"/>
            <a:ext cx="686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1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22"/>
            <a:ext cx="9144000" cy="609375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563888" y="1412776"/>
            <a:ext cx="4680520" cy="41764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Closing is only possible when you are confident and comfortable.</a:t>
            </a:r>
            <a:endParaRPr lang="en-CA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70439" y="6481802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www.SmallBusinessSolver.com </a:t>
            </a:r>
            <a:r>
              <a:rPr lang="en-US" dirty="0"/>
              <a:t>© </a:t>
            </a:r>
            <a:r>
              <a:rPr lang="en-US" dirty="0" smtClean="0"/>
              <a:t>2016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7814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210146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The customer will only buy when they are ready.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" y="1819608"/>
            <a:ext cx="9012936" cy="506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2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6" y="64065"/>
            <a:ext cx="9058093" cy="67943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92080" y="6516052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www.SmallBusinessSolver.com </a:t>
            </a:r>
            <a:r>
              <a:rPr lang="en-US" dirty="0"/>
              <a:t>© </a:t>
            </a:r>
            <a:r>
              <a:rPr lang="en-US" dirty="0" smtClean="0"/>
              <a:t>2016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dirty="0" smtClean="0"/>
              <a:t>The Goal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323528" y="1628800"/>
            <a:ext cx="554461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4000" dirty="0"/>
              <a:t>Discover which closing tactic works</a:t>
            </a:r>
          </a:p>
          <a:p>
            <a:pPr marL="0" indent="0" algn="ctr">
              <a:buNone/>
            </a:pPr>
            <a:r>
              <a:rPr lang="en-CA" sz="4000" dirty="0"/>
              <a:t>best for you</a:t>
            </a:r>
            <a:r>
              <a:rPr lang="en-CA" sz="4000" dirty="0" smtClean="0"/>
              <a:t>.</a:t>
            </a:r>
            <a:endParaRPr lang="en-CA" sz="4000" dirty="0"/>
          </a:p>
          <a:p>
            <a:pPr marL="0" indent="0" algn="ctr">
              <a:buNone/>
            </a:pPr>
            <a:endParaRPr lang="en-CA" sz="3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62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004" y="2054688"/>
            <a:ext cx="6513996" cy="48306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92080" y="6516052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www.SmallBusinessSolver.com </a:t>
            </a:r>
            <a:r>
              <a:rPr lang="en-US" dirty="0"/>
              <a:t>© </a:t>
            </a:r>
            <a:r>
              <a:rPr lang="en-US" dirty="0" smtClean="0"/>
              <a:t>2016</a:t>
            </a: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Key Points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7504" y="1484784"/>
            <a:ext cx="4038600" cy="4525963"/>
          </a:xfrm>
        </p:spPr>
        <p:txBody>
          <a:bodyPr>
            <a:normAutofit/>
          </a:bodyPr>
          <a:lstStyle/>
          <a:p>
            <a:pPr lvl="0"/>
            <a:r>
              <a:rPr lang="en-CA" dirty="0" smtClean="0"/>
              <a:t>Testing the close</a:t>
            </a:r>
          </a:p>
          <a:p>
            <a:pPr lvl="0"/>
            <a:r>
              <a:rPr lang="en-CA" dirty="0" smtClean="0"/>
              <a:t>Direct or indirect?</a:t>
            </a:r>
          </a:p>
          <a:p>
            <a:pPr lvl="0"/>
            <a:r>
              <a:rPr lang="en-CA" dirty="0" smtClean="0"/>
              <a:t>Closing tactics</a:t>
            </a:r>
            <a:endParaRPr lang="en-CA" dirty="0"/>
          </a:p>
          <a:p>
            <a:r>
              <a:rPr lang="en-CA" dirty="0" smtClean="0"/>
              <a:t>Example</a:t>
            </a:r>
          </a:p>
          <a:p>
            <a:r>
              <a:rPr lang="en-CA" dirty="0" smtClean="0"/>
              <a:t>What not to do</a:t>
            </a:r>
          </a:p>
          <a:p>
            <a:r>
              <a:rPr lang="en-CA" dirty="0" smtClean="0"/>
              <a:t>Your next steps</a:t>
            </a:r>
          </a:p>
          <a:p>
            <a:r>
              <a:rPr lang="en-CA" dirty="0" smtClean="0"/>
              <a:t>Wrap 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800" u="sng" dirty="0" smtClean="0"/>
              <a:t>Worksheet</a:t>
            </a:r>
            <a:endParaRPr lang="en-CA" sz="2800" u="sn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CA" sz="2800" dirty="0" smtClean="0"/>
          </a:p>
          <a:p>
            <a:r>
              <a:rPr lang="en-CA" sz="2800" dirty="0" smtClean="0"/>
              <a:t>Grab your worksheet and follow along.</a:t>
            </a:r>
            <a:endParaRPr lang="en-CA" sz="28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791" y="476672"/>
            <a:ext cx="5263681" cy="566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92080" y="6516052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www.SmallBusinessSolver.com </a:t>
            </a:r>
            <a:r>
              <a:rPr lang="en-US" dirty="0"/>
              <a:t>© </a:t>
            </a:r>
            <a:r>
              <a:rPr lang="en-US" dirty="0" smtClean="0"/>
              <a:t>2016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2503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0"/>
            <a:ext cx="5266571" cy="6885384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8856" cy="1143000"/>
          </a:xfrm>
        </p:spPr>
        <p:txBody>
          <a:bodyPr/>
          <a:lstStyle/>
          <a:p>
            <a:r>
              <a:rPr lang="en-CA" dirty="0" smtClean="0"/>
              <a:t>Testing the Waters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 dirty="0" smtClean="0"/>
          </a:p>
          <a:p>
            <a:r>
              <a:rPr lang="en-CA" dirty="0" smtClean="0"/>
              <a:t>What </a:t>
            </a:r>
            <a:r>
              <a:rPr lang="en-CA" dirty="0"/>
              <a:t>do you think of this product?</a:t>
            </a:r>
          </a:p>
          <a:p>
            <a:r>
              <a:rPr lang="en-CA" dirty="0" smtClean="0"/>
              <a:t>Does </a:t>
            </a:r>
            <a:r>
              <a:rPr lang="en-CA" dirty="0"/>
              <a:t>this seem to fit your needs?</a:t>
            </a:r>
          </a:p>
          <a:p>
            <a:r>
              <a:rPr lang="en-CA" dirty="0" smtClean="0"/>
              <a:t>Any </a:t>
            </a:r>
            <a:r>
              <a:rPr lang="en-CA" dirty="0"/>
              <a:t>questions?</a:t>
            </a:r>
          </a:p>
        </p:txBody>
      </p:sp>
      <p:sp>
        <p:nvSpPr>
          <p:cNvPr id="7" name="Rectangle 6"/>
          <p:cNvSpPr/>
          <p:nvPr/>
        </p:nvSpPr>
        <p:spPr>
          <a:xfrm>
            <a:off x="5292080" y="6516052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www.SmallBusinessSolver.com </a:t>
            </a:r>
            <a:r>
              <a:rPr lang="en-US" dirty="0"/>
              <a:t>© </a:t>
            </a:r>
            <a:r>
              <a:rPr lang="en-US" dirty="0" smtClean="0"/>
              <a:t>2016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025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-243408"/>
            <a:ext cx="3600400" cy="36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10741"/>
            <a:ext cx="6480720" cy="1002035"/>
          </a:xfrm>
        </p:spPr>
        <p:txBody>
          <a:bodyPr>
            <a:normAutofit fontScale="90000"/>
          </a:bodyPr>
          <a:lstStyle/>
          <a:p>
            <a:r>
              <a:rPr lang="en-CA" dirty="0" smtClean="0">
                <a:solidFill>
                  <a:srgbClr val="00B0F0"/>
                </a:solidFill>
              </a:rPr>
              <a:t>Discussion: </a:t>
            </a:r>
            <a:br>
              <a:rPr lang="en-CA" dirty="0" smtClean="0">
                <a:solidFill>
                  <a:srgbClr val="00B0F0"/>
                </a:solidFill>
              </a:rPr>
            </a:br>
            <a:r>
              <a:rPr lang="en-CA" dirty="0" smtClean="0">
                <a:solidFill>
                  <a:srgbClr val="00B0F0"/>
                </a:solidFill>
              </a:rPr>
              <a:t>“Are you Looking for the signs that they are ready?”</a:t>
            </a:r>
            <a:endParaRPr lang="en-CA" dirty="0">
              <a:solidFill>
                <a:srgbClr val="00B0F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3356992"/>
            <a:ext cx="6912768" cy="3456384"/>
          </a:xfrm>
        </p:spPr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CA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Are </a:t>
            </a:r>
            <a:r>
              <a:rPr lang="en-C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they asking implementation questions? Such as;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CA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How </a:t>
            </a:r>
            <a:r>
              <a:rPr lang="en-CA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will it work for them?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CA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How </a:t>
            </a:r>
            <a:r>
              <a:rPr lang="en-CA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they get started?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CA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How </a:t>
            </a:r>
            <a:r>
              <a:rPr lang="en-CA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does payment work? What are the payment </a:t>
            </a:r>
            <a:r>
              <a:rPr lang="en-CA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methods</a:t>
            </a:r>
            <a:r>
              <a:rPr lang="en-CA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CA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 </a:t>
            </a:r>
            <a:r>
              <a:rPr lang="en-CA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extremely detailed </a:t>
            </a:r>
            <a:r>
              <a:rPr lang="en-CA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question?</a:t>
            </a:r>
            <a:endParaRPr lang="en-CA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CA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Have </a:t>
            </a:r>
            <a:r>
              <a:rPr lang="en-C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the other stages happened?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CA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Have </a:t>
            </a:r>
            <a:r>
              <a:rPr lang="en-C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the common questions or objections been discussed?</a:t>
            </a:r>
          </a:p>
        </p:txBody>
      </p:sp>
    </p:spTree>
    <p:extLst>
      <p:ext uri="{BB962C8B-B14F-4D97-AF65-F5344CB8AC3E}">
        <p14:creationId xmlns:p14="http://schemas.microsoft.com/office/powerpoint/2010/main" val="131429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580112" y="908720"/>
            <a:ext cx="2458616" cy="4666530"/>
          </a:xfrm>
        </p:spPr>
        <p:txBody>
          <a:bodyPr/>
          <a:lstStyle/>
          <a:p>
            <a:r>
              <a:rPr lang="en-CA" dirty="0" smtClean="0"/>
              <a:t>Direct or Indirect?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4578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8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447</Words>
  <Application>Microsoft Office PowerPoint</Application>
  <PresentationFormat>On-screen Show (4:3)</PresentationFormat>
  <Paragraphs>101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Closing</vt:lpstr>
      <vt:lpstr>Discussion:  “Are you nervous about closing? Why?”</vt:lpstr>
      <vt:lpstr>The customer will only buy when they are ready.</vt:lpstr>
      <vt:lpstr>The Goal</vt:lpstr>
      <vt:lpstr>Key Points</vt:lpstr>
      <vt:lpstr>Worksheet</vt:lpstr>
      <vt:lpstr>Testing the Waters</vt:lpstr>
      <vt:lpstr>Discussion:  “Are you Looking for the signs that they are ready?”</vt:lpstr>
      <vt:lpstr>Direct or Indirect?</vt:lpstr>
      <vt:lpstr>#1: Question Their Question</vt:lpstr>
      <vt:lpstr>#2: Remove Risk Selling</vt:lpstr>
      <vt:lpstr>#3: Take Their Side</vt:lpstr>
      <vt:lpstr>#4: Give Them Options</vt:lpstr>
      <vt:lpstr>#5: You Deserve It</vt:lpstr>
      <vt:lpstr>#6: End Result</vt:lpstr>
      <vt:lpstr>#7: Assumption</vt:lpstr>
      <vt:lpstr>#8: Humour</vt:lpstr>
      <vt:lpstr>How Does It Work?</vt:lpstr>
      <vt:lpstr>How Does It Work?</vt:lpstr>
      <vt:lpstr>Top Mistakes To Avoid</vt:lpstr>
      <vt:lpstr>Now What?</vt:lpstr>
      <vt:lpstr>Discussion:  “What’s your Line?”</vt:lpstr>
      <vt:lpstr>Key Points</vt:lpstr>
      <vt:lpstr>The Goal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Carla Langhorst</cp:lastModifiedBy>
  <cp:revision>85</cp:revision>
  <dcterms:created xsi:type="dcterms:W3CDTF">2009-12-07T18:18:58Z</dcterms:created>
  <dcterms:modified xsi:type="dcterms:W3CDTF">2016-06-10T21:26:04Z</dcterms:modified>
</cp:coreProperties>
</file>