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02" r:id="rId3"/>
    <p:sldId id="267" r:id="rId4"/>
    <p:sldId id="257" r:id="rId5"/>
    <p:sldId id="272" r:id="rId6"/>
    <p:sldId id="366" r:id="rId7"/>
    <p:sldId id="365" r:id="rId8"/>
    <p:sldId id="367" r:id="rId9"/>
    <p:sldId id="364" r:id="rId10"/>
    <p:sldId id="368" r:id="rId11"/>
    <p:sldId id="363" r:id="rId12"/>
    <p:sldId id="275" r:id="rId13"/>
    <p:sldId id="370" r:id="rId14"/>
    <p:sldId id="371" r:id="rId15"/>
    <p:sldId id="273" r:id="rId16"/>
    <p:sldId id="263" r:id="rId17"/>
    <p:sldId id="294" r:id="rId18"/>
    <p:sldId id="277" r:id="rId19"/>
    <p:sldId id="276" r:id="rId20"/>
    <p:sldId id="3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1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9B120-B387-431A-BE96-8865B8337239}" type="datetimeFigureOut">
              <a:rPr lang="en-CA" smtClean="0"/>
              <a:t>2016-03-25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F2643-94B8-41B5-9F58-5EF37E9AE6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009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F2643-94B8-41B5-9F58-5EF37E9AE6E5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7559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76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266"/>
            <a:ext cx="6400800" cy="1257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12" y="0"/>
            <a:ext cx="457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3094112" cy="1944216"/>
          </a:xfrm>
        </p:spPr>
        <p:txBody>
          <a:bodyPr>
            <a:normAutofit fontScale="90000"/>
          </a:bodyPr>
          <a:lstStyle/>
          <a:p>
            <a:pPr algn="l"/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Sales </a:t>
            </a:r>
            <a:b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Are Not An Afterthought 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924944"/>
            <a:ext cx="3384376" cy="3556858"/>
          </a:xfrm>
        </p:spPr>
        <p:txBody>
          <a:bodyPr>
            <a:normAutofit/>
          </a:bodyPr>
          <a:lstStyle/>
          <a:p>
            <a:r>
              <a:rPr lang="en-CA" dirty="0"/>
              <a:t>Sales are important. If there are no sales</a:t>
            </a:r>
            <a:r>
              <a:rPr lang="en-CA" dirty="0" smtClean="0"/>
              <a:t>, then </a:t>
            </a:r>
            <a:r>
              <a:rPr lang="en-CA" dirty="0"/>
              <a:t>a company is not making money in </a:t>
            </a:r>
            <a:r>
              <a:rPr lang="en-CA" dirty="0" smtClean="0"/>
              <a:t>its own </a:t>
            </a:r>
            <a:r>
              <a:rPr lang="en-CA" dirty="0"/>
              <a:t>right.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6475255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6176" y="1052736"/>
            <a:ext cx="2314600" cy="4594522"/>
          </a:xfrm>
        </p:spPr>
        <p:txBody>
          <a:bodyPr/>
          <a:lstStyle/>
          <a:p>
            <a:r>
              <a:rPr lang="en-CA" dirty="0" smtClean="0"/>
              <a:t>Getting Started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0"/>
            <a:ext cx="5489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6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-99392"/>
            <a:ext cx="3456384" cy="3456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400600" cy="2304256"/>
          </a:xfrm>
        </p:spPr>
        <p:txBody>
          <a:bodyPr>
            <a:normAutofit fontScale="90000"/>
          </a:bodyPr>
          <a:lstStyle/>
          <a:p>
            <a:r>
              <a:rPr lang="en-CA" sz="3600" dirty="0" smtClean="0">
                <a:solidFill>
                  <a:srgbClr val="00B0F0"/>
                </a:solidFill>
              </a:rPr>
              <a:t>Discussion: </a:t>
            </a:r>
            <a:br>
              <a:rPr lang="en-CA" sz="3600" dirty="0" smtClean="0">
                <a:solidFill>
                  <a:srgbClr val="00B0F0"/>
                </a:solidFill>
              </a:rPr>
            </a:br>
            <a:r>
              <a:rPr lang="en-CA" sz="3600" dirty="0" smtClean="0">
                <a:solidFill>
                  <a:srgbClr val="00B0F0"/>
                </a:solidFill>
              </a:rPr>
              <a:t>“When is it important for you to start selling</a:t>
            </a:r>
            <a:r>
              <a:rPr lang="en-CA" dirty="0" smtClean="0">
                <a:solidFill>
                  <a:srgbClr val="00B0F0"/>
                </a:solidFill>
              </a:rPr>
              <a:t>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2132856"/>
            <a:ext cx="6048672" cy="4248472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</a:t>
            </a: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selling today? Why or why not?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</a:t>
            </a: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your barriers to starting to sell? What would you have to do in order to start selling?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Could </a:t>
            </a: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start selling within 2 weeks? What would you have to start doing in order to do so?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Have </a:t>
            </a: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considered taking pre orders? Or piloting your business concept with friends who might be willing to buy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 to your final solution is fully developed?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Could </a:t>
            </a: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biggest hurdle in starting to sell actually be in your own mind? Why are you resistant to selling</a:t>
            </a: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endParaRPr lang="en-CA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649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CA" dirty="0" smtClean="0"/>
              <a:t>When your business comes up with a new idea, what is the first thing that you thin of?</a:t>
            </a:r>
          </a:p>
          <a:p>
            <a:pPr marL="514350" indent="-514350">
              <a:buAutoNum type="alphaLcParenR"/>
            </a:pPr>
            <a:r>
              <a:rPr lang="en-CA" dirty="0" smtClean="0"/>
              <a:t>This is really cool.  I wonder how we can do that.</a:t>
            </a:r>
          </a:p>
          <a:p>
            <a:pPr marL="514350" indent="-514350">
              <a:buAutoNum type="alphaLcParenR"/>
            </a:pPr>
            <a:r>
              <a:rPr lang="en-CA" dirty="0" smtClean="0"/>
              <a:t>Wow.  The customers will really like that.</a:t>
            </a:r>
          </a:p>
          <a:p>
            <a:pPr marL="514350" indent="-514350">
              <a:buAutoNum type="alphaLcParenR"/>
            </a:pPr>
            <a:r>
              <a:rPr lang="en-CA" b="1" dirty="0" smtClean="0"/>
              <a:t>I can really use that new idea to increase sales.</a:t>
            </a:r>
          </a:p>
          <a:p>
            <a:pPr marL="514350" indent="-514350">
              <a:buAutoNum type="alphaLcParenR"/>
            </a:pPr>
            <a:r>
              <a:rPr lang="en-CA" b="1" dirty="0" smtClean="0"/>
              <a:t>I could use that idea and upsell existing customers.</a:t>
            </a:r>
            <a:endParaRPr lang="en-CA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How Does It Work? </a:t>
            </a:r>
            <a:r>
              <a:rPr lang="en-CA" dirty="0" smtClean="0">
                <a:solidFill>
                  <a:srgbClr val="00B0F0"/>
                </a:solidFill>
              </a:rPr>
              <a:t>Bed &amp; Breakfast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CA" dirty="0" smtClean="0"/>
              <a:t>When your business does market research, you focus on which of the following response(s)?</a:t>
            </a:r>
          </a:p>
          <a:p>
            <a:pPr marL="514350" indent="-514350">
              <a:buAutoNum type="alphaLcParenR"/>
            </a:pPr>
            <a:r>
              <a:rPr lang="en-CA" dirty="0" smtClean="0"/>
              <a:t>Do you like this product?</a:t>
            </a:r>
          </a:p>
          <a:p>
            <a:pPr marL="514350" indent="-514350">
              <a:buAutoNum type="alphaLcParenR"/>
            </a:pPr>
            <a:r>
              <a:rPr lang="en-CA" dirty="0" smtClean="0"/>
              <a:t>What do you like about this product?</a:t>
            </a:r>
          </a:p>
          <a:p>
            <a:pPr marL="514350" indent="-514350">
              <a:buAutoNum type="alphaLcParenR"/>
            </a:pPr>
            <a:r>
              <a:rPr lang="en-CA" b="1" dirty="0" smtClean="0"/>
              <a:t>Would you buy this product?</a:t>
            </a:r>
          </a:p>
          <a:p>
            <a:pPr marL="514350" indent="-514350">
              <a:buAutoNum type="alphaLcParenR"/>
            </a:pPr>
            <a:r>
              <a:rPr lang="en-CA" dirty="0" smtClean="0"/>
              <a:t>All of the above.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How Does It Work? </a:t>
            </a:r>
            <a:r>
              <a:rPr lang="en-CA" dirty="0" smtClean="0">
                <a:solidFill>
                  <a:srgbClr val="00B0F0"/>
                </a:solidFill>
              </a:rPr>
              <a:t>Bed &amp; Breakfast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683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CA" dirty="0" smtClean="0"/>
              <a:t>When you change a business process or how things work, you worry about which o the following?</a:t>
            </a:r>
          </a:p>
          <a:p>
            <a:pPr marL="514350" indent="-514350">
              <a:buAutoNum type="alphaLcParenR"/>
            </a:pPr>
            <a:r>
              <a:rPr lang="en-CA" dirty="0" smtClean="0"/>
              <a:t>How will this impact me?</a:t>
            </a:r>
          </a:p>
          <a:p>
            <a:pPr marL="514350" indent="-514350">
              <a:buAutoNum type="alphaLcParenR"/>
            </a:pPr>
            <a:r>
              <a:rPr lang="en-CA" b="1" dirty="0" smtClean="0"/>
              <a:t>How will this impact the customer?</a:t>
            </a:r>
          </a:p>
          <a:p>
            <a:pPr marL="514350" indent="-514350">
              <a:buAutoNum type="alphaLcParenR"/>
            </a:pPr>
            <a:r>
              <a:rPr lang="en-CA" dirty="0" smtClean="0"/>
              <a:t>How will this impact the business?</a:t>
            </a:r>
          </a:p>
          <a:p>
            <a:pPr marL="514350" indent="-514350">
              <a:buAutoNum type="alphaLcParenR"/>
            </a:pPr>
            <a:r>
              <a:rPr lang="en-CA" dirty="0" smtClean="0"/>
              <a:t>How will this impact our suppliers?</a:t>
            </a:r>
          </a:p>
          <a:p>
            <a:pPr marL="514350" indent="-514350">
              <a:buAutoNum type="alphaLcParenR"/>
            </a:pPr>
            <a:r>
              <a:rPr lang="en-CA" dirty="0" smtClean="0"/>
              <a:t>Both A and B</a:t>
            </a:r>
          </a:p>
          <a:p>
            <a:pPr marL="514350" indent="-514350">
              <a:buAutoNum type="alphaLcParenR"/>
            </a:pPr>
            <a:r>
              <a:rPr lang="en-CA" dirty="0" smtClean="0"/>
              <a:t>Both B and C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How Does It Work? </a:t>
            </a:r>
            <a:r>
              <a:rPr lang="en-CA" dirty="0" smtClean="0">
                <a:solidFill>
                  <a:srgbClr val="00B0F0"/>
                </a:solidFill>
              </a:rPr>
              <a:t>Bed &amp; Breakfast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671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556792"/>
            <a:ext cx="40386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Spending the average marketing dollars and % selling time as a start up</a:t>
            </a:r>
          </a:p>
          <a:p>
            <a:r>
              <a:rPr lang="en-CA" dirty="0" smtClean="0"/>
              <a:t>Postponing when you start selling</a:t>
            </a:r>
          </a:p>
          <a:p>
            <a:r>
              <a:rPr lang="en-CA" dirty="0" smtClean="0"/>
              <a:t>Making sales an afterthought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71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20960"/>
            <a:ext cx="10836696" cy="72244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4048" y="528317"/>
            <a:ext cx="3754760" cy="1143000"/>
          </a:xfrm>
        </p:spPr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64088" y="1671317"/>
            <a:ext cx="3724536" cy="4810852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The </a:t>
            </a:r>
            <a:r>
              <a:rPr lang="en-CA" dirty="0"/>
              <a:t>average small business spends 3% </a:t>
            </a:r>
            <a:r>
              <a:rPr lang="en-CA" dirty="0" smtClean="0"/>
              <a:t>of their </a:t>
            </a:r>
            <a:r>
              <a:rPr lang="en-CA" dirty="0"/>
              <a:t>budget on sales, while a great </a:t>
            </a:r>
            <a:r>
              <a:rPr lang="en-CA" dirty="0" smtClean="0"/>
              <a:t>one spends </a:t>
            </a:r>
            <a:r>
              <a:rPr lang="en-CA" dirty="0"/>
              <a:t>10%.</a:t>
            </a:r>
          </a:p>
          <a:p>
            <a:r>
              <a:rPr lang="en-CA" dirty="0" smtClean="0"/>
              <a:t>The </a:t>
            </a:r>
            <a:r>
              <a:rPr lang="en-CA" dirty="0"/>
              <a:t>average marketing expenditure is </a:t>
            </a:r>
            <a:r>
              <a:rPr lang="en-CA" dirty="0" smtClean="0"/>
              <a:t>4 to </a:t>
            </a:r>
            <a:r>
              <a:rPr lang="en-CA" dirty="0"/>
              <a:t>7%.</a:t>
            </a:r>
          </a:p>
          <a:p>
            <a:r>
              <a:rPr lang="en-CA" dirty="0" smtClean="0"/>
              <a:t>How </a:t>
            </a:r>
            <a:r>
              <a:rPr lang="en-CA" dirty="0"/>
              <a:t>much time and money do you </a:t>
            </a:r>
            <a:r>
              <a:rPr lang="en-CA" dirty="0" smtClean="0"/>
              <a:t>have committed </a:t>
            </a:r>
            <a:r>
              <a:rPr lang="en-CA" dirty="0"/>
              <a:t>to selling?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How does this work for your business?</a:t>
            </a:r>
            <a:endParaRPr lang="en-CA" sz="2800" dirty="0"/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5423"/>
            <a:ext cx="5472608" cy="6367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7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" y="0"/>
            <a:ext cx="6010747" cy="60107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402832" cy="1143000"/>
          </a:xfrm>
        </p:spPr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160348" y="1639889"/>
            <a:ext cx="4038600" cy="4525963"/>
          </a:xfrm>
        </p:spPr>
        <p:txBody>
          <a:bodyPr>
            <a:normAutofit/>
          </a:bodyPr>
          <a:lstStyle/>
          <a:p>
            <a:r>
              <a:rPr lang="en-CA" dirty="0"/>
              <a:t>Focus of everyone</a:t>
            </a:r>
          </a:p>
          <a:p>
            <a:r>
              <a:rPr lang="en-CA" dirty="0"/>
              <a:t>Time management</a:t>
            </a:r>
          </a:p>
          <a:p>
            <a:r>
              <a:rPr lang="en-CA" dirty="0"/>
              <a:t>Getting started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000" y="0"/>
            <a:ext cx="6860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26800" cy="1498178"/>
          </a:xfrm>
        </p:spPr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159452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600" dirty="0" smtClean="0"/>
          </a:p>
          <a:p>
            <a:pPr marL="0" indent="0">
              <a:buNone/>
            </a:pPr>
            <a:r>
              <a:rPr lang="en-CA" sz="3600" dirty="0"/>
              <a:t>Start selling today!</a:t>
            </a: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2174" y="274638"/>
            <a:ext cx="2760306" cy="6106690"/>
          </a:xfrm>
        </p:spPr>
        <p:txBody>
          <a:bodyPr>
            <a:noAutofit/>
          </a:bodyPr>
          <a:lstStyle/>
          <a:p>
            <a:r>
              <a:rPr lang="en-CA" sz="3600" dirty="0" smtClean="0"/>
              <a:t>The </a:t>
            </a:r>
            <a:r>
              <a:rPr lang="en-CA" sz="3600" dirty="0"/>
              <a:t>only cash flow that should matter to</a:t>
            </a:r>
            <a:br>
              <a:rPr lang="en-CA" sz="3600" dirty="0"/>
            </a:br>
            <a:r>
              <a:rPr lang="en-CA" sz="3600" dirty="0"/>
              <a:t>a business in the long run is revenue from</a:t>
            </a:r>
            <a:br>
              <a:rPr lang="en-CA" sz="3600" dirty="0"/>
            </a:br>
            <a:r>
              <a:rPr lang="en-CA" sz="3600" dirty="0"/>
              <a:t>sales.</a:t>
            </a:r>
            <a:endParaRPr lang="en-CA" sz="3600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8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8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563888" y="1412776"/>
            <a:ext cx="4680520" cy="4176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solidFill>
                  <a:schemeClr val="tx1"/>
                </a:solidFill>
              </a:rPr>
              <a:t>Sales are important. If there are no sales, then a company is not making money in its own right.</a:t>
            </a:r>
            <a:endParaRPr lang="en-CA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67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" y="64065"/>
            <a:ext cx="9058093" cy="679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33123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 smtClean="0"/>
              <a:t>Start selling today!</a:t>
            </a:r>
            <a:endParaRPr lang="en-CA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04" y="1988840"/>
            <a:ext cx="6513996" cy="48306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Focus of business</a:t>
            </a:r>
          </a:p>
          <a:p>
            <a:r>
              <a:rPr lang="en-CA" dirty="0" smtClean="0"/>
              <a:t>Time management</a:t>
            </a:r>
          </a:p>
          <a:p>
            <a:r>
              <a:rPr lang="en-CA" dirty="0" smtClean="0"/>
              <a:t>Getting started</a:t>
            </a:r>
            <a:endParaRPr lang="en-CA" dirty="0"/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Grab your worksheet and follow along.</a:t>
            </a:r>
            <a:endParaRPr lang="en-CA" sz="2800" dirty="0"/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5423"/>
            <a:ext cx="5472608" cy="6367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985" y="398806"/>
            <a:ext cx="4114800" cy="4234482"/>
          </a:xfrm>
        </p:spPr>
        <p:txBody>
          <a:bodyPr/>
          <a:lstStyle/>
          <a:p>
            <a:r>
              <a:rPr lang="en-CA" dirty="0" smtClean="0"/>
              <a:t>Focus of Business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5270439" y="6453336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461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-99392"/>
            <a:ext cx="3384376" cy="3384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6480720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“How important are sales in your business?”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2276872"/>
            <a:ext cx="7056784" cy="4464496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important are sales in other parts of your life?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 </a:t>
            </a:r>
            <a:r>
              <a:rPr lang="en-CA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sell yourself at work? Do you sell yourself at trying to get a job? Do you sell yourself to new </a:t>
            </a:r>
            <a:r>
              <a:rPr lang="en-C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people you </a:t>
            </a:r>
            <a:r>
              <a:rPr lang="en-CA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meet?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of seller are you? The product orientation? The inventor? The entrepreneur? Other?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you make sure that you put your best foot forward in all aspects of life</a:t>
            </a: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endParaRPr lang="en-C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517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548680"/>
            <a:ext cx="3394720" cy="3154362"/>
          </a:xfrm>
        </p:spPr>
        <p:txBody>
          <a:bodyPr/>
          <a:lstStyle/>
          <a:p>
            <a:r>
              <a:rPr lang="en-CA" dirty="0" smtClean="0"/>
              <a:t>Time Management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80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-99392"/>
            <a:ext cx="3384376" cy="3384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760640" cy="2370187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“What percentage of your time should be spend on selling? Why?”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2852936"/>
            <a:ext cx="6768752" cy="367240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many people in a business are typically revenue generators? Should everyone be selling?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people in different roles still continue to sell?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your barriers to selling yourself? Are there ways to remove them?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employees have barriers to selling? Are there ways to remove them</a:t>
            </a: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marL="342900" indent="-342900">
              <a:buFontTx/>
              <a:buChar char="-"/>
            </a:pPr>
            <a:endParaRPr lang="en-C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93543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3251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679</Words>
  <Application>Microsoft Office PowerPoint</Application>
  <PresentationFormat>On-screen Show (4:3)</PresentationFormat>
  <Paragraphs>99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Sales  Are Not An Afterthought </vt:lpstr>
      <vt:lpstr>The only cash flow that should matter to a business in the long run is revenue from sales.</vt:lpstr>
      <vt:lpstr>The Goal</vt:lpstr>
      <vt:lpstr>Key Points</vt:lpstr>
      <vt:lpstr>Worksheet</vt:lpstr>
      <vt:lpstr>Focus of Business</vt:lpstr>
      <vt:lpstr>Discussion:  “How important are sales in your business?”</vt:lpstr>
      <vt:lpstr>Time Management</vt:lpstr>
      <vt:lpstr>Discussion:  “What percentage of your time should be spend on selling? Why?”</vt:lpstr>
      <vt:lpstr>Getting Started</vt:lpstr>
      <vt:lpstr>Discussion:  “When is it important for you to start selling?”</vt:lpstr>
      <vt:lpstr>How Does It Work? Bed &amp; Breakfast</vt:lpstr>
      <vt:lpstr>How Does It Work? Bed &amp; Breakfast</vt:lpstr>
      <vt:lpstr>How Does It Work? Bed &amp; Breakfast</vt:lpstr>
      <vt:lpstr>Top Mistakes To Avoid</vt:lpstr>
      <vt:lpstr>Now What?</vt:lpstr>
      <vt:lpstr>Worksheet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176</cp:revision>
  <dcterms:created xsi:type="dcterms:W3CDTF">2009-12-07T18:18:58Z</dcterms:created>
  <dcterms:modified xsi:type="dcterms:W3CDTF">2016-03-25T18:49:59Z</dcterms:modified>
</cp:coreProperties>
</file>