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2" r:id="rId3"/>
    <p:sldId id="267" r:id="rId4"/>
    <p:sldId id="257" r:id="rId5"/>
    <p:sldId id="272" r:id="rId6"/>
    <p:sldId id="366" r:id="rId7"/>
    <p:sldId id="365" r:id="rId8"/>
    <p:sldId id="367" r:id="rId9"/>
    <p:sldId id="364" r:id="rId10"/>
    <p:sldId id="368" r:id="rId11"/>
    <p:sldId id="363" r:id="rId12"/>
    <p:sldId id="275" r:id="rId13"/>
    <p:sldId id="370" r:id="rId14"/>
    <p:sldId id="371" r:id="rId15"/>
    <p:sldId id="273" r:id="rId16"/>
    <p:sldId id="263" r:id="rId17"/>
    <p:sldId id="294" r:id="rId18"/>
    <p:sldId id="277" r:id="rId19"/>
    <p:sldId id="276" r:id="rId20"/>
    <p:sldId id="3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9B120-B387-431A-BE96-8865B8337239}" type="datetimeFigureOut">
              <a:rPr lang="en-CA" smtClean="0"/>
              <a:t>2018-09-03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F2643-94B8-41B5-9F58-5EF37E9AE6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09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F2643-94B8-41B5-9F58-5EF37E9AE6E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7559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876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86266"/>
            <a:ext cx="6400800" cy="1257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AD4D8-4534-4ED5-AB06-FB0F2DECD7DC}" type="datetimeFigureOut">
              <a:rPr lang="en-US" smtClean="0"/>
              <a:pPr/>
              <a:t>9/3/2018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1181-07AF-4940-AF7E-81F4D00DD368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10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54.xml"/><Relationship Id="rId7" Type="http://schemas.openxmlformats.org/officeDocument/2006/relationships/image" Target="../media/image11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2.xml"/><Relationship Id="rId7" Type="http://schemas.openxmlformats.org/officeDocument/2006/relationships/image" Target="../media/image15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12" y="0"/>
            <a:ext cx="457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692696"/>
            <a:ext cx="3094112" cy="1944216"/>
          </a:xfrm>
        </p:spPr>
        <p:txBody>
          <a:bodyPr>
            <a:normAutofit fontScale="90000"/>
          </a:bodyPr>
          <a:lstStyle/>
          <a:p>
            <a:pPr algn="l"/>
            <a:r>
              <a:rPr lang="fr-CA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ventes ne sont pas une considération secondaire.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1520" y="2924944"/>
            <a:ext cx="3384376" cy="3556858"/>
          </a:xfrm>
        </p:spPr>
        <p:txBody>
          <a:bodyPr>
            <a:normAutofit/>
          </a:bodyPr>
          <a:lstStyle/>
          <a:p>
            <a:r>
              <a:rPr lang="fr-CA" dirty="0"/>
              <a:t>Les ventes sont importantes. S’il n’y a pas de ventes, alors l’entreprise ne gagne pas son propre argent.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251520" y="6475255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79479" y="1131739"/>
            <a:ext cx="3200337" cy="4594522"/>
          </a:xfrm>
        </p:spPr>
        <p:txBody>
          <a:bodyPr/>
          <a:lstStyle/>
          <a:p>
            <a:r>
              <a:rPr lang="fr-CA" dirty="0"/>
              <a:t>Commencer</a:t>
            </a:r>
          </a:p>
        </p:txBody>
      </p:sp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548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99392"/>
            <a:ext cx="3456384" cy="3456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7544" y="260648"/>
            <a:ext cx="5904656" cy="2448272"/>
          </a:xfrm>
        </p:spPr>
        <p:txBody>
          <a:bodyPr>
            <a:normAutofit fontScale="90000"/>
          </a:bodyPr>
          <a:lstStyle/>
          <a:p>
            <a:r>
              <a:rPr lang="fr-CA" sz="3600" dirty="0">
                <a:solidFill>
                  <a:srgbClr val="00B0F0"/>
                </a:solidFill>
              </a:rPr>
              <a:t>Discussion : </a:t>
            </a:r>
            <a:br>
              <a:rPr lang="fr-CA" sz="3600" dirty="0">
                <a:solidFill>
                  <a:srgbClr val="00B0F0"/>
                </a:solidFill>
              </a:rPr>
            </a:br>
            <a:r>
              <a:rPr lang="fr-CA" dirty="0">
                <a:solidFill>
                  <a:srgbClr val="00B0F0"/>
                </a:solidFill>
              </a:rPr>
              <a:t>« Quand devient-il important de commencer  à vendre?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3568" y="2443866"/>
            <a:ext cx="6048672" cy="4248472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Vendez-vous aujourd’hui? Pourquoi ou pourquoi pas?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Qu’est-ce qui vous empêche de commencer à vendre? Qu’auriez-vous à faire pour commencer à vendre?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Pouvez-vous commencer à vendre d’ici deux semaines? Quand devriez-vous commencer à vendre?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Avez-vous pensé à accepter les précommandes? Ou testez votre concept d’affaires auprès d’amis qui voudraient bien acheter?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Avant que votre solution définitive soit complètement élaborée?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plus gros obstacle à la vente pourrait-il être votre propre esprit? Pourquoi résistez-vous à la vente?</a:t>
            </a:r>
          </a:p>
          <a:p>
            <a:pPr marL="342900" indent="-342900">
              <a:buFont typeface="Arial" pitchFamily="34" charset="0"/>
              <a:buChar char="•"/>
            </a:pPr>
            <a:endParaRPr lang="en-CA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64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fr-CA" dirty="0"/>
              <a:t>Lorsque votre entreprise met de l’avant une nouvelle idée, à quoi pensez-vous en premier?</a:t>
            </a:r>
          </a:p>
          <a:p>
            <a:pPr marL="514350" indent="-514350">
              <a:buAutoNum type="alphaLcParenR"/>
            </a:pPr>
            <a:r>
              <a:rPr lang="fr-CA" dirty="0"/>
              <a:t>C’est vraiment super. Je me demande comment on peut faire la même chose.</a:t>
            </a:r>
          </a:p>
          <a:p>
            <a:pPr marL="514350" indent="-514350">
              <a:buAutoNum type="alphaLcParenR"/>
            </a:pPr>
            <a:r>
              <a:rPr lang="fr-CA" dirty="0"/>
              <a:t>Génial. Les clients aiment vraiment ça.</a:t>
            </a:r>
          </a:p>
          <a:p>
            <a:pPr marL="514350" indent="-514350">
              <a:buAutoNum type="alphaLcParenR"/>
            </a:pPr>
            <a:r>
              <a:rPr lang="fr-CA" b="1" dirty="0"/>
              <a:t>Je peux vraiment utiliser cette nouvelle idée pour augmenter les ventes. </a:t>
            </a:r>
          </a:p>
          <a:p>
            <a:pPr marL="514350" indent="-514350">
              <a:buAutoNum type="alphaLcParenR"/>
            </a:pPr>
            <a:r>
              <a:rPr lang="fr-CA" b="1" dirty="0"/>
              <a:t>Je pourrais utiliser cette idée et faire des ventes complémentaires auprès des clients existants.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/>
              <a:t>Comment cela fonctionne-t-il? </a:t>
            </a:r>
            <a:r>
              <a:rPr lang="fr-CA">
                <a:solidFill>
                  <a:srgbClr val="00B0F0"/>
                </a:solidFill>
              </a:rPr>
              <a:t>Chambres d'hôtes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6576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fr-CA" dirty="0"/>
              <a:t>Lorsque votre entreprise effectue une recherche de marché, vous vous concentrez sur laquelle ou lesquelles des réponses suivantes?</a:t>
            </a:r>
          </a:p>
          <a:p>
            <a:pPr marL="514350" indent="-514350">
              <a:buAutoNum type="alphaLcParenR"/>
            </a:pPr>
            <a:r>
              <a:rPr lang="fr-CA" dirty="0"/>
              <a:t>Aimez-vous ce produit?</a:t>
            </a:r>
          </a:p>
          <a:p>
            <a:pPr marL="514350" indent="-514350">
              <a:buAutoNum type="alphaLcParenR"/>
            </a:pPr>
            <a:r>
              <a:rPr lang="fr-CA" dirty="0"/>
              <a:t>Qu’aimez-vous de ce produit?</a:t>
            </a:r>
          </a:p>
          <a:p>
            <a:pPr marL="514350" indent="-514350">
              <a:buAutoNum type="alphaLcParenR"/>
            </a:pPr>
            <a:r>
              <a:rPr lang="fr-CA" b="1" dirty="0"/>
              <a:t>Achèteriez-vous ce produit?</a:t>
            </a:r>
          </a:p>
          <a:p>
            <a:pPr marL="514350" indent="-514350">
              <a:buAutoNum type="alphaLcParenR"/>
            </a:pPr>
            <a:r>
              <a:rPr lang="fr-CA" dirty="0"/>
              <a:t>Toutes ces réponses.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/>
              <a:t>Comment cela fonctionne-t-il? </a:t>
            </a:r>
            <a:r>
              <a:rPr lang="fr-CA">
                <a:solidFill>
                  <a:srgbClr val="00B0F0"/>
                </a:solidFill>
              </a:rPr>
              <a:t>Chambres d'hôtes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868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fr-CA" dirty="0"/>
              <a:t>Quand vous changez le processus opérationnel ou la façon dont les choses fonctionnent, qu’est-ce qui vous inquiète parmi les choix suivants?</a:t>
            </a:r>
          </a:p>
          <a:p>
            <a:pPr marL="514350" indent="-514350">
              <a:buAutoNum type="alphaLcParenR"/>
            </a:pPr>
            <a:r>
              <a:rPr lang="fr-CA" dirty="0"/>
              <a:t>Comment cela m’</a:t>
            </a:r>
            <a:r>
              <a:rPr lang="fr-CA" dirty="0" err="1"/>
              <a:t>influencera-t-il</a:t>
            </a:r>
            <a:r>
              <a:rPr lang="fr-CA" dirty="0"/>
              <a:t>?</a:t>
            </a:r>
          </a:p>
          <a:p>
            <a:pPr marL="514350" indent="-514350">
              <a:buAutoNum type="alphaLcParenR"/>
            </a:pPr>
            <a:r>
              <a:rPr lang="fr-CA" b="1" dirty="0"/>
              <a:t>Comment cela </a:t>
            </a:r>
            <a:r>
              <a:rPr lang="fr-CA" b="1" dirty="0" err="1"/>
              <a:t>influencera-t-il</a:t>
            </a:r>
            <a:r>
              <a:rPr lang="fr-CA" b="1" dirty="0"/>
              <a:t> le client?</a:t>
            </a:r>
          </a:p>
          <a:p>
            <a:pPr marL="514350" indent="-514350">
              <a:buAutoNum type="alphaLcParenR"/>
            </a:pPr>
            <a:r>
              <a:rPr lang="fr-CA" dirty="0"/>
              <a:t>Comment cela </a:t>
            </a:r>
            <a:r>
              <a:rPr lang="fr-CA" dirty="0" err="1"/>
              <a:t>influencera-t-il</a:t>
            </a:r>
            <a:r>
              <a:rPr lang="fr-CA" dirty="0"/>
              <a:t> l’entreprise?</a:t>
            </a:r>
          </a:p>
          <a:p>
            <a:pPr marL="514350" indent="-514350">
              <a:buAutoNum type="alphaLcParenR"/>
            </a:pPr>
            <a:r>
              <a:rPr lang="fr-CA" dirty="0"/>
              <a:t>Comment cela </a:t>
            </a:r>
            <a:r>
              <a:rPr lang="fr-CA" dirty="0" err="1"/>
              <a:t>influencera-t-il</a:t>
            </a:r>
            <a:r>
              <a:rPr lang="fr-CA" dirty="0"/>
              <a:t> le nos fournisseurs?</a:t>
            </a:r>
          </a:p>
          <a:p>
            <a:pPr marL="514350" indent="-514350">
              <a:buAutoNum type="alphaLcParenR"/>
            </a:pPr>
            <a:r>
              <a:rPr lang="fr-CA" dirty="0"/>
              <a:t>À la fois A et B</a:t>
            </a:r>
          </a:p>
          <a:p>
            <a:pPr marL="514350" indent="-514350">
              <a:buAutoNum type="alphaLcParenR"/>
            </a:pPr>
            <a:r>
              <a:rPr lang="fr-CA" dirty="0"/>
              <a:t>À la fois B et 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A"/>
              <a:t>Comment cela fonctionne-t-il? </a:t>
            </a:r>
            <a:r>
              <a:rPr lang="fr-CA">
                <a:solidFill>
                  <a:srgbClr val="00B0F0"/>
                </a:solidFill>
              </a:rPr>
              <a:t>Chambres d'hôtes</a:t>
            </a:r>
          </a:p>
        </p:txBody>
      </p:sp>
      <p:sp>
        <p:nvSpPr>
          <p:cNvPr id="7" name="Rectangle 6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067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16016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fr-CA"/>
              <a:t>Palmarès des erreurs à éviter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716016" y="1556792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fr-CA" dirty="0"/>
              <a:t>Dépenser une somme moyenne pour le marketing et une fraction du temps à vendre dans la phase de démarrage.</a:t>
            </a:r>
          </a:p>
          <a:p>
            <a:r>
              <a:rPr lang="fr-CA" dirty="0"/>
              <a:t>Remettre à plus tard le moment où les ventes commencent.</a:t>
            </a:r>
          </a:p>
          <a:p>
            <a:r>
              <a:rPr lang="fr-CA" dirty="0"/>
              <a:t>Traiter les ventes comme une considération secondaire. </a:t>
            </a: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57151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F00EBF-7D5C-48DA-A45A-D544B70A16B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36994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20960"/>
            <a:ext cx="10836696" cy="72244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04048" y="528317"/>
            <a:ext cx="3754760" cy="1143000"/>
          </a:xfrm>
        </p:spPr>
        <p:txBody>
          <a:bodyPr/>
          <a:lstStyle/>
          <a:p>
            <a:r>
              <a:rPr lang="fr-CA" dirty="0"/>
              <a:t>Et maintenant?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64088" y="1671317"/>
            <a:ext cx="3724536" cy="4810852"/>
          </a:xfrm>
        </p:spPr>
        <p:txBody>
          <a:bodyPr>
            <a:normAutofit fontScale="92500" lnSpcReduction="20000"/>
          </a:bodyPr>
          <a:lstStyle/>
          <a:p>
            <a:r>
              <a:rPr lang="fr-CA" dirty="0"/>
              <a:t>La petite entreprise moyenne dépense 3 pour cent de son budget en ventes alors que les grandes entreprises dépensent 10 %.</a:t>
            </a:r>
          </a:p>
          <a:p>
            <a:r>
              <a:rPr lang="fr-CA" dirty="0"/>
              <a:t>Les dépenses moyennes en marketing se situent de 4 à 7 pour cent.</a:t>
            </a:r>
          </a:p>
          <a:p>
            <a:r>
              <a:rPr lang="fr-CA" dirty="0"/>
              <a:t>Combien de temps et d’argent avez-vous réservés à la vente?</a:t>
            </a:r>
          </a:p>
        </p:txBody>
      </p:sp>
      <p:sp>
        <p:nvSpPr>
          <p:cNvPr id="6" name="Rectangle 5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/>
              <a:t>Comment cela fonctionne-t-il pour votre entreprise?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5423"/>
            <a:ext cx="5472608" cy="636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FFD018-B8A2-4698-84C4-E9382EDC014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427984" y="517010"/>
            <a:ext cx="4089647" cy="5770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La vente occupe-t-elle la première place?</a:t>
            </a:r>
          </a:p>
          <a:p>
            <a:r>
              <a:rPr lang="fr-FR" sz="1200" b="1" dirty="0"/>
              <a:t>1. Quand votre entreprise conçoit une nouvelle idée, quelle est la première chose à laquelle vous pensez? </a:t>
            </a:r>
            <a:r>
              <a:rPr lang="fr-FR" sz="500" b="1" dirty="0"/>
              <a:t/>
            </a:r>
            <a:br>
              <a:rPr lang="fr-FR" sz="500" b="1" dirty="0"/>
            </a:br>
            <a:endParaRPr lang="fr-FR" sz="500" b="1" dirty="0"/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C’est vraiment génial.   Je me demande comment on peut faire la même chose.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Génial. Les clients aiment vraiment ça.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Je peux vraiment exploiter cette idée pour augmenter mes ventes.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Je pourrais vraiment utiliser cette idée pour vendre un complément aux clients existants.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À la fois C et D.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Toutes ces réponses.</a:t>
            </a:r>
          </a:p>
          <a:p>
            <a:r>
              <a:rPr lang="fr-FR" sz="1200" b="1" dirty="0"/>
              <a:t>2. Quand votre entreprise effectue une étude de marché, vous vous concentrez sur la ou les réponses suivantes : </a:t>
            </a:r>
            <a:br>
              <a:rPr lang="fr-FR" sz="1200" b="1" dirty="0"/>
            </a:br>
            <a:r>
              <a:rPr lang="fr-FR" sz="500" b="1" dirty="0"/>
              <a:t> 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Aimez-vous ce produit?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Qu’aimez-vous de ce produit?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Achèteriez-vous ce produit?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Toutes ces réponses.</a:t>
            </a:r>
          </a:p>
          <a:p>
            <a:r>
              <a:rPr lang="fr-FR" sz="1200" b="1" dirty="0"/>
              <a:t>3. Quand vous changez un processus dans une entreprise ou la façon dont les opérations fonctionnent, vous vous souciez  des éléments suivants</a:t>
            </a:r>
            <a:r>
              <a:rPr lang="fr-FR" sz="500" b="1" dirty="0"/>
              <a:t>;  </a:t>
            </a:r>
            <a:br>
              <a:rPr lang="fr-FR" sz="500" b="1" dirty="0"/>
            </a:br>
            <a:endParaRPr lang="fr-FR" sz="500" b="1" dirty="0"/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m’</a:t>
            </a:r>
            <a:r>
              <a:rPr lang="fr-FR" sz="1200" dirty="0" err="1"/>
              <a:t>influencera-t-il</a:t>
            </a:r>
            <a:r>
              <a:rPr lang="fr-FR" sz="1200" dirty="0"/>
              <a:t>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</a:t>
            </a:r>
            <a:r>
              <a:rPr lang="fr-FR" sz="1200" dirty="0" err="1"/>
              <a:t>influencera-t-il</a:t>
            </a:r>
            <a:r>
              <a:rPr lang="fr-FR" sz="1200" dirty="0"/>
              <a:t> le client?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</a:t>
            </a:r>
            <a:r>
              <a:rPr lang="fr-FR" sz="1200" dirty="0" err="1"/>
              <a:t>influencera-t-il</a:t>
            </a:r>
            <a:r>
              <a:rPr lang="fr-FR" sz="1200" dirty="0"/>
              <a:t> l’entreprise?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</a:t>
            </a:r>
            <a:r>
              <a:rPr lang="fr-FR" sz="1200" dirty="0" err="1"/>
              <a:t>influencera-t-il</a:t>
            </a:r>
            <a:r>
              <a:rPr lang="fr-FR" sz="1200" dirty="0"/>
              <a:t> nos fournisseurs?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À la fois A et B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À la fois B et C</a:t>
            </a:r>
          </a:p>
          <a:p>
            <a:endParaRPr lang="fr-FR" sz="1200" dirty="0"/>
          </a:p>
          <a:p>
            <a:r>
              <a:rPr lang="fr-FR" sz="1200" dirty="0"/>
              <a:t>Réponses :  	1) E	2) C	3) B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9137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9680A5-01BB-4F12-A274-75F99F4FB8B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79512" y="-430"/>
            <a:ext cx="6011177" cy="60111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fr-CA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160348" y="1639889"/>
            <a:ext cx="4038600" cy="4525963"/>
          </a:xfrm>
        </p:spPr>
        <p:txBody>
          <a:bodyPr>
            <a:normAutofit/>
          </a:bodyPr>
          <a:lstStyle/>
          <a:p>
            <a:r>
              <a:rPr lang="fr-CA" dirty="0"/>
              <a:t>Point de convergence de tout le monde</a:t>
            </a:r>
          </a:p>
          <a:p>
            <a:r>
              <a:rPr lang="fr-CA" dirty="0"/>
              <a:t>Gestion du temps</a:t>
            </a:r>
          </a:p>
          <a:p>
            <a:r>
              <a:rPr lang="fr-CA" dirty="0"/>
              <a:t>Les premiers pas</a:t>
            </a:r>
          </a:p>
          <a:p>
            <a:r>
              <a:rPr lang="fr-CA" dirty="0"/>
              <a:t>Exemple</a:t>
            </a:r>
          </a:p>
          <a:p>
            <a:r>
              <a:rPr lang="fr-CA" dirty="0"/>
              <a:t>À ne pas faire</a:t>
            </a:r>
          </a:p>
          <a:p>
            <a:r>
              <a:rPr lang="fr-CA" dirty="0"/>
              <a:t>Vos prochaines démarches</a:t>
            </a:r>
          </a:p>
          <a:p>
            <a:r>
              <a:rPr lang="fr-CA" dirty="0"/>
              <a:t>Synthèse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502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74" y="0"/>
            <a:ext cx="61102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274638"/>
            <a:ext cx="2314600" cy="1498178"/>
          </a:xfrm>
        </p:spPr>
        <p:txBody>
          <a:bodyPr/>
          <a:lstStyle/>
          <a:p>
            <a:pPr algn="l"/>
            <a:r>
              <a:rPr lang="fr-CA" dirty="0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1520" y="1268760"/>
            <a:ext cx="266429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sz="3600" dirty="0"/>
          </a:p>
          <a:p>
            <a:pPr marL="0" indent="0">
              <a:buNone/>
            </a:pPr>
            <a:r>
              <a:rPr lang="fr-CA" sz="3600" dirty="0"/>
              <a:t>Commencer à vendre dès aujourd’hui!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/>
              <a:t>www.SmallBusinessSolver.com ©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FC0467-A727-4A38-9982-5D6C5429EE8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33774" y="10712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32174" y="274638"/>
            <a:ext cx="2760306" cy="6106690"/>
          </a:xfrm>
        </p:spPr>
        <p:txBody>
          <a:bodyPr>
            <a:noAutofit/>
          </a:bodyPr>
          <a:lstStyle/>
          <a:p>
            <a:r>
              <a:rPr lang="fr-CA" sz="3600" dirty="0"/>
              <a:t>Le seul flux de trésorerie qui devrait avoir de l’importance pour une entreprise est son revenu provenant des ventes. </a:t>
            </a:r>
          </a:p>
        </p:txBody>
      </p:sp>
      <p:sp>
        <p:nvSpPr>
          <p:cNvPr id="6" name="Rectangle 5"/>
          <p:cNvSpPr/>
          <p:nvPr>
            <p:custDataLst>
              <p:tags r:id="rId2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8" name="Rounded Rectangle 7"/>
          <p:cNvSpPr/>
          <p:nvPr>
            <p:custDataLst>
              <p:tags r:id="rId2"/>
            </p:custDataLst>
          </p:nvPr>
        </p:nvSpPr>
        <p:spPr>
          <a:xfrm>
            <a:off x="3563888" y="1412776"/>
            <a:ext cx="4680520" cy="41764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>
                <a:solidFill>
                  <a:schemeClr val="tx1"/>
                </a:solidFill>
              </a:rPr>
              <a:t>Les ventes sont importantes. S’il n’y a pas de ventes, alors l’entreprise ne gagne pas son propre argent.</a:t>
            </a:r>
          </a:p>
        </p:txBody>
      </p:sp>
    </p:spTree>
    <p:extLst>
      <p:ext uri="{BB962C8B-B14F-4D97-AF65-F5344CB8AC3E}">
        <p14:creationId xmlns:p14="http://schemas.microsoft.com/office/powerpoint/2010/main" val="14346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" y="64065"/>
            <a:ext cx="9058093" cy="6794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l"/>
            <a:r>
              <a:rPr lang="fr-CA"/>
              <a:t>L’objectif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1520" y="1600200"/>
            <a:ext cx="33123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4000"/>
              <a:t>Commencer à vendre dès aujourd’hui!</a:t>
            </a:r>
          </a:p>
        </p:txBody>
      </p:sp>
      <p:sp>
        <p:nvSpPr>
          <p:cNvPr id="7" name="Rectangle 6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676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004" y="1988840"/>
            <a:ext cx="6513996" cy="48306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/>
              <a:t>Les éléments principaux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417638"/>
            <a:ext cx="4038600" cy="4525963"/>
          </a:xfrm>
        </p:spPr>
        <p:txBody>
          <a:bodyPr>
            <a:normAutofit/>
          </a:bodyPr>
          <a:lstStyle/>
          <a:p>
            <a:r>
              <a:rPr lang="fr-CA"/>
              <a:t>Point de convergence de l’entreprise</a:t>
            </a:r>
          </a:p>
          <a:p>
            <a:r>
              <a:rPr lang="fr-CA"/>
              <a:t>Gestion du temps</a:t>
            </a:r>
          </a:p>
          <a:p>
            <a:r>
              <a:rPr lang="fr-CA"/>
              <a:t>Les premiers pas</a:t>
            </a:r>
          </a:p>
          <a:p>
            <a:r>
              <a:rPr lang="fr-CA"/>
              <a:t>Exemple</a:t>
            </a:r>
          </a:p>
          <a:p>
            <a:r>
              <a:rPr lang="fr-CA"/>
              <a:t>À ne pas faire</a:t>
            </a:r>
          </a:p>
          <a:p>
            <a:r>
              <a:rPr lang="fr-CA"/>
              <a:t>Vos prochaines démarches</a:t>
            </a:r>
          </a:p>
          <a:p>
            <a:r>
              <a:rPr lang="fr-CA"/>
              <a:t>Synthèse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sz="2800" u="sng"/>
              <a:t>Feuille de travail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endParaRPr lang="en-CA" sz="2800" dirty="0"/>
          </a:p>
          <a:p>
            <a:r>
              <a:rPr lang="fr-CA" sz="2800" dirty="0"/>
              <a:t>Prenez votre feuille de travail et suivez-nous.</a:t>
            </a: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93543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5423"/>
            <a:ext cx="5472608" cy="636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8A8EF1-7BA3-4734-B01F-5021C7EEBB5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27984" y="517010"/>
            <a:ext cx="4089647" cy="57708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La vente occupe-t-elle la première place?</a:t>
            </a:r>
          </a:p>
          <a:p>
            <a:r>
              <a:rPr lang="fr-FR" sz="1200" b="1" dirty="0"/>
              <a:t>1. Quand votre entreprise conçoit une nouvelle idée, quelle est la première chose à laquelle vous pensez? </a:t>
            </a:r>
            <a:r>
              <a:rPr lang="fr-FR" sz="500" b="1" dirty="0"/>
              <a:t/>
            </a:r>
            <a:br>
              <a:rPr lang="fr-FR" sz="500" b="1" dirty="0"/>
            </a:br>
            <a:endParaRPr lang="fr-FR" sz="500" b="1" dirty="0"/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C’est vraiment génial.   Je me demande comment on peut faire la même chose.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Génial. Les clients aiment vraiment ça.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Je peux vraiment exploiter cette idée pour augmenter mes ventes.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Je pourrais vraiment utiliser cette idée pour vendre un complément aux clients existants.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À la fois C et D.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Toutes ces réponses.</a:t>
            </a:r>
          </a:p>
          <a:p>
            <a:r>
              <a:rPr lang="fr-FR" sz="1200" b="1" dirty="0"/>
              <a:t>2. Quand votre entreprise effectue une étude de marché, vous vous concentrez sur la ou les réponses suivantes : </a:t>
            </a:r>
            <a:br>
              <a:rPr lang="fr-FR" sz="1200" b="1" dirty="0"/>
            </a:br>
            <a:r>
              <a:rPr lang="fr-FR" sz="500" b="1" dirty="0"/>
              <a:t> 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Aimez-vous ce produit?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Qu’aimez-vous de ce produit?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Achèteriez-vous ce produit?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Toutes ces réponses.</a:t>
            </a:r>
          </a:p>
          <a:p>
            <a:r>
              <a:rPr lang="fr-FR" sz="1200" b="1" dirty="0"/>
              <a:t>3. Quand vous changez un processus dans une entreprise ou la façon dont les opérations fonctionnent, vous vous souciez  des éléments suivants</a:t>
            </a:r>
            <a:r>
              <a:rPr lang="fr-FR" sz="500" b="1" dirty="0"/>
              <a:t>;  </a:t>
            </a:r>
            <a:br>
              <a:rPr lang="fr-FR" sz="500" b="1" dirty="0"/>
            </a:br>
            <a:endParaRPr lang="fr-FR" sz="500" b="1" dirty="0"/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m’</a:t>
            </a:r>
            <a:r>
              <a:rPr lang="fr-FR" sz="1200" dirty="0" err="1"/>
              <a:t>influencera-t-il</a:t>
            </a:r>
            <a:r>
              <a:rPr lang="fr-FR" sz="1200" dirty="0"/>
              <a:t>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</a:t>
            </a:r>
            <a:r>
              <a:rPr lang="fr-FR" sz="1200" dirty="0" err="1"/>
              <a:t>influencera-t-il</a:t>
            </a:r>
            <a:r>
              <a:rPr lang="fr-FR" sz="1200" dirty="0"/>
              <a:t> le client?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</a:t>
            </a:r>
            <a:r>
              <a:rPr lang="fr-FR" sz="1200" dirty="0" err="1"/>
              <a:t>influencera-t-il</a:t>
            </a:r>
            <a:r>
              <a:rPr lang="fr-FR" sz="1200" dirty="0"/>
              <a:t> l’entreprise?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Comment cela </a:t>
            </a:r>
            <a:r>
              <a:rPr lang="fr-FR" sz="1200" dirty="0" err="1"/>
              <a:t>influencera-t-il</a:t>
            </a:r>
            <a:r>
              <a:rPr lang="fr-FR" sz="1200" dirty="0"/>
              <a:t> nos fournisseurs?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À la fois A et B</a:t>
            </a:r>
          </a:p>
          <a:p>
            <a:pPr marL="228600" indent="-228600">
              <a:buFont typeface="+mj-lt"/>
              <a:buAutoNum type="alphaLcParenR"/>
            </a:pPr>
            <a:r>
              <a:rPr lang="fr-FR" sz="1200" dirty="0"/>
              <a:t>À la fois B et C</a:t>
            </a:r>
          </a:p>
          <a:p>
            <a:endParaRPr lang="fr-FR" sz="1200" dirty="0"/>
          </a:p>
          <a:p>
            <a:r>
              <a:rPr lang="fr-FR" sz="1200" dirty="0"/>
              <a:t>Réponses :  	1) E	2) C	3) B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425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953985" y="398806"/>
            <a:ext cx="4114800" cy="4234482"/>
          </a:xfrm>
        </p:spPr>
        <p:txBody>
          <a:bodyPr/>
          <a:lstStyle/>
          <a:p>
            <a:r>
              <a:rPr lang="fr-CA"/>
              <a:t>Point de convergence de l’entreprise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5270439" y="6453336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3461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-99392"/>
            <a:ext cx="3384376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04" y="410741"/>
            <a:ext cx="6192688" cy="1002035"/>
          </a:xfrm>
        </p:spPr>
        <p:txBody>
          <a:bodyPr>
            <a:noAutofit/>
          </a:bodyPr>
          <a:lstStyle/>
          <a:p>
            <a:r>
              <a:rPr lang="fr-CA" sz="3100" dirty="0">
                <a:solidFill>
                  <a:srgbClr val="00B0F0"/>
                </a:solidFill>
              </a:rPr>
              <a:t>Discussion : </a:t>
            </a:r>
            <a:br>
              <a:rPr lang="fr-CA" sz="3100" dirty="0">
                <a:solidFill>
                  <a:srgbClr val="00B0F0"/>
                </a:solidFill>
              </a:rPr>
            </a:br>
            <a:r>
              <a:rPr lang="fr-CA" sz="3100" dirty="0">
                <a:solidFill>
                  <a:srgbClr val="00B0F0"/>
                </a:solidFill>
              </a:rPr>
              <a:t>« Quelle est l’importance des ventes dans votre entreprise?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1520" y="1945298"/>
            <a:ext cx="6768752" cy="453650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ventes occupent quel niveau d’importance dans d’autres parties de votre vie?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CA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Vous promouvez-vous au travail? Vous promouvez-vous en essayant d’obtenir un emploi? Vous promouvez-vous lorsque vous rencontrez de nouvelles personnes?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Quel type de vendeur êtes-vous? L’orientation vers le produit? L’inventeur? L’entrepreneur? Autre?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Comment vous assurez-vous que vous vous présentez sous votre meilleur jour dans tous les aspects de votre vie?</a:t>
            </a:r>
            <a:endParaRPr lang="en-CA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7517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22"/>
            <a:ext cx="9144000" cy="6093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60032" y="548680"/>
            <a:ext cx="3394720" cy="3154362"/>
          </a:xfrm>
        </p:spPr>
        <p:txBody>
          <a:bodyPr/>
          <a:lstStyle/>
          <a:p>
            <a:r>
              <a:rPr lang="fr-CA"/>
              <a:t>Gestion du temps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780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-99392"/>
            <a:ext cx="3384376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512" y="476672"/>
            <a:ext cx="5760640" cy="2370187"/>
          </a:xfrm>
        </p:spPr>
        <p:txBody>
          <a:bodyPr>
            <a:noAutofit/>
          </a:bodyPr>
          <a:lstStyle/>
          <a:p>
            <a:r>
              <a:rPr lang="fr-CA" sz="3100" dirty="0">
                <a:solidFill>
                  <a:srgbClr val="00B0F0"/>
                </a:solidFill>
              </a:rPr>
              <a:t>Discussion : </a:t>
            </a:r>
            <a:br>
              <a:rPr lang="fr-CA" sz="3100" dirty="0">
                <a:solidFill>
                  <a:srgbClr val="00B0F0"/>
                </a:solidFill>
              </a:rPr>
            </a:br>
            <a:r>
              <a:rPr lang="fr-CA" sz="3100" dirty="0">
                <a:solidFill>
                  <a:srgbClr val="00B0F0"/>
                </a:solidFill>
              </a:rPr>
              <a:t>« Quel pourcentage de votre temps devrait être dédié à la vente? Pourquoi? »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79512" y="2852936"/>
            <a:ext cx="6768752" cy="367240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Combien de gens dans l’entreprise produisent constamment des revenus? Tout le monde devrait-il vendre?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Comment des gens qui occupent différents postes peuvent-ils continuer à vendre?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Qu’est-ce qui vous empêche de vous faire valoir? Existe-t-il des façons d’éliminer ces obstacles?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Vos employés rencontrent-ils des obstacles à la vente? Existe-t-il des façons de les éliminer?</a:t>
            </a:r>
          </a:p>
          <a:p>
            <a:pPr marL="342900" indent="-342900">
              <a:buFontTx/>
              <a:buChar char="-"/>
            </a:pPr>
            <a:endParaRPr lang="en-CA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270439" y="6481802"/>
            <a:ext cx="381841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www.SmallBusinessSolver.com © </a:t>
            </a:r>
            <a:r>
              <a:rPr lang="fr-CA" dirty="0" smtClean="0"/>
              <a:t>2018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325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</TotalTime>
  <Words>743</Words>
  <Application>Microsoft Office PowerPoint</Application>
  <PresentationFormat>On-screen Show (4:3)</PresentationFormat>
  <Paragraphs>143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Les ventes ne sont pas une considération secondaire. </vt:lpstr>
      <vt:lpstr>Le seul flux de trésorerie qui devrait avoir de l’importance pour une entreprise est son revenu provenant des ventes. </vt:lpstr>
      <vt:lpstr>L’objectif</vt:lpstr>
      <vt:lpstr>Les éléments principaux</vt:lpstr>
      <vt:lpstr>Feuille de travail</vt:lpstr>
      <vt:lpstr>Point de convergence de l’entreprise</vt:lpstr>
      <vt:lpstr>Discussion :  « Quelle est l’importance des ventes dans votre entreprise? »</vt:lpstr>
      <vt:lpstr>Gestion du temps</vt:lpstr>
      <vt:lpstr>Discussion :  « Quel pourcentage de votre temps devrait être dédié à la vente? Pourquoi? »</vt:lpstr>
      <vt:lpstr>Commencer</vt:lpstr>
      <vt:lpstr>Discussion :  « Quand devient-il important de commencer  à vendre? »</vt:lpstr>
      <vt:lpstr>Comment cela fonctionne-t-il? Chambres d'hôtes</vt:lpstr>
      <vt:lpstr>Comment cela fonctionne-t-il? Chambres d'hôtes</vt:lpstr>
      <vt:lpstr>Comment cela fonctionne-t-il? Chambres d'hôtes</vt:lpstr>
      <vt:lpstr>Palmarès des erreurs à éviter</vt:lpstr>
      <vt:lpstr>Et maintenant?</vt:lpstr>
      <vt:lpstr>Feuille de travail</vt:lpstr>
      <vt:lpstr>Les éléments principaux</vt:lpstr>
      <vt:lpstr>L’objectif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Carla Langhorst</cp:lastModifiedBy>
  <cp:revision>181</cp:revision>
  <dcterms:created xsi:type="dcterms:W3CDTF">2009-12-07T18:18:58Z</dcterms:created>
  <dcterms:modified xsi:type="dcterms:W3CDTF">2018-09-03T19:27:14Z</dcterms:modified>
</cp:coreProperties>
</file>