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2" r:id="rId3"/>
    <p:sldId id="267" r:id="rId4"/>
    <p:sldId id="257" r:id="rId5"/>
    <p:sldId id="272" r:id="rId6"/>
    <p:sldId id="330" r:id="rId7"/>
    <p:sldId id="325" r:id="rId8"/>
    <p:sldId id="326" r:id="rId9"/>
    <p:sldId id="331" r:id="rId10"/>
    <p:sldId id="327" r:id="rId11"/>
    <p:sldId id="328" r:id="rId12"/>
    <p:sldId id="332" r:id="rId13"/>
    <p:sldId id="329" r:id="rId14"/>
    <p:sldId id="275" r:id="rId15"/>
    <p:sldId id="273" r:id="rId16"/>
    <p:sldId id="263" r:id="rId17"/>
    <p:sldId id="294" r:id="rId18"/>
    <p:sldId id="277" r:id="rId19"/>
    <p:sldId id="276" r:id="rId20"/>
    <p:sldId id="33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B120-B387-431A-BE96-8865B8337239}" type="datetimeFigureOut">
              <a:rPr lang="en-CA" smtClean="0"/>
              <a:t>2016-06-10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2643-94B8-41B5-9F58-5EF37E9AE6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09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2643-94B8-41B5-9F58-5EF37E9AE6E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55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07" y="1556792"/>
            <a:ext cx="8266176" cy="5522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3454152" cy="1686049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Inside</a:t>
            </a:r>
            <a:b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Sales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7" y="2276872"/>
            <a:ext cx="4586871" cy="3168352"/>
          </a:xfrm>
        </p:spPr>
        <p:txBody>
          <a:bodyPr>
            <a:normAutofit/>
          </a:bodyPr>
          <a:lstStyle/>
          <a:p>
            <a:r>
              <a:rPr lang="en-CA" dirty="0"/>
              <a:t>Cold calling. These are two words that fill </a:t>
            </a:r>
            <a:r>
              <a:rPr lang="en-CA" dirty="0" smtClean="0"/>
              <a:t>most people </a:t>
            </a:r>
            <a:r>
              <a:rPr lang="en-CA" dirty="0"/>
              <a:t>with dread.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439"/>
            <a:ext cx="9144000" cy="6085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933056"/>
            <a:ext cx="8229600" cy="2362274"/>
          </a:xfrm>
        </p:spPr>
        <p:txBody>
          <a:bodyPr>
            <a:normAutofit/>
          </a:bodyPr>
          <a:lstStyle/>
          <a:p>
            <a:pPr lvl="0" algn="l"/>
            <a:r>
              <a:rPr lang="en-CA" dirty="0" smtClean="0"/>
              <a:t>Answer </a:t>
            </a:r>
            <a:br>
              <a:rPr lang="en-CA" dirty="0" smtClean="0"/>
            </a:br>
            <a:r>
              <a:rPr lang="en-CA" dirty="0" smtClean="0"/>
              <a:t>Quickly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16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4" y="11861"/>
            <a:ext cx="7502592" cy="7186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Test </a:t>
            </a:r>
            <a:r>
              <a:rPr lang="en-CA" dirty="0"/>
              <a:t>the W</a:t>
            </a:r>
            <a:r>
              <a:rPr lang="en-CA" dirty="0" smtClean="0"/>
              <a:t>aters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692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is the point of the call?”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67240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trying to simply generate interest, get awareness, or gather contact information?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goal of your call?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be the goal of the next call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CA" dirty="0" smtClean="0"/>
              <a:t>Follow Up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070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Association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90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 smtClean="0"/>
              <a:t>Good morning! I hoe you’re having a great day!</a:t>
            </a:r>
          </a:p>
          <a:p>
            <a:pPr marL="0" indent="0">
              <a:buNone/>
            </a:pPr>
            <a:r>
              <a:rPr lang="en-CA" dirty="0" smtClean="0"/>
              <a:t>Can I please speak to the person who handles association memberships?</a:t>
            </a:r>
          </a:p>
          <a:p>
            <a:pPr marL="0" indent="0">
              <a:buNone/>
            </a:pPr>
            <a:r>
              <a:rPr lang="en-CA" dirty="0" smtClean="0"/>
              <a:t>I’m calling from the local chamber where we help local businesses help each other. We find that new members typically see 10% increase in revenue in their first year with us.</a:t>
            </a:r>
          </a:p>
          <a:p>
            <a:pPr marL="0" indent="0">
              <a:buNone/>
            </a:pPr>
            <a:r>
              <a:rPr lang="en-CA" dirty="0" smtClean="0"/>
              <a:t>Have you ever considered ways to work more with other local businesses?</a:t>
            </a:r>
          </a:p>
          <a:p>
            <a:pPr marL="0" indent="0">
              <a:buNone/>
            </a:pPr>
            <a:r>
              <a:rPr lang="en-CA" dirty="0" smtClean="0"/>
              <a:t>We’d love to come and visit you to explore some of your ideas.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32040" y="1571223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A negative attitude.  You need to think you are helping people.</a:t>
            </a:r>
          </a:p>
          <a:p>
            <a:r>
              <a:rPr lang="en-CA" dirty="0" smtClean="0"/>
              <a:t>Speaking in monotone. Practice!</a:t>
            </a:r>
          </a:p>
          <a:p>
            <a:r>
              <a:rPr lang="en-CA" dirty="0" smtClean="0"/>
              <a:t>Delaying picking up the phone.  The first call is the toughest.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45058" y="274638"/>
            <a:ext cx="3641741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45059" y="144965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The best way to learn is to pick up the phone.</a:t>
            </a:r>
          </a:p>
          <a:p>
            <a:r>
              <a:rPr lang="en-CA" dirty="0"/>
              <a:t>The worst thing that could happen is that </a:t>
            </a:r>
            <a:r>
              <a:rPr lang="en-CA" dirty="0" smtClean="0"/>
              <a:t>you don’t </a:t>
            </a:r>
            <a:r>
              <a:rPr lang="en-CA" dirty="0"/>
              <a:t>get business, which is where you are </a:t>
            </a:r>
            <a:r>
              <a:rPr lang="en-CA" dirty="0" smtClean="0"/>
              <a:t>at now</a:t>
            </a:r>
            <a:r>
              <a:rPr lang="en-CA" dirty="0"/>
              <a:t>.</a:t>
            </a:r>
          </a:p>
          <a:p>
            <a:r>
              <a:rPr lang="en-CA" dirty="0" smtClean="0"/>
              <a:t>The </a:t>
            </a:r>
            <a:r>
              <a:rPr lang="en-CA" dirty="0"/>
              <a:t>hardest part is being able to bounce </a:t>
            </a:r>
            <a:r>
              <a:rPr lang="en-CA" dirty="0" smtClean="0"/>
              <a:t>back from </a:t>
            </a:r>
            <a:r>
              <a:rPr lang="en-CA" dirty="0"/>
              <a:t>rejection. </a:t>
            </a:r>
            <a:endParaRPr lang="en-CA" dirty="0" smtClean="0"/>
          </a:p>
          <a:p>
            <a:r>
              <a:rPr lang="en-CA" dirty="0" smtClean="0"/>
              <a:t>Come </a:t>
            </a:r>
            <a:r>
              <a:rPr lang="en-CA" dirty="0"/>
              <a:t>up with ways to </a:t>
            </a:r>
            <a:r>
              <a:rPr lang="en-CA" dirty="0" smtClean="0"/>
              <a:t>keep motivated</a:t>
            </a:r>
            <a:r>
              <a:rPr lang="en-CA" dirty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8714"/>
            <a:ext cx="5272234" cy="606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1484784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/>
              <a:t>Be optimistic</a:t>
            </a:r>
          </a:p>
          <a:p>
            <a:pPr lvl="0"/>
            <a:r>
              <a:rPr lang="en-CA" dirty="0"/>
              <a:t>Relax</a:t>
            </a:r>
          </a:p>
          <a:p>
            <a:pPr lvl="0"/>
            <a:r>
              <a:rPr lang="en-CA" dirty="0"/>
              <a:t>Answer quickly</a:t>
            </a:r>
          </a:p>
          <a:p>
            <a:pPr lvl="0"/>
            <a:r>
              <a:rPr lang="en-CA" dirty="0"/>
              <a:t>Test the waters</a:t>
            </a:r>
          </a:p>
          <a:p>
            <a:pPr lvl="0"/>
            <a:r>
              <a:rPr lang="en-CA" dirty="0"/>
              <a:t>Follow up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5019"/>
            <a:ext cx="686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79512" y="1417638"/>
            <a:ext cx="2297210" cy="50641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Thinking more about your customers to make you a better caller.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>
                <a:solidFill>
                  <a:srgbClr val="00B0F0"/>
                </a:solidFill>
              </a:rPr>
              <a:t>The best sales people think about what </a:t>
            </a:r>
            <a:r>
              <a:rPr lang="en-CA" sz="3600" dirty="0" smtClean="0">
                <a:solidFill>
                  <a:srgbClr val="00B0F0"/>
                </a:solidFill>
              </a:rPr>
              <a:t>their customers </a:t>
            </a:r>
            <a:r>
              <a:rPr lang="en-CA" sz="3600" dirty="0">
                <a:solidFill>
                  <a:srgbClr val="00B0F0"/>
                </a:solidFill>
              </a:rPr>
              <a:t>are thinking first.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>
            <a:normAutofit fontScale="92500"/>
          </a:bodyPr>
          <a:lstStyle/>
          <a:p>
            <a:r>
              <a:rPr lang="en-CA" dirty="0"/>
              <a:t>Would your customers </a:t>
            </a:r>
            <a:r>
              <a:rPr lang="en-CA" dirty="0" smtClean="0"/>
              <a:t>be upset </a:t>
            </a:r>
            <a:r>
              <a:rPr lang="en-CA" dirty="0"/>
              <a:t>if you called them during dinner?</a:t>
            </a:r>
          </a:p>
          <a:p>
            <a:r>
              <a:rPr lang="en-CA" dirty="0" smtClean="0"/>
              <a:t>Would </a:t>
            </a:r>
            <a:r>
              <a:rPr lang="en-CA" dirty="0"/>
              <a:t>your customer listen if you read </a:t>
            </a:r>
            <a:r>
              <a:rPr lang="en-CA" dirty="0" smtClean="0"/>
              <a:t>a script</a:t>
            </a:r>
            <a:r>
              <a:rPr lang="en-CA" dirty="0"/>
              <a:t>?</a:t>
            </a:r>
          </a:p>
          <a:p>
            <a:r>
              <a:rPr lang="en-CA" dirty="0" smtClean="0"/>
              <a:t>Would </a:t>
            </a:r>
            <a:r>
              <a:rPr lang="en-CA" dirty="0"/>
              <a:t>your customers prefer to talk to </a:t>
            </a:r>
            <a:r>
              <a:rPr lang="en-CA" dirty="0" smtClean="0"/>
              <a:t>a human </a:t>
            </a:r>
            <a:r>
              <a:rPr lang="en-CA" dirty="0"/>
              <a:t>with a personality during </a:t>
            </a:r>
            <a:r>
              <a:rPr lang="en-CA" dirty="0" smtClean="0"/>
              <a:t>unobtrusive hours</a:t>
            </a:r>
            <a:r>
              <a:rPr lang="en-CA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0439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4653"/>
            <a:ext cx="4038600" cy="3877056"/>
          </a:xfrm>
        </p:spPr>
      </p:pic>
    </p:spTree>
    <p:extLst>
      <p:ext uri="{BB962C8B-B14F-4D97-AF65-F5344CB8AC3E}">
        <p14:creationId xmlns:p14="http://schemas.microsoft.com/office/powerpoint/2010/main" val="3181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Don’t delay picking up the phone!  The first call is the hardest.</a:t>
            </a:r>
            <a:endParaRPr lang="en-CA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765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2565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/>
              <a:t>Thinking </a:t>
            </a:r>
            <a:r>
              <a:rPr lang="en-CA" sz="4000" dirty="0" smtClean="0"/>
              <a:t>more about </a:t>
            </a:r>
            <a:r>
              <a:rPr lang="en-CA" sz="4000" dirty="0"/>
              <a:t>your customers </a:t>
            </a:r>
            <a:r>
              <a:rPr lang="en-CA" sz="4000" dirty="0" smtClean="0"/>
              <a:t>to </a:t>
            </a:r>
            <a:r>
              <a:rPr lang="en-CA" sz="4000" dirty="0"/>
              <a:t>make you </a:t>
            </a:r>
            <a:r>
              <a:rPr lang="en-CA" sz="4000" dirty="0" smtClean="0"/>
              <a:t>a better </a:t>
            </a:r>
            <a:r>
              <a:rPr lang="en-CA" sz="4000" dirty="0"/>
              <a:t>caller.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2054688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600199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 smtClean="0"/>
              <a:t>Be optimistic</a:t>
            </a:r>
          </a:p>
          <a:p>
            <a:pPr lvl="0"/>
            <a:r>
              <a:rPr lang="en-CA" dirty="0" smtClean="0"/>
              <a:t>Relax</a:t>
            </a:r>
          </a:p>
          <a:p>
            <a:pPr lvl="0"/>
            <a:r>
              <a:rPr lang="en-CA" dirty="0" smtClean="0"/>
              <a:t>Answer quickly</a:t>
            </a:r>
          </a:p>
          <a:p>
            <a:pPr lvl="0"/>
            <a:r>
              <a:rPr lang="en-CA" dirty="0" smtClean="0"/>
              <a:t>Test the waters</a:t>
            </a:r>
          </a:p>
          <a:p>
            <a:pPr lvl="0"/>
            <a:r>
              <a:rPr lang="en-CA" dirty="0" smtClean="0"/>
              <a:t>Follow up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8714"/>
            <a:ext cx="5272234" cy="606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“Who are you calling?”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780928"/>
            <a:ext cx="7056784" cy="396044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speaking with executives or VPs?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speaking with marketing, IT, purchasing, or another department?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potential partners that you could be working with rather than 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large organizations or very small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7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pPr algn="r"/>
            <a:r>
              <a:rPr lang="en-CA" dirty="0" smtClean="0"/>
              <a:t>Be Optimistic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957"/>
            <a:ext cx="9144000" cy="591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6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246"/>
            <a:ext cx="9144000" cy="5901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en-CA" dirty="0" smtClean="0">
                <a:solidFill>
                  <a:schemeClr val="bg1"/>
                </a:solidFill>
              </a:rPr>
              <a:t>Relax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00600" cy="2304256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rgbClr val="00B0F0"/>
                </a:solidFill>
              </a:rPr>
              <a:t>Discussion: </a:t>
            </a:r>
            <a:br>
              <a:rPr lang="en-CA" sz="3600" dirty="0" smtClean="0">
                <a:solidFill>
                  <a:srgbClr val="00B0F0"/>
                </a:solidFill>
              </a:rPr>
            </a:br>
            <a:r>
              <a:rPr lang="en-CA" sz="3600" dirty="0" smtClean="0">
                <a:solidFill>
                  <a:srgbClr val="00B0F0"/>
                </a:solidFill>
              </a:rPr>
              <a:t>“How do you handle the gatekeeper</a:t>
            </a:r>
            <a:r>
              <a:rPr lang="en-CA" dirty="0" smtClean="0">
                <a:solidFill>
                  <a:srgbClr val="00B0F0"/>
                </a:solidFill>
              </a:rPr>
              <a:t>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6048672" cy="3456384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gatekeeper a helper? Are they there to actually get you to the right person internally?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gatekeeper a stopper? Are they there to prevent you from wasting people’s time?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gatekeeper indifferent? Are they simply picking up the phone and rely on you to direct them?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have a tactic for each type of gatekeeper?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45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557</Words>
  <Application>Microsoft Office PowerPoint</Application>
  <PresentationFormat>On-screen Show (4:3)</PresentationFormat>
  <Paragraphs>88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Inside Sales</vt:lpstr>
      <vt:lpstr>The best sales people think about what their customers are thinking first.</vt:lpstr>
      <vt:lpstr>The Goal</vt:lpstr>
      <vt:lpstr>Key Points</vt:lpstr>
      <vt:lpstr>Worksheet</vt:lpstr>
      <vt:lpstr>Discussion:  “Who are you calling?”</vt:lpstr>
      <vt:lpstr>Be Optimistic</vt:lpstr>
      <vt:lpstr>Relax</vt:lpstr>
      <vt:lpstr>Discussion:  “How do you handle the gatekeeper?”</vt:lpstr>
      <vt:lpstr>Answer  Quickly</vt:lpstr>
      <vt:lpstr>Test the Waters</vt:lpstr>
      <vt:lpstr>Discussion:  “What is the point of the call?”</vt:lpstr>
      <vt:lpstr>Follow Up</vt:lpstr>
      <vt:lpstr>How Does It Work? Association</vt:lpstr>
      <vt:lpstr>Top Mistakes To Avoid</vt:lpstr>
      <vt:lpstr>Now What?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127</cp:revision>
  <dcterms:created xsi:type="dcterms:W3CDTF">2009-12-07T18:18:58Z</dcterms:created>
  <dcterms:modified xsi:type="dcterms:W3CDTF">2016-06-10T17:30:06Z</dcterms:modified>
</cp:coreProperties>
</file>