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67" r:id="rId4"/>
    <p:sldId id="257" r:id="rId5"/>
    <p:sldId id="272" r:id="rId6"/>
    <p:sldId id="295" r:id="rId7"/>
    <p:sldId id="296" r:id="rId8"/>
    <p:sldId id="299" r:id="rId9"/>
    <p:sldId id="300" r:id="rId10"/>
    <p:sldId id="275" r:id="rId11"/>
    <p:sldId id="273" r:id="rId12"/>
    <p:sldId id="263" r:id="rId13"/>
    <p:sldId id="293" r:id="rId14"/>
    <p:sldId id="294" r:id="rId15"/>
    <p:sldId id="277" r:id="rId16"/>
    <p:sldId id="276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5/3/2018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5/3/2018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5/3/2018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5/3/2018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5/3/2018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5/3/2018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5/3/2018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" y="875817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8784" y="142113"/>
            <a:ext cx="8350696" cy="720079"/>
          </a:xfrm>
        </p:spPr>
        <p:txBody>
          <a:bodyPr>
            <a:normAutofit fontScale="90000"/>
          </a:bodyPr>
          <a:lstStyle/>
          <a:p>
            <a:pPr algn="l"/>
            <a:r>
              <a:rPr lang="fr-CA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Bâtir de bonnes relations avec les clients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771800" y="5107854"/>
            <a:ext cx="3808512" cy="1728192"/>
          </a:xfrm>
        </p:spPr>
        <p:txBody>
          <a:bodyPr>
            <a:normAutofit/>
          </a:bodyPr>
          <a:lstStyle/>
          <a:p>
            <a:pPr algn="l"/>
            <a:r>
              <a:rPr lang="fr-CA" b="1" i="1">
                <a:solidFill>
                  <a:schemeClr val="bg1"/>
                </a:solidFill>
              </a:rPr>
              <a:t>Les gens achètent de gens qu’ils aiment bien.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fr-CA"/>
              <a:t>Comment cela fonctionne-t-il?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CA" b="1" i="1" dirty="0"/>
              <a:t>La première impression</a:t>
            </a:r>
          </a:p>
          <a:p>
            <a:pPr lvl="0">
              <a:buFont typeface="Wingdings" pitchFamily="2" charset="2"/>
              <a:buChar char="ü"/>
            </a:pPr>
            <a:r>
              <a:rPr lang="fr-CA" dirty="0"/>
              <a:t>Ajustez votre débit oral, votre ton, votre vocabulaire et votre volume au leur</a:t>
            </a:r>
            <a:endParaRPr lang="en-CA" dirty="0"/>
          </a:p>
          <a:p>
            <a:pPr lvl="0">
              <a:buFont typeface="Wingdings" pitchFamily="2" charset="2"/>
              <a:buChar char="ü"/>
            </a:pPr>
            <a:r>
              <a:rPr lang="fr-CA" dirty="0"/>
              <a:t>Reflétez leur langage non verbal et le rythme de leur respiration</a:t>
            </a:r>
          </a:p>
          <a:p>
            <a:pPr lvl="0">
              <a:buFont typeface="Wingdings" pitchFamily="2" charset="2"/>
              <a:buChar char="ü"/>
            </a:pPr>
            <a:r>
              <a:rPr lang="fr-CA" dirty="0"/>
              <a:t>Présumez qu’ils sont vos amis et traitez-les de cette façon</a:t>
            </a:r>
          </a:p>
          <a:p>
            <a:pPr lvl="0">
              <a:buFont typeface="Wingdings" pitchFamily="2" charset="2"/>
              <a:buChar char="ü"/>
            </a:pPr>
            <a:r>
              <a:rPr lang="fr-CA" dirty="0"/>
              <a:t>Souvenez-vous de leur nom</a:t>
            </a:r>
          </a:p>
          <a:p>
            <a:pPr lvl="0">
              <a:buFont typeface="Wingdings" pitchFamily="2" charset="2"/>
              <a:buChar char="ü"/>
            </a:pPr>
            <a:r>
              <a:rPr lang="fr-CA" dirty="0"/>
              <a:t>Souriez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fr-CA" b="1" i="1" dirty="0"/>
              <a:t>Bâtir la relation</a:t>
            </a:r>
          </a:p>
          <a:p>
            <a:pPr lvl="0">
              <a:buFont typeface="Wingdings" pitchFamily="2" charset="2"/>
              <a:buChar char="ü"/>
            </a:pPr>
            <a:r>
              <a:rPr lang="fr-CA" dirty="0"/>
              <a:t>Donnez sans rien attendre en retour </a:t>
            </a:r>
          </a:p>
          <a:p>
            <a:pPr lvl="0">
              <a:buFont typeface="Wingdings" pitchFamily="2" charset="2"/>
              <a:buChar char="ü"/>
            </a:pPr>
            <a:r>
              <a:rPr lang="fr-CA" dirty="0"/>
              <a:t>Relaxez </a:t>
            </a:r>
          </a:p>
          <a:p>
            <a:pPr lvl="0">
              <a:buFont typeface="Wingdings" pitchFamily="2" charset="2"/>
              <a:buChar char="ü"/>
            </a:pPr>
            <a:r>
              <a:rPr lang="fr-CA" dirty="0"/>
              <a:t>Riez et ayez du plaisir</a:t>
            </a:r>
          </a:p>
          <a:p>
            <a:pPr lvl="0">
              <a:buFont typeface="Wingdings" pitchFamily="2" charset="2"/>
              <a:buChar char="ü"/>
            </a:pPr>
            <a:r>
              <a:rPr lang="fr-CA" dirty="0"/>
              <a:t>Souvenez-vous de détails en ce qui</a:t>
            </a:r>
            <a:br>
              <a:rPr lang="fr-CA" dirty="0"/>
            </a:br>
            <a:r>
              <a:rPr lang="fr-CA" dirty="0"/>
              <a:t>les concerne</a:t>
            </a:r>
          </a:p>
          <a:p>
            <a:pPr marL="0" indent="0">
              <a:buNone/>
            </a:pPr>
            <a:r>
              <a:rPr lang="fr-CA" dirty="0"/>
              <a:t> </a:t>
            </a:r>
          </a:p>
          <a:p>
            <a:pPr marL="0" indent="0">
              <a:buNone/>
            </a:pPr>
            <a:r>
              <a:rPr lang="fr-CA" b="1" i="1" dirty="0"/>
              <a:t>En tout temps</a:t>
            </a:r>
          </a:p>
          <a:p>
            <a:pPr lvl="0">
              <a:buFont typeface="Wingdings" pitchFamily="2" charset="2"/>
              <a:buChar char="ü"/>
            </a:pPr>
            <a:r>
              <a:rPr lang="fr-CA" dirty="0"/>
              <a:t>Démontrez de l’humilité</a:t>
            </a:r>
          </a:p>
          <a:p>
            <a:pPr lvl="0">
              <a:buFont typeface="Wingdings" pitchFamily="2" charset="2"/>
              <a:buChar char="ü"/>
            </a:pPr>
            <a:r>
              <a:rPr lang="fr-CA" dirty="0"/>
              <a:t>Soyez sincère et intègre</a:t>
            </a:r>
          </a:p>
          <a:p>
            <a:pPr lvl="0">
              <a:buFont typeface="Wingdings" pitchFamily="2" charset="2"/>
              <a:buChar char="ü"/>
            </a:pPr>
            <a:r>
              <a:rPr lang="fr-CA" dirty="0"/>
              <a:t>Faites preuve de constance</a:t>
            </a:r>
          </a:p>
          <a:p>
            <a:pPr lvl="0">
              <a:buFont typeface="Wingdings" pitchFamily="2" charset="2"/>
              <a:buChar char="ü"/>
            </a:pPr>
            <a:r>
              <a:rPr lang="fr-CA" dirty="0"/>
              <a:t>Effectuez un suivi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0" y="3501008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fr-CA"/>
              <a:t>Palmarès des erreurs à éviter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716016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fr-CA" dirty="0"/>
              <a:t>Présumer que le processus d’achat est logique.</a:t>
            </a:r>
          </a:p>
          <a:p>
            <a:pPr lvl="0"/>
            <a:r>
              <a:rPr lang="fr-CA" dirty="0"/>
              <a:t>Croire qu’une relation est quelque chose de naturel et qu’elle ne requiert pas d’effort.</a:t>
            </a:r>
          </a:p>
          <a:p>
            <a:pPr lvl="0"/>
            <a:r>
              <a:rPr lang="fr-CA" dirty="0"/>
              <a:t>Croire qu’une relation est quelque chose de naturel et ne pas essayer de l’établir.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8742EF-1A57-4BF9-A877-CCCC87FFA3D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-51320" y="25385"/>
            <a:ext cx="4571518" cy="6858000"/>
            <a:chOff x="-36512" y="0"/>
            <a:chExt cx="4571518" cy="6858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25340F9-09B9-4067-8B27-EF291305504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49247" y="4437112"/>
              <a:ext cx="2016224" cy="1052736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FB91A7-6B17-4964-B019-589E40D18750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0"/>
              <a:ext cx="4571518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50DE247-D103-4C44-8F48-33C75B06F51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389343">
              <a:off x="232830" y="4150771"/>
              <a:ext cx="2995939" cy="1710404"/>
            </a:xfrm>
            <a:prstGeom prst="roundRect">
              <a:avLst>
                <a:gd name="adj" fmla="val 7739"/>
              </a:avLst>
            </a:prstGeom>
            <a:solidFill>
              <a:srgbClr val="CC000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700" b="1" dirty="0"/>
                <a:t>MAUVAISE VOIE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20072" y="27463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fr-CA"/>
              <a:t>Et maintenant?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508104" y="1398549"/>
            <a:ext cx="3563888" cy="5400600"/>
          </a:xfrm>
        </p:spPr>
        <p:txBody>
          <a:bodyPr>
            <a:noAutofit/>
          </a:bodyPr>
          <a:lstStyle/>
          <a:p>
            <a:r>
              <a:rPr lang="fr-CA" sz="1500" dirty="0"/>
              <a:t>Soyez authentique.</a:t>
            </a:r>
          </a:p>
          <a:p>
            <a:r>
              <a:rPr lang="fr-CA" sz="1500" dirty="0"/>
              <a:t>Souriez.</a:t>
            </a:r>
          </a:p>
          <a:p>
            <a:r>
              <a:rPr lang="fr-CA" sz="1500" dirty="0"/>
              <a:t>Effectuez un suivi.</a:t>
            </a:r>
          </a:p>
          <a:p>
            <a:r>
              <a:rPr lang="fr-CA" sz="1500" dirty="0"/>
              <a:t>Apprenez à bien raconter des histoires, des statistiques, des faits et des farces. Vous pouvez également lire un livre sur la façon de faire disparaître les situations délicates.</a:t>
            </a:r>
          </a:p>
          <a:p>
            <a:r>
              <a:rPr lang="fr-CA" sz="1500" dirty="0"/>
              <a:t>Prenez en note les noms des époux, des enfants et des animaux de compagnie en plus d’événements marquants (les vacances, les anniversaires). </a:t>
            </a:r>
          </a:p>
          <a:p>
            <a:r>
              <a:rPr lang="fr-CA" sz="1500" dirty="0"/>
              <a:t>Rappelez-leur le fait que vous écoutez et que vous vous en souciez. Par exemple, dites-leur «  S’il vous plaît, dites bonne fête de ma part à votre fils Joe pour son cinquième anniversaire ». Ce type de geste démontre encore plus que vous écoutez, que vous vous en souciez et que nous sommes tous humains.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99392"/>
            <a:ext cx="3384376" cy="338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512" y="476672"/>
            <a:ext cx="5976664" cy="2370187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B0F0"/>
                </a:solidFill>
              </a:rPr>
              <a:t>Discussion : </a:t>
            </a:r>
            <a:br>
              <a:rPr lang="fr-CA" dirty="0">
                <a:solidFill>
                  <a:srgbClr val="00B0F0"/>
                </a:solidFill>
              </a:rPr>
            </a:br>
            <a:r>
              <a:rPr lang="fr-CA" dirty="0">
                <a:solidFill>
                  <a:srgbClr val="00B0F0"/>
                </a:solidFill>
              </a:rPr>
              <a:t>« Comment établissez-vous des relations avec les clients aujourd’hui? 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9512" y="2852936"/>
            <a:ext cx="6768752" cy="3672408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Avez-vous déjà acheté quelque chose</a:t>
            </a:r>
            <a:r>
              <a:rPr lang="fr-FR" dirty="0">
                <a:solidFill>
                  <a:schemeClr val="tx2"/>
                </a:solidFill>
              </a:rPr>
              <a:t> sans être convaincu que vous en aviez besoin, mais vous l’avez acheté quand même parce que </a:t>
            </a:r>
            <a:r>
              <a:rPr lang="fr-CA" dirty="0">
                <a:solidFill>
                  <a:schemeClr val="tx2"/>
                </a:solidFill>
              </a:rPr>
              <a:t>vous aimiez bien le représentant commercial?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Pourquoi pensez-vous que les gens achètent de gens qu’ils aiment bien? Pourquoi achetez-vous de gens que vous aimez bien?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Quelle est la personne la plus aimable au sein de votre entreprise? Si vous êtes un </a:t>
            </a:r>
            <a:r>
              <a:rPr lang="fr-CA" dirty="0" err="1">
                <a:solidFill>
                  <a:schemeClr val="tx2"/>
                </a:solidFill>
              </a:rPr>
              <a:t>solopreneur</a:t>
            </a:r>
            <a:r>
              <a:rPr lang="fr-CA" dirty="0">
                <a:solidFill>
                  <a:schemeClr val="tx2"/>
                </a:solidFill>
              </a:rPr>
              <a:t>, qui est la personne la plus aimable que vous connaissez? Pourquoi pensez-vous qu’elle l’est?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Comment pouvez-vous bâtir de meilleures relations avec vos clients?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Selon vous, quelle est la chose la plus aimable chez vous?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Quelles sont les façons dont vous pouvez, à la longue, améliorer ce qui vous rend aimable?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Si vous changiez une chose pour vous rendre plus aimable, qu’est-ce que ce serait?</a:t>
            </a:r>
          </a:p>
        </p:txBody>
      </p:sp>
    </p:spTree>
    <p:extLst>
      <p:ext uri="{BB962C8B-B14F-4D97-AF65-F5344CB8AC3E}">
        <p14:creationId xmlns:p14="http://schemas.microsoft.com/office/powerpoint/2010/main" val="4171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 u="sng"/>
              <a:t>Feuille de travail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fr-CA" sz="2800" dirty="0"/>
              <a:t>Comment cela fonctionne-t-il pour votre entreprise?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2991"/>
            <a:ext cx="5472608" cy="633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70412E-76A0-4319-A5A0-876B7280FDD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11960" y="387541"/>
            <a:ext cx="4248472" cy="56015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b="1" dirty="0"/>
              <a:t>1. </a:t>
            </a:r>
            <a:r>
              <a:rPr lang="fr-CA" sz="2200" b="1" dirty="0"/>
              <a:t>Laisser une bonne première impression</a:t>
            </a:r>
            <a:endParaRPr lang="en-CA" sz="2200" b="1" dirty="0"/>
          </a:p>
          <a:p>
            <a:pPr lvl="0"/>
            <a:r>
              <a:rPr lang="fr-CA" sz="1400" dirty="0"/>
              <a:t>Lors que vous parler à quelqu’un pour la première fois :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Ajustez votre débit oral, votre ton, votre vocabulaire et votre volume au leur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Reflétez leur langage non verbal et le rythme de leur respiration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Présumez qu’ils sont vos amis et traitez-les de cette façon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Souvenez-vous de leur nom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Souriez </a:t>
            </a:r>
            <a:endParaRPr lang="en-CA" sz="1400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b="1" dirty="0"/>
              <a:t>2. </a:t>
            </a:r>
            <a:r>
              <a:rPr lang="fr-CA" sz="2200" b="1" dirty="0"/>
              <a:t>Bâtir la relation</a:t>
            </a:r>
            <a:endParaRPr lang="en-CA" sz="2200" b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Donnez sans rien attendre en retour 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Relaxez 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Riez et ayez du plaisir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Souvenez-vous de détails en ce qui les concerne</a:t>
            </a:r>
            <a:endParaRPr lang="en-CA" sz="1400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b="1" dirty="0"/>
              <a:t>3. Conserver des relations</a:t>
            </a:r>
            <a:endParaRPr lang="en-CA" b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Démontrez de l’humilité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Soyez sincère et intègre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Faites preuve de constance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Effectuez un suivi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E99F50-B5C1-428D-B01F-62A3BA2AA9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207062"/>
            <a:ext cx="6011177" cy="601117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932040" y="1692276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fr-CA"/>
              <a:t>Les premières impressions</a:t>
            </a:r>
          </a:p>
          <a:p>
            <a:pPr lvl="0"/>
            <a:r>
              <a:rPr lang="fr-CA"/>
              <a:t>Bâtir la relation</a:t>
            </a:r>
          </a:p>
          <a:p>
            <a:pPr lvl="0"/>
            <a:r>
              <a:rPr lang="fr-CA"/>
              <a:t>Renforcer la relation</a:t>
            </a:r>
          </a:p>
          <a:p>
            <a:r>
              <a:rPr lang="fr-CA"/>
              <a:t>Exemple</a:t>
            </a:r>
          </a:p>
          <a:p>
            <a:r>
              <a:rPr lang="fr-CA"/>
              <a:t>À ne pas faire</a:t>
            </a:r>
          </a:p>
          <a:p>
            <a:r>
              <a:rPr lang="fr-CA"/>
              <a:t>Vos prochaines démarches</a:t>
            </a:r>
          </a:p>
          <a:p>
            <a:r>
              <a:rPr lang="fr-CA"/>
              <a:t>Synthèse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Les éléments principaux</a:t>
            </a:r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8684" y="404664"/>
            <a:ext cx="2386608" cy="1498178"/>
          </a:xfrm>
        </p:spPr>
        <p:txBody>
          <a:bodyPr/>
          <a:lstStyle/>
          <a:p>
            <a:pPr algn="l"/>
            <a:r>
              <a:rPr lang="fr-CA" dirty="0"/>
              <a:t>L’objectif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7504" y="1556792"/>
            <a:ext cx="295232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CA" sz="3200" dirty="0"/>
              <a:t>Avoir une stratégie d’établissement de relations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6084168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93C809F-A022-43C1-884B-EC27A6CA207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059832" y="0"/>
            <a:ext cx="6084168" cy="6858000"/>
            <a:chOff x="2843808" y="0"/>
            <a:chExt cx="6300192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C96211-EF1B-4309-B518-8F1B205CBEE3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0"/>
              <a:ext cx="6300192" cy="6858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F8BF38-CF08-4CC0-BCEB-F94A52C41274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113584" y="5503783"/>
              <a:ext cx="5760640" cy="135421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ctr"/>
              <a:r>
                <a:rPr lang="en-CA" sz="8000" dirty="0">
                  <a:solidFill>
                    <a:schemeClr val="bg1"/>
                  </a:solidFill>
                </a:rPr>
                <a:t>S U C </a:t>
              </a:r>
              <a:r>
                <a:rPr lang="en-CA" sz="8000" dirty="0" err="1">
                  <a:solidFill>
                    <a:schemeClr val="bg1"/>
                  </a:solidFill>
                </a:rPr>
                <a:t>C</a:t>
              </a:r>
              <a:r>
                <a:rPr lang="en-CA" sz="8000" dirty="0">
                  <a:solidFill>
                    <a:schemeClr val="bg1"/>
                  </a:solidFill>
                </a:rPr>
                <a:t> È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400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Écoutez.</a:t>
            </a:r>
          </a:p>
          <a:p>
            <a:pPr algn="ctr"/>
            <a:r>
              <a:rPr lang="fr-CA" sz="4400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Soyez humain.</a:t>
            </a:r>
          </a:p>
          <a:p>
            <a:pPr algn="ctr"/>
            <a:r>
              <a:rPr lang="fr-CA" sz="4400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Rappelez-vous des noms.</a:t>
            </a:r>
          </a:p>
        </p:txBody>
      </p:sp>
    </p:spTree>
    <p:extLst>
      <p:ext uri="{BB962C8B-B14F-4D97-AF65-F5344CB8AC3E}">
        <p14:creationId xmlns:p14="http://schemas.microsoft.com/office/powerpoint/2010/main" val="12103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99392"/>
            <a:ext cx="3384376" cy="338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504" y="410741"/>
            <a:ext cx="6480720" cy="1002035"/>
          </a:xfrm>
        </p:spPr>
        <p:txBody>
          <a:bodyPr>
            <a:noAutofit/>
          </a:bodyPr>
          <a:lstStyle/>
          <a:p>
            <a:r>
              <a:rPr lang="fr-CA" sz="3400" dirty="0">
                <a:solidFill>
                  <a:srgbClr val="00B0F0"/>
                </a:solidFill>
              </a:rPr>
              <a:t>Discussion : </a:t>
            </a:r>
            <a:br>
              <a:rPr lang="fr-CA" sz="3400" dirty="0">
                <a:solidFill>
                  <a:srgbClr val="00B0F0"/>
                </a:solidFill>
              </a:rPr>
            </a:br>
            <a:r>
              <a:rPr lang="fr-CA" sz="3400" dirty="0">
                <a:solidFill>
                  <a:srgbClr val="00B0F0"/>
                </a:solidFill>
              </a:rPr>
              <a:t>« Quelle est l’importance des relations avec les clients pour votre entreprise? 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520" y="2780928"/>
            <a:ext cx="6912768" cy="360040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fr-CA" sz="2400" dirty="0">
                <a:solidFill>
                  <a:schemeClr val="tx2"/>
                </a:solidFill>
              </a:rPr>
              <a:t>Où retournez-vous en tant que client? Pourquoi magasinez-vous à cet endroit? Quelles raisons justifieraient que vous arrêtiez d’aller à cet endroit?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sz="2400" dirty="0">
                <a:solidFill>
                  <a:schemeClr val="tx2"/>
                </a:solidFill>
              </a:rPr>
              <a:t>Avez-vous recommandé cet endroit à quelqu’un?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A" sz="2400" dirty="0">
                <a:solidFill>
                  <a:schemeClr val="tx2"/>
                </a:solidFill>
              </a:rPr>
              <a:t>Pourquoi avez-vous recommandé cette entreprise?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A" sz="2400" dirty="0">
                <a:solidFill>
                  <a:schemeClr val="tx2"/>
                </a:solidFill>
              </a:rPr>
              <a:t>Quel a été le moment charnière (le moment où vous avez décidé de prendre la peine de donner cette recommandation)?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A" sz="2400" dirty="0">
                <a:solidFill>
                  <a:schemeClr val="tx2"/>
                </a:solidFill>
              </a:rPr>
              <a:t>Quels seraient les avantages d’obtenir des recommandations?</a:t>
            </a:r>
          </a:p>
        </p:txBody>
      </p:sp>
    </p:spTree>
    <p:extLst>
      <p:ext uri="{BB962C8B-B14F-4D97-AF65-F5344CB8AC3E}">
        <p14:creationId xmlns:p14="http://schemas.microsoft.com/office/powerpoint/2010/main" val="25739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fr-CA" dirty="0"/>
              <a:t>L’objectif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628211"/>
            <a:ext cx="3898776" cy="4529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000" dirty="0"/>
              <a:t>Avoir une stratégie d’établissement de relations.</a:t>
            </a: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Les éléments principaux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88840"/>
            <a:ext cx="6300192" cy="483069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23528" y="1600200"/>
            <a:ext cx="4176464" cy="4525963"/>
          </a:xfrm>
        </p:spPr>
        <p:txBody>
          <a:bodyPr>
            <a:normAutofit/>
          </a:bodyPr>
          <a:lstStyle/>
          <a:p>
            <a:pPr lvl="0"/>
            <a:r>
              <a:rPr lang="fr-CA" dirty="0"/>
              <a:t>Les premières impressions</a:t>
            </a:r>
          </a:p>
          <a:p>
            <a:pPr lvl="0"/>
            <a:r>
              <a:rPr lang="fr-CA" dirty="0"/>
              <a:t>Bâtir la relation</a:t>
            </a:r>
          </a:p>
          <a:p>
            <a:pPr lvl="0"/>
            <a:r>
              <a:rPr lang="fr-CA" dirty="0"/>
              <a:t>Renforcer la relation</a:t>
            </a:r>
          </a:p>
          <a:p>
            <a:r>
              <a:rPr lang="fr-CA" dirty="0"/>
              <a:t>Exemple</a:t>
            </a:r>
          </a:p>
          <a:p>
            <a:r>
              <a:rPr lang="fr-CA" dirty="0"/>
              <a:t>À ne pas faire</a:t>
            </a:r>
          </a:p>
          <a:p>
            <a:r>
              <a:rPr lang="fr-CA" dirty="0"/>
              <a:t>Vos prochaines démarches</a:t>
            </a:r>
          </a:p>
          <a:p>
            <a:r>
              <a:rPr lang="fr-CA" dirty="0"/>
              <a:t>Synthèse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 u="sng"/>
              <a:t>Feuille de travail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fr-CA" sz="2800"/>
              <a:t>Prenez votre feuille de travail et suivez-nous.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503590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DA6A63-E42F-49C5-85A4-4EA82444E4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27984" y="412208"/>
            <a:ext cx="4032448" cy="581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b="1" dirty="0"/>
              <a:t>1. </a:t>
            </a:r>
            <a:r>
              <a:rPr lang="fr-CA" sz="2200" b="1" dirty="0"/>
              <a:t>Laisser une bonne première impression</a:t>
            </a:r>
            <a:endParaRPr lang="en-CA" sz="2200" b="1" dirty="0"/>
          </a:p>
          <a:p>
            <a:pPr lvl="0"/>
            <a:r>
              <a:rPr lang="fr-CA" sz="1400" dirty="0"/>
              <a:t>Lors que vous parler à quelqu’un pour la première fois :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Ajustez votre débit oral, votre ton, votre vocabulaire et votre volume au leur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Reflétez leur langage non verbal et le rythme de leur respiration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Présumez qu’ils sont vos amis et traitez-les de cette façon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Souvenez-vous de leur nom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Souriez </a:t>
            </a:r>
            <a:endParaRPr lang="en-CA" sz="1400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b="1" dirty="0"/>
              <a:t>2. </a:t>
            </a:r>
            <a:r>
              <a:rPr lang="fr-CA" sz="2200" b="1" dirty="0"/>
              <a:t>Bâtir la relation</a:t>
            </a:r>
            <a:endParaRPr lang="en-CA" sz="2200" b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Donnez sans rien attendre en retour 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Relaxez 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Riez et ayez du plaisir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Souvenez-vous de détails en ce qui les concerne</a:t>
            </a:r>
            <a:endParaRPr lang="en-CA" sz="1400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b="1" dirty="0"/>
              <a:t>3. Conserver des relations</a:t>
            </a:r>
            <a:endParaRPr lang="en-CA" b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Démontrez de l’humilité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Soyez sincère et intègre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Faites preuve de constance</a:t>
            </a:r>
            <a:endParaRPr lang="en-CA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/>
              <a:t>Effectuez un suivi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86"/>
            <a:ext cx="9144000" cy="655442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504" y="274638"/>
            <a:ext cx="3024336" cy="5386610"/>
          </a:xfrm>
        </p:spPr>
        <p:txBody>
          <a:bodyPr/>
          <a:lstStyle/>
          <a:p>
            <a:pPr algn="l"/>
            <a:r>
              <a:rPr lang="fr-CA"/>
              <a:t>Les premières impressions</a:t>
            </a:r>
          </a:p>
        </p:txBody>
      </p:sp>
    </p:spTree>
    <p:extLst>
      <p:ext uri="{BB962C8B-B14F-4D97-AF65-F5344CB8AC3E}">
        <p14:creationId xmlns:p14="http://schemas.microsoft.com/office/powerpoint/2010/main" val="24403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80112" y="274638"/>
            <a:ext cx="3106688" cy="4522514"/>
          </a:xfrm>
        </p:spPr>
        <p:txBody>
          <a:bodyPr>
            <a:normAutofit/>
          </a:bodyPr>
          <a:lstStyle/>
          <a:p>
            <a:r>
              <a:rPr lang="fr-CA"/>
              <a:t>Bâtir la relation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1" y="0"/>
            <a:ext cx="457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9" y="0"/>
            <a:ext cx="8476401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3848" y="735695"/>
            <a:ext cx="3024336" cy="5386610"/>
          </a:xfrm>
        </p:spPr>
        <p:txBody>
          <a:bodyPr/>
          <a:lstStyle/>
          <a:p>
            <a:r>
              <a:rPr lang="fr-CA">
                <a:solidFill>
                  <a:schemeClr val="bg1"/>
                </a:solidFill>
              </a:rPr>
              <a:t>Renforcer la relation</a:t>
            </a:r>
          </a:p>
        </p:txBody>
      </p:sp>
    </p:spTree>
    <p:extLst>
      <p:ext uri="{BB962C8B-B14F-4D97-AF65-F5344CB8AC3E}">
        <p14:creationId xmlns:p14="http://schemas.microsoft.com/office/powerpoint/2010/main" val="26489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-387424"/>
            <a:ext cx="4104456" cy="410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476672"/>
            <a:ext cx="5112568" cy="2304256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B0F0"/>
                </a:solidFill>
              </a:rPr>
              <a:t>Discussion : </a:t>
            </a:r>
            <a:br>
              <a:rPr lang="fr-CA" dirty="0">
                <a:solidFill>
                  <a:srgbClr val="00B0F0"/>
                </a:solidFill>
              </a:rPr>
            </a:br>
            <a:r>
              <a:rPr lang="fr-CA" dirty="0">
                <a:solidFill>
                  <a:srgbClr val="00B0F0"/>
                </a:solidFill>
              </a:rPr>
              <a:t>« Comment évitez-vous les clients mécontents?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3568" y="2924944"/>
            <a:ext cx="6048672" cy="3456384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Êtes-vous déjà parti d’un commerce sans rien acheter à cause d’un service très mauvais?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Qu’a fait (ou non) l’employé pour que vous partiez?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Comment la situation aurait-elle pu être évitée?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Comment pouvez-vous utiliser ce que vous avez appris pour votre propre entreprise?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Quelles sont quelques façons d’atténuer les interactions négatives (la facturation, le recouvrement, les problèmes de service)?</a:t>
            </a:r>
          </a:p>
        </p:txBody>
      </p:sp>
    </p:spTree>
    <p:extLst>
      <p:ext uri="{BB962C8B-B14F-4D97-AF65-F5344CB8AC3E}">
        <p14:creationId xmlns:p14="http://schemas.microsoft.com/office/powerpoint/2010/main" val="38631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722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Bâtir de bonnes relations avec les clients</vt:lpstr>
      <vt:lpstr>Discussion :  « Quelle est l’importance des relations avec les clients pour votre entreprise? »</vt:lpstr>
      <vt:lpstr>L’objectif</vt:lpstr>
      <vt:lpstr>Les éléments principaux</vt:lpstr>
      <vt:lpstr>Feuille de travail</vt:lpstr>
      <vt:lpstr>Les premières impressions</vt:lpstr>
      <vt:lpstr>Bâtir la relation</vt:lpstr>
      <vt:lpstr>Renforcer la relation</vt:lpstr>
      <vt:lpstr>Discussion :  « Comment évitez-vous les clients mécontents?</vt:lpstr>
      <vt:lpstr>Comment cela fonctionne-t-il? </vt:lpstr>
      <vt:lpstr>Palmarès des erreurs à éviter</vt:lpstr>
      <vt:lpstr>Et maintenant?</vt:lpstr>
      <vt:lpstr>Discussion :  « Comment établissez-vous des relations avec les clients aujourd’hui? »</vt:lpstr>
      <vt:lpstr>Feuille de travail</vt:lpstr>
      <vt:lpstr>Les éléments principaux</vt:lpstr>
      <vt:lpstr>L’objectif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Josée Couture</cp:lastModifiedBy>
  <cp:revision>99</cp:revision>
  <dcterms:created xsi:type="dcterms:W3CDTF">2009-12-07T18:18:58Z</dcterms:created>
  <dcterms:modified xsi:type="dcterms:W3CDTF">2018-05-03T14:58:11Z</dcterms:modified>
</cp:coreProperties>
</file>