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67" r:id="rId4"/>
    <p:sldId id="395" r:id="rId5"/>
    <p:sldId id="257" r:id="rId6"/>
    <p:sldId id="272" r:id="rId7"/>
    <p:sldId id="390" r:id="rId8"/>
    <p:sldId id="391" r:id="rId9"/>
    <p:sldId id="398" r:id="rId10"/>
    <p:sldId id="392" r:id="rId11"/>
    <p:sldId id="393" r:id="rId12"/>
    <p:sldId id="399" r:id="rId13"/>
    <p:sldId id="394" r:id="rId14"/>
    <p:sldId id="275" r:id="rId15"/>
    <p:sldId id="273" r:id="rId16"/>
    <p:sldId id="263" r:id="rId17"/>
    <p:sldId id="294" r:id="rId18"/>
    <p:sldId id="277" r:id="rId19"/>
    <p:sldId id="276" r:id="rId20"/>
    <p:sldId id="4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52" y="0"/>
            <a:ext cx="69118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3094112" cy="1944216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Sales Funnel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2736304" cy="3556858"/>
          </a:xfrm>
        </p:spPr>
        <p:txBody>
          <a:bodyPr>
            <a:normAutofit/>
          </a:bodyPr>
          <a:lstStyle/>
          <a:p>
            <a:r>
              <a:rPr lang="en-CA" dirty="0"/>
              <a:t>The </a:t>
            </a:r>
            <a:r>
              <a:rPr lang="en-CA" dirty="0" smtClean="0"/>
              <a:t>sales </a:t>
            </a:r>
            <a:r>
              <a:rPr lang="en-CA" dirty="0"/>
              <a:t>funnel </a:t>
            </a:r>
            <a:r>
              <a:rPr lang="en-CA" dirty="0" smtClean="0"/>
              <a:t>drives your </a:t>
            </a:r>
            <a:r>
              <a:rPr lang="en-CA" dirty="0"/>
              <a:t>sales</a:t>
            </a:r>
          </a:p>
          <a:p>
            <a:r>
              <a:rPr lang="en-CA" dirty="0"/>
              <a:t>and </a:t>
            </a:r>
            <a:r>
              <a:rPr lang="en-CA" dirty="0" smtClean="0"/>
              <a:t>helps to refine </a:t>
            </a:r>
            <a:r>
              <a:rPr lang="en-CA" dirty="0"/>
              <a:t>your sales strategy. 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9354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16" y="346646"/>
            <a:ext cx="3034680" cy="4810546"/>
          </a:xfrm>
        </p:spPr>
        <p:txBody>
          <a:bodyPr/>
          <a:lstStyle/>
          <a:p>
            <a:r>
              <a:rPr lang="en-CA" dirty="0" smtClean="0"/>
              <a:t>Interest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66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60"/>
            <a:ext cx="9144000" cy="6154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7151"/>
            <a:ext cx="2304256" cy="1708987"/>
          </a:xfrm>
          <a:solidFill>
            <a:schemeClr val="tx1"/>
          </a:solidFill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Close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35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focus on the higher priority sales prospects?”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anything that you can automate in your sales funnel? Can you send out bulk email follow ups? Send out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bulk thank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cards? Host a customer appreciation night for all of your customers at once?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any part of your sales funnel that you could outsource? Can you hire an assistant? Can you hire a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sales person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Can you outsource your drip marketing?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32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107504"/>
            <a:ext cx="3034680" cy="4810546"/>
          </a:xfrm>
        </p:spPr>
        <p:txBody>
          <a:bodyPr/>
          <a:lstStyle/>
          <a:p>
            <a:r>
              <a:rPr lang="en-CA" dirty="0" smtClean="0"/>
              <a:t>Follow-Up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49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Marketing Firm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398634"/>
              </p:ext>
            </p:extLst>
          </p:nvPr>
        </p:nvGraphicFramePr>
        <p:xfrm>
          <a:off x="457200" y="1124743"/>
          <a:ext cx="8229600" cy="5030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1587624"/>
                <a:gridCol w="3898776"/>
              </a:tblGrid>
              <a:tr h="466641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# of Leads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Potential Problems</a:t>
                      </a:r>
                      <a:endParaRPr lang="en-CA" sz="2400" dirty="0"/>
                    </a:p>
                  </a:txBody>
                  <a:tcPr/>
                </a:tc>
              </a:tr>
              <a:tr h="80543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Active/Existing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Delivery of the product or</a:t>
                      </a:r>
                      <a:r>
                        <a:rPr lang="en-CA" sz="2400" baseline="0" dirty="0" smtClean="0"/>
                        <a:t> service</a:t>
                      </a:r>
                      <a:endParaRPr lang="en-CA" sz="2400" dirty="0"/>
                    </a:p>
                  </a:txBody>
                  <a:tcPr/>
                </a:tc>
              </a:tr>
              <a:tr h="466641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Lost Customers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Delivery</a:t>
                      </a:r>
                      <a:endParaRPr lang="en-CA" sz="2400" dirty="0"/>
                    </a:p>
                  </a:txBody>
                  <a:tcPr/>
                </a:tc>
              </a:tr>
              <a:tr h="80543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Qualified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10,000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Not enough target customers</a:t>
                      </a:r>
                      <a:endParaRPr lang="en-CA" sz="2400" dirty="0"/>
                    </a:p>
                  </a:txBody>
                  <a:tcPr/>
                </a:tc>
              </a:tr>
              <a:tr h="80543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Aware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200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Not enough sales or marketing activity</a:t>
                      </a:r>
                      <a:endParaRPr lang="en-CA" sz="2400" dirty="0"/>
                    </a:p>
                  </a:txBody>
                  <a:tcPr/>
                </a:tc>
              </a:tr>
              <a:tr h="80543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Interested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Not compelling enough message</a:t>
                      </a:r>
                      <a:endParaRPr lang="en-CA" sz="2400" dirty="0"/>
                    </a:p>
                  </a:txBody>
                  <a:tcPr/>
                </a:tc>
              </a:tr>
              <a:tr h="80543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Closed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More focus on credibility and relationship building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Don’t use the </a:t>
            </a:r>
            <a:r>
              <a:rPr lang="en-CA" dirty="0"/>
              <a:t>sales funnel as a shield. It is an indicator, but the ultimate success is a close (a win</a:t>
            </a:r>
            <a:r>
              <a:rPr lang="en-CA" dirty="0" smtClean="0"/>
              <a:t>).</a:t>
            </a:r>
          </a:p>
          <a:p>
            <a:r>
              <a:rPr lang="en-CA" dirty="0" smtClean="0"/>
              <a:t>Not measuring your sales funnel results.</a:t>
            </a:r>
          </a:p>
          <a:p>
            <a:r>
              <a:rPr lang="en-CA" dirty="0" smtClean="0"/>
              <a:t>Not communicating your sales funnel to others in your business.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44624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0438" y="274638"/>
            <a:ext cx="3416361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70438" y="1340768"/>
            <a:ext cx="3910074" cy="4968552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Larger </a:t>
            </a:r>
            <a:r>
              <a:rPr lang="en-CA" dirty="0"/>
              <a:t>customers and bigger sales (</a:t>
            </a:r>
            <a:r>
              <a:rPr lang="en-CA" dirty="0" smtClean="0"/>
              <a:t>called whales</a:t>
            </a:r>
            <a:r>
              <a:rPr lang="en-CA" dirty="0"/>
              <a:t>) take longer to reach the close </a:t>
            </a:r>
            <a:r>
              <a:rPr lang="en-CA" dirty="0" smtClean="0"/>
              <a:t>phase.</a:t>
            </a:r>
            <a:endParaRPr lang="en-CA" dirty="0"/>
          </a:p>
          <a:p>
            <a:r>
              <a:rPr lang="en-CA" dirty="0" smtClean="0"/>
              <a:t>Fill </a:t>
            </a:r>
            <a:r>
              <a:rPr lang="en-CA" dirty="0"/>
              <a:t>your </a:t>
            </a:r>
            <a:r>
              <a:rPr lang="en-CA" dirty="0" smtClean="0"/>
              <a:t>funnel with </a:t>
            </a:r>
            <a:r>
              <a:rPr lang="en-CA" dirty="0"/>
              <a:t>plenty of smaller sales (minnows) to </a:t>
            </a:r>
            <a:r>
              <a:rPr lang="en-CA" dirty="0" smtClean="0"/>
              <a:t>even out </a:t>
            </a:r>
            <a:r>
              <a:rPr lang="en-CA" dirty="0"/>
              <a:t>your results over the year.</a:t>
            </a:r>
          </a:p>
          <a:p>
            <a:r>
              <a:rPr lang="en-CA" dirty="0" smtClean="0"/>
              <a:t>The </a:t>
            </a:r>
            <a:r>
              <a:rPr lang="en-CA" dirty="0"/>
              <a:t>sales funnel helps to measure </a:t>
            </a:r>
            <a:r>
              <a:rPr lang="en-CA" dirty="0" smtClean="0"/>
              <a:t>success and </a:t>
            </a:r>
            <a:r>
              <a:rPr lang="en-CA" dirty="0"/>
              <a:t>goals</a:t>
            </a:r>
            <a:r>
              <a:rPr lang="en-CA" dirty="0" smtClean="0"/>
              <a:t>.</a:t>
            </a:r>
          </a:p>
          <a:p>
            <a:r>
              <a:rPr lang="en-CA" dirty="0"/>
              <a:t>Things to measure for each stage are:</a:t>
            </a:r>
          </a:p>
          <a:p>
            <a:pPr lvl="1"/>
            <a:r>
              <a:rPr lang="en-CA" dirty="0" smtClean="0"/>
              <a:t>How </a:t>
            </a:r>
            <a:r>
              <a:rPr lang="en-CA" dirty="0"/>
              <a:t>many leads you have,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probability of the sale, and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amount of revenue or profitability </a:t>
            </a:r>
            <a:r>
              <a:rPr lang="en-CA" dirty="0" smtClean="0"/>
              <a:t>in each </a:t>
            </a:r>
            <a:r>
              <a:rPr lang="en-CA" dirty="0"/>
              <a:t>stage.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4693"/>
            <a:ext cx="5616624" cy="49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Qualify</a:t>
            </a:r>
          </a:p>
          <a:p>
            <a:r>
              <a:rPr lang="en-CA" dirty="0"/>
              <a:t>Awareness</a:t>
            </a:r>
          </a:p>
          <a:p>
            <a:r>
              <a:rPr lang="en-CA" dirty="0"/>
              <a:t>Interest</a:t>
            </a:r>
          </a:p>
          <a:p>
            <a:r>
              <a:rPr lang="en-CA" dirty="0"/>
              <a:t>Close</a:t>
            </a:r>
          </a:p>
          <a:p>
            <a:r>
              <a:rPr lang="en-CA" dirty="0"/>
              <a:t>Follow-up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2476722" cy="4377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Identify where and how to improve conversion rates.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636"/>
            <a:ext cx="10334334" cy="6887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"/>
            <a:ext cx="2736304" cy="688538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But it also assists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finance and operations to plan—if they </a:t>
            </a:r>
            <a:r>
              <a:rPr lang="en-CA" sz="3600" dirty="0" smtClean="0">
                <a:solidFill>
                  <a:schemeClr val="bg1"/>
                </a:solidFill>
              </a:rPr>
              <a:t>know what </a:t>
            </a:r>
            <a:r>
              <a:rPr lang="en-CA" sz="3600" dirty="0">
                <a:solidFill>
                  <a:schemeClr val="bg1"/>
                </a:solidFill>
              </a:rPr>
              <a:t>is coming down the pipeline, they </a:t>
            </a:r>
            <a:r>
              <a:rPr lang="en-CA" sz="3600" dirty="0" smtClean="0">
                <a:solidFill>
                  <a:schemeClr val="bg1"/>
                </a:solidFill>
              </a:rPr>
              <a:t>can scale </a:t>
            </a:r>
            <a:r>
              <a:rPr lang="en-CA" sz="3600" dirty="0">
                <a:solidFill>
                  <a:schemeClr val="bg1"/>
                </a:solidFill>
              </a:rPr>
              <a:t>up or down to adjust.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chemeClr val="tx1"/>
                </a:solidFill>
              </a:rPr>
              <a:t>The sales funnel drives your sales</a:t>
            </a:r>
          </a:p>
          <a:p>
            <a:pPr algn="ctr"/>
            <a:r>
              <a:rPr lang="en-CA" sz="4400" dirty="0">
                <a:solidFill>
                  <a:schemeClr val="tx1"/>
                </a:solidFill>
              </a:rPr>
              <a:t>and helps to refine your sales strategy. 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74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3285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Identify where and how to improve conversion rates.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does your sales funnel look like?”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7056784" cy="510649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the stages of your sales </a:t>
            </a: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funnel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Do you have a…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Qualified </a:t>
            </a:r>
            <a:r>
              <a:rPr lang="en-CA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Awareness </a:t>
            </a:r>
            <a:r>
              <a:rPr lang="en-CA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Interested </a:t>
            </a:r>
            <a:r>
              <a:rPr lang="en-CA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Ready </a:t>
            </a:r>
            <a:r>
              <a:rPr lang="en-CA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Closed </a:t>
            </a:r>
            <a:r>
              <a:rPr lang="en-CA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en-CA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 does each stage of your sales funnel typically take? Could any of these be shortened?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prospects are you able to manage at each stage?</a:t>
            </a:r>
            <a:endParaRPr lang="en-CA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22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5775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Qualify</a:t>
            </a:r>
          </a:p>
          <a:p>
            <a:r>
              <a:rPr lang="en-CA" dirty="0" smtClean="0"/>
              <a:t>Awareness</a:t>
            </a:r>
          </a:p>
          <a:p>
            <a:r>
              <a:rPr lang="en-CA" dirty="0" smtClean="0"/>
              <a:t>Interest</a:t>
            </a:r>
          </a:p>
          <a:p>
            <a:r>
              <a:rPr lang="en-CA" dirty="0" smtClean="0"/>
              <a:t>Close</a:t>
            </a:r>
          </a:p>
          <a:p>
            <a:r>
              <a:rPr lang="en-CA" dirty="0" smtClean="0"/>
              <a:t>Follow-up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4693"/>
            <a:ext cx="5616624" cy="49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16" y="346646"/>
            <a:ext cx="3034680" cy="4810546"/>
          </a:xfrm>
        </p:spPr>
        <p:txBody>
          <a:bodyPr/>
          <a:lstStyle/>
          <a:p>
            <a:r>
              <a:rPr lang="en-CA" dirty="0" smtClean="0"/>
              <a:t>Qualify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57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0" y="0"/>
            <a:ext cx="81437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659" y="1855922"/>
            <a:ext cx="3034680" cy="4810546"/>
          </a:xfrm>
        </p:spPr>
        <p:txBody>
          <a:bodyPr/>
          <a:lstStyle/>
          <a:p>
            <a:r>
              <a:rPr lang="en-CA" dirty="0" smtClean="0"/>
              <a:t>Awareness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3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keep your </a:t>
            </a:r>
            <a:r>
              <a:rPr lang="en-CA" dirty="0" smtClean="0">
                <a:solidFill>
                  <a:srgbClr val="00B0F0"/>
                </a:solidFill>
              </a:rPr>
              <a:t/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sales </a:t>
            </a:r>
            <a:r>
              <a:rPr lang="en-CA" dirty="0" smtClean="0">
                <a:solidFill>
                  <a:srgbClr val="00B0F0"/>
                </a:solidFill>
              </a:rPr>
              <a:t>funnel healthy?”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get new prospects into the funnel?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spend time on moving prospects through the funnel?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keep up momentum for your sales funnel?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manage your time prioritization in new prospects versus hot leads?</a:t>
            </a:r>
            <a:endParaRPr lang="en-CA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9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543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The Sales Funnel</vt:lpstr>
      <vt:lpstr>But it also assists finance and operations to plan—if they know what is coming down the pipeline, they can scale up or down to adjust.</vt:lpstr>
      <vt:lpstr>The Goal</vt:lpstr>
      <vt:lpstr>Discussion:  “What does your sales funnel look like?”</vt:lpstr>
      <vt:lpstr>Key Points</vt:lpstr>
      <vt:lpstr>Worksheet</vt:lpstr>
      <vt:lpstr>Qualify</vt:lpstr>
      <vt:lpstr>Awareness</vt:lpstr>
      <vt:lpstr>Discussion:  “How do you keep your  sales funnel healthy?”</vt:lpstr>
      <vt:lpstr>Interest</vt:lpstr>
      <vt:lpstr>Close</vt:lpstr>
      <vt:lpstr>Discussion:  “How do you focus on the higher priority sales prospects?”</vt:lpstr>
      <vt:lpstr>Follow-Up</vt:lpstr>
      <vt:lpstr>How Does It Work? Marketing Firm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211</cp:revision>
  <dcterms:created xsi:type="dcterms:W3CDTF">2009-12-07T18:18:58Z</dcterms:created>
  <dcterms:modified xsi:type="dcterms:W3CDTF">2016-06-10T15:15:55Z</dcterms:modified>
</cp:coreProperties>
</file>