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2" r:id="rId3"/>
    <p:sldId id="267" r:id="rId4"/>
    <p:sldId id="399" r:id="rId5"/>
    <p:sldId id="257" r:id="rId6"/>
    <p:sldId id="272" r:id="rId7"/>
    <p:sldId id="390" r:id="rId8"/>
    <p:sldId id="392" r:id="rId9"/>
    <p:sldId id="393" r:id="rId10"/>
    <p:sldId id="394" r:id="rId11"/>
    <p:sldId id="395" r:id="rId12"/>
    <p:sldId id="396" r:id="rId13"/>
    <p:sldId id="400" r:id="rId14"/>
    <p:sldId id="275" r:id="rId15"/>
    <p:sldId id="273" r:id="rId16"/>
    <p:sldId id="263" r:id="rId17"/>
    <p:sldId id="294" r:id="rId18"/>
    <p:sldId id="401" r:id="rId19"/>
    <p:sldId id="277" r:id="rId20"/>
    <p:sldId id="276" r:id="rId21"/>
    <p:sldId id="40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98" d="100"/>
          <a:sy n="98" d="100"/>
        </p:scale>
        <p:origin x="11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9B120-B387-431A-BE96-8865B8337239}" type="datetimeFigureOut">
              <a:rPr lang="en-CA" smtClean="0"/>
              <a:t>2016-03-28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F2643-94B8-41B5-9F58-5EF37E9AE6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09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2643-94B8-41B5-9F58-5EF37E9AE6E5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55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3408"/>
            <a:ext cx="10641813" cy="70945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82" y="-495436"/>
            <a:ext cx="4427376" cy="1944216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Buying Group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520" y="3561129"/>
            <a:ext cx="2296821" cy="3556858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There </a:t>
            </a:r>
            <a:r>
              <a:rPr lang="en-CA" dirty="0">
                <a:solidFill>
                  <a:schemeClr val="tx1"/>
                </a:solidFill>
              </a:rPr>
              <a:t>is often </a:t>
            </a:r>
            <a:r>
              <a:rPr lang="en-CA" dirty="0" smtClean="0">
                <a:solidFill>
                  <a:schemeClr val="tx1"/>
                </a:solidFill>
              </a:rPr>
              <a:t>more than </a:t>
            </a:r>
            <a:r>
              <a:rPr lang="en-CA" dirty="0">
                <a:solidFill>
                  <a:schemeClr val="tx1"/>
                </a:solidFill>
              </a:rPr>
              <a:t>just one person involved.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9404" y="4794260"/>
            <a:ext cx="3034680" cy="1872208"/>
          </a:xfrm>
        </p:spPr>
        <p:txBody>
          <a:bodyPr/>
          <a:lstStyle/>
          <a:p>
            <a:r>
              <a:rPr lang="en-CA" dirty="0" smtClean="0"/>
              <a:t>Buyer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949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" y="670560"/>
            <a:ext cx="8278368" cy="5516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-99392"/>
            <a:ext cx="3034680" cy="4810546"/>
          </a:xfrm>
        </p:spPr>
        <p:txBody>
          <a:bodyPr/>
          <a:lstStyle/>
          <a:p>
            <a:r>
              <a:rPr lang="en-CA" dirty="0" smtClean="0"/>
              <a:t>User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523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82" y="0"/>
            <a:ext cx="75440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636912"/>
            <a:ext cx="3034680" cy="4810546"/>
          </a:xfrm>
        </p:spPr>
        <p:txBody>
          <a:bodyPr/>
          <a:lstStyle/>
          <a:p>
            <a:r>
              <a:rPr lang="en-CA" dirty="0" smtClean="0"/>
              <a:t>Gatekeeper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618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888432" cy="3888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do your customers care about?”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367240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does the decision maker care about?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does the payer care about?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does the end user care about?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does the gatekeeper care about?</a:t>
            </a:r>
            <a:endParaRPr lang="en-CA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82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725344"/>
              </p:ext>
            </p:extLst>
          </p:nvPr>
        </p:nvGraphicFramePr>
        <p:xfrm>
          <a:off x="457200" y="1203032"/>
          <a:ext cx="8229600" cy="5034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98576"/>
                <a:gridCol w="2016224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Buying Group Role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People’s Names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Concerns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Initiator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Sonya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 smtClean="0"/>
                        <a:t>Being rewarded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 smtClean="0"/>
                        <a:t>Moving it forward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 smtClean="0"/>
                        <a:t>Being allowed to recommend ideas in future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Influencer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Thomas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Best solution for money based on their criteria of: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dirty="0" smtClean="0"/>
                        <a:t>New ideas and future of business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Decider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Rakesh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 smtClean="0"/>
                        <a:t>Minimal  risk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 smtClean="0"/>
                        <a:t>Team is behind</a:t>
                      </a:r>
                      <a:r>
                        <a:rPr lang="en-CA" baseline="0" dirty="0" smtClean="0"/>
                        <a:t> decision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Buyer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Susanne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- Following their process or following yours properly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User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Harold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 smtClean="0"/>
                        <a:t>Easy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 smtClean="0"/>
                        <a:t>Effective 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Gatekeeper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Pete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CA" baseline="0" dirty="0" smtClean="0"/>
                        <a:t>Helping external people navigate the system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How Does It Work? </a:t>
            </a:r>
            <a:r>
              <a:rPr lang="en-CA" dirty="0" smtClean="0">
                <a:solidFill>
                  <a:srgbClr val="00B0F0"/>
                </a:solidFill>
              </a:rPr>
              <a:t>Consultant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Thinking that the first person that you are speaking to is all that matters</a:t>
            </a:r>
          </a:p>
          <a:p>
            <a:r>
              <a:rPr lang="en-CA" dirty="0" smtClean="0"/>
              <a:t>Thinking that only one person matters</a:t>
            </a:r>
          </a:p>
          <a:p>
            <a:r>
              <a:rPr lang="en-CA" dirty="0" smtClean="0"/>
              <a:t>Not taking into account everyone’s needs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05400" y="1418004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The </a:t>
            </a:r>
            <a:r>
              <a:rPr lang="en-CA" dirty="0"/>
              <a:t>bigger the company, the more </a:t>
            </a:r>
            <a:r>
              <a:rPr lang="en-CA" dirty="0" smtClean="0"/>
              <a:t>people involved </a:t>
            </a:r>
            <a:r>
              <a:rPr lang="en-CA" dirty="0"/>
              <a:t>in a buying group.</a:t>
            </a:r>
          </a:p>
          <a:p>
            <a:r>
              <a:rPr lang="en-CA" dirty="0" smtClean="0"/>
              <a:t>Each </a:t>
            </a:r>
            <a:r>
              <a:rPr lang="en-CA" dirty="0"/>
              <a:t>role is concerned about </a:t>
            </a:r>
            <a:r>
              <a:rPr lang="en-CA" dirty="0" smtClean="0"/>
              <a:t>different things</a:t>
            </a:r>
            <a:r>
              <a:rPr lang="en-CA" dirty="0"/>
              <a:t>.</a:t>
            </a:r>
          </a:p>
          <a:p>
            <a:r>
              <a:rPr lang="en-CA" dirty="0" smtClean="0"/>
              <a:t>Two </a:t>
            </a:r>
            <a:r>
              <a:rPr lang="en-CA" dirty="0"/>
              <a:t>or more roles could be held by </a:t>
            </a:r>
            <a:r>
              <a:rPr lang="en-CA" dirty="0" smtClean="0"/>
              <a:t>one person</a:t>
            </a:r>
            <a:r>
              <a:rPr lang="en-CA" dirty="0"/>
              <a:t>.</a:t>
            </a:r>
          </a:p>
          <a:p>
            <a:r>
              <a:rPr lang="en-CA" dirty="0" smtClean="0"/>
              <a:t>One </a:t>
            </a:r>
            <a:r>
              <a:rPr lang="en-CA" dirty="0"/>
              <a:t>role can be held by many people.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108"/>
            <a:ext cx="5184576" cy="626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888432" cy="3888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400600" cy="2304256"/>
          </a:xfrm>
        </p:spPr>
        <p:txBody>
          <a:bodyPr>
            <a:normAutofit fontScale="90000"/>
          </a:bodyPr>
          <a:lstStyle/>
          <a:p>
            <a:r>
              <a:rPr lang="en-CA" sz="3600" dirty="0" smtClean="0">
                <a:solidFill>
                  <a:srgbClr val="00B0F0"/>
                </a:solidFill>
              </a:rPr>
              <a:t>Discussion: </a:t>
            </a:r>
            <a:br>
              <a:rPr lang="en-CA" sz="3600" dirty="0" smtClean="0">
                <a:solidFill>
                  <a:srgbClr val="00B0F0"/>
                </a:solidFill>
              </a:rPr>
            </a:br>
            <a:r>
              <a:rPr lang="en-CA" sz="3600" dirty="0" smtClean="0">
                <a:solidFill>
                  <a:srgbClr val="00B0F0"/>
                </a:solidFill>
              </a:rPr>
              <a:t>“How do you make sure you address everyone’s concern</a:t>
            </a:r>
            <a:r>
              <a:rPr lang="en-CA" dirty="0" smtClean="0">
                <a:solidFill>
                  <a:srgbClr val="00B0F0"/>
                </a:solidFill>
              </a:rPr>
              <a:t>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420888"/>
            <a:ext cx="6048672" cy="4248472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</a:t>
            </a: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need to run reports or have some sort of tracking capability?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</a:t>
            </a: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need to reduce risk through a performance piece, a payment plan, or other mechanism?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</a:t>
            </a: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need to help with implementation, training or </a:t>
            </a: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communication?</a:t>
            </a:r>
            <a:endParaRPr lang="en-CA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94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1484784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The initiator</a:t>
            </a:r>
          </a:p>
          <a:p>
            <a:r>
              <a:rPr lang="en-CA" dirty="0"/>
              <a:t>The influencer</a:t>
            </a:r>
          </a:p>
          <a:p>
            <a:r>
              <a:rPr lang="en-CA" dirty="0"/>
              <a:t>The decider</a:t>
            </a:r>
          </a:p>
          <a:p>
            <a:r>
              <a:rPr lang="en-CA" dirty="0"/>
              <a:t>The buyer</a:t>
            </a:r>
          </a:p>
          <a:p>
            <a:r>
              <a:rPr lang="en-CA" dirty="0"/>
              <a:t>The user</a:t>
            </a:r>
          </a:p>
          <a:p>
            <a:r>
              <a:rPr lang="en-CA" dirty="0"/>
              <a:t>The gatekeeper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0"/>
          <a:stretch/>
        </p:blipFill>
        <p:spPr>
          <a:xfrm>
            <a:off x="-900609" y="0"/>
            <a:ext cx="6743187" cy="6885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116632"/>
            <a:ext cx="3888432" cy="6106690"/>
          </a:xfrm>
        </p:spPr>
        <p:txBody>
          <a:bodyPr>
            <a:noAutofit/>
          </a:bodyPr>
          <a:lstStyle/>
          <a:p>
            <a:r>
              <a:rPr lang="en-CA" sz="3600" dirty="0"/>
              <a:t>When selling, you need to be aware of </a:t>
            </a:r>
            <a:r>
              <a:rPr lang="en-CA" sz="3600" dirty="0" smtClean="0"/>
              <a:t>these different </a:t>
            </a:r>
            <a:r>
              <a:rPr lang="en-CA" sz="3600" dirty="0"/>
              <a:t>players, who you are already working</a:t>
            </a:r>
            <a:br>
              <a:rPr lang="en-CA" sz="3600" dirty="0"/>
            </a:br>
            <a:r>
              <a:rPr lang="en-CA" sz="3600" dirty="0"/>
              <a:t>with, who you </a:t>
            </a:r>
            <a:r>
              <a:rPr lang="en-CA" sz="3600" dirty="0" smtClean="0"/>
              <a:t> don’t </a:t>
            </a:r>
            <a:r>
              <a:rPr lang="en-CA" sz="3600" dirty="0"/>
              <a:t>have access to, and </a:t>
            </a:r>
            <a:r>
              <a:rPr lang="en-CA" sz="3600" dirty="0" smtClean="0"/>
              <a:t>who you </a:t>
            </a:r>
            <a:r>
              <a:rPr lang="en-CA" sz="3600" dirty="0"/>
              <a:t>should be speaking with.</a:t>
            </a:r>
            <a:endParaRPr lang="en-CA" sz="36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13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10544" cy="1786210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8106" y="2053386"/>
            <a:ext cx="245861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600" dirty="0" smtClean="0"/>
          </a:p>
          <a:p>
            <a:pPr marL="0" indent="0">
              <a:buNone/>
            </a:pPr>
            <a:r>
              <a:rPr lang="en-CA" sz="3600" dirty="0"/>
              <a:t>Understand all of the players in a sale.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22" y="-25019"/>
            <a:ext cx="68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>
                <a:solidFill>
                  <a:schemeClr val="tx1"/>
                </a:solidFill>
              </a:rPr>
              <a:t>There is often more than just one person involved.</a:t>
            </a:r>
            <a:endParaRPr lang="en-CA" sz="4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771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7525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Understand all of the players in a sale.</a:t>
            </a: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“Who are all your customers?”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7056784" cy="446449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 </a:t>
            </a: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all the people that use your product or service?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 </a:t>
            </a: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influences the decision?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 </a:t>
            </a: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pays for it?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 </a:t>
            </a: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accountable for the decision</a:t>
            </a: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342900" indent="-342900">
              <a:buFontTx/>
              <a:buChar char="-"/>
            </a:pP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7356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2014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88843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5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The initiator</a:t>
            </a:r>
          </a:p>
          <a:p>
            <a:r>
              <a:rPr lang="en-CA" dirty="0" smtClean="0"/>
              <a:t>The influencer</a:t>
            </a:r>
          </a:p>
          <a:p>
            <a:r>
              <a:rPr lang="en-CA" dirty="0" smtClean="0"/>
              <a:t>The decider</a:t>
            </a:r>
          </a:p>
          <a:p>
            <a:r>
              <a:rPr lang="en-CA" dirty="0" smtClean="0"/>
              <a:t>The buyer</a:t>
            </a:r>
          </a:p>
          <a:p>
            <a:r>
              <a:rPr lang="en-CA" dirty="0" smtClean="0"/>
              <a:t>The user</a:t>
            </a:r>
          </a:p>
          <a:p>
            <a:r>
              <a:rPr lang="en-CA" dirty="0" smtClean="0"/>
              <a:t>The gatekeeper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108"/>
            <a:ext cx="5184576" cy="626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7" y="0"/>
            <a:ext cx="82660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404664"/>
            <a:ext cx="3034680" cy="4810546"/>
          </a:xfrm>
        </p:spPr>
        <p:txBody>
          <a:bodyPr/>
          <a:lstStyle/>
          <a:p>
            <a:r>
              <a:rPr lang="en-CA" dirty="0" smtClean="0"/>
              <a:t>Initiator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523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58521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816" y="346646"/>
            <a:ext cx="3034680" cy="4810546"/>
          </a:xfrm>
        </p:spPr>
        <p:txBody>
          <a:bodyPr/>
          <a:lstStyle/>
          <a:p>
            <a:r>
              <a:rPr lang="en-CA" dirty="0" smtClean="0"/>
              <a:t>Influencer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36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816" y="346646"/>
            <a:ext cx="3034680" cy="4810546"/>
          </a:xfrm>
        </p:spPr>
        <p:txBody>
          <a:bodyPr/>
          <a:lstStyle/>
          <a:p>
            <a:r>
              <a:rPr lang="en-CA" dirty="0" smtClean="0"/>
              <a:t>Decider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244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457</Words>
  <Application>Microsoft Office PowerPoint</Application>
  <PresentationFormat>On-screen Show (4:3)</PresentationFormat>
  <Paragraphs>115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The Buying Group</vt:lpstr>
      <vt:lpstr>When selling, you need to be aware of these different players, who you are already working with, who you  don’t have access to, and who you should be speaking with.</vt:lpstr>
      <vt:lpstr>The Goal</vt:lpstr>
      <vt:lpstr>Discussion:  “Who are all your customers?”</vt:lpstr>
      <vt:lpstr>Key Points</vt:lpstr>
      <vt:lpstr>Worksheet</vt:lpstr>
      <vt:lpstr>Initiator</vt:lpstr>
      <vt:lpstr>Influencer</vt:lpstr>
      <vt:lpstr>Decider</vt:lpstr>
      <vt:lpstr>Buyer</vt:lpstr>
      <vt:lpstr>User</vt:lpstr>
      <vt:lpstr>Gatekeeper</vt:lpstr>
      <vt:lpstr>Discussion:  “What do your customers care about?”</vt:lpstr>
      <vt:lpstr>How Does It Work? Consultant</vt:lpstr>
      <vt:lpstr>Top Mistakes To Avoid</vt:lpstr>
      <vt:lpstr>Now What?</vt:lpstr>
      <vt:lpstr>Worksheet</vt:lpstr>
      <vt:lpstr>Discussion:  “How do you make sure you address everyone’s concern?”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199</cp:revision>
  <dcterms:created xsi:type="dcterms:W3CDTF">2009-12-07T18:18:58Z</dcterms:created>
  <dcterms:modified xsi:type="dcterms:W3CDTF">2016-03-28T20:50:46Z</dcterms:modified>
</cp:coreProperties>
</file>