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2" r:id="rId2"/>
    <p:sldId id="307" r:id="rId3"/>
    <p:sldId id="324" r:id="rId4"/>
    <p:sldId id="267" r:id="rId5"/>
    <p:sldId id="257" r:id="rId6"/>
    <p:sldId id="272" r:id="rId7"/>
    <p:sldId id="317" r:id="rId8"/>
    <p:sldId id="318" r:id="rId9"/>
    <p:sldId id="319" r:id="rId10"/>
    <p:sldId id="320" r:id="rId11"/>
    <p:sldId id="321" r:id="rId12"/>
    <p:sldId id="316" r:id="rId13"/>
    <p:sldId id="322" r:id="rId14"/>
    <p:sldId id="323" r:id="rId15"/>
    <p:sldId id="310" r:id="rId16"/>
    <p:sldId id="273" r:id="rId17"/>
    <p:sldId id="263" r:id="rId18"/>
    <p:sldId id="311" r:id="rId19"/>
    <p:sldId id="325" r:id="rId20"/>
    <p:sldId id="277" r:id="rId21"/>
    <p:sldId id="276" r:id="rId22"/>
    <p:sldId id="32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1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F8F9E-5AC2-42A0-BCB6-57EA154F0182}" type="datetimeFigureOut">
              <a:rPr lang="en-CA" smtClean="0"/>
              <a:t>2016-03-28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8F64D3-C2A9-4FFF-B648-9CAD89281B5A}" type="slidenum">
              <a:rPr lang="en-CA" smtClean="0"/>
              <a:t>‹#›</a:t>
            </a:fld>
            <a:endParaRPr lang="en-CA"/>
          </a:p>
        </p:txBody>
      </p:sp>
    </p:spTree>
    <p:extLst>
      <p:ext uri="{BB962C8B-B14F-4D97-AF65-F5344CB8AC3E}">
        <p14:creationId xmlns:p14="http://schemas.microsoft.com/office/powerpoint/2010/main" val="150484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98F64D3-C2A9-4FFF-B648-9CAD89281B5A}" type="slidenum">
              <a:rPr lang="en-CA" smtClean="0"/>
              <a:t>15</a:t>
            </a:fld>
            <a:endParaRPr lang="en-CA"/>
          </a:p>
        </p:txBody>
      </p:sp>
    </p:spTree>
    <p:extLst>
      <p:ext uri="{BB962C8B-B14F-4D97-AF65-F5344CB8AC3E}">
        <p14:creationId xmlns:p14="http://schemas.microsoft.com/office/powerpoint/2010/main" val="199329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98F64D3-C2A9-4FFF-B648-9CAD89281B5A}" type="slidenum">
              <a:rPr lang="en-CA" smtClean="0"/>
              <a:t>16</a:t>
            </a:fld>
            <a:endParaRPr lang="en-CA"/>
          </a:p>
        </p:txBody>
      </p:sp>
    </p:spTree>
    <p:extLst>
      <p:ext uri="{BB962C8B-B14F-4D97-AF65-F5344CB8AC3E}">
        <p14:creationId xmlns:p14="http://schemas.microsoft.com/office/powerpoint/2010/main" val="747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8766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4386266"/>
            <a:ext cx="6400800" cy="125731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BBAD4D8-4534-4ED5-AB06-FB0F2DECD7DC}" type="datetimeFigureOut">
              <a:rPr lang="en-US" smtClean="0"/>
              <a:pPr/>
              <a:t>3/28/2016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BBAD4D8-4534-4ED5-AB06-FB0F2DECD7DC}" type="datetimeFigureOut">
              <a:rPr lang="en-US" smtClean="0"/>
              <a:pPr/>
              <a:t>3/28/2016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BBAD4D8-4534-4ED5-AB06-FB0F2DECD7DC}" type="datetimeFigureOut">
              <a:rPr lang="en-US" smtClean="0"/>
              <a:pPr/>
              <a:t>3/28/2016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FBBAD4D8-4534-4ED5-AB06-FB0F2DECD7DC}" type="datetimeFigureOut">
              <a:rPr lang="en-US" smtClean="0"/>
              <a:pPr/>
              <a:t>3/28/2016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
        <p:nvSpPr>
          <p:cNvPr id="9" name="Title 1"/>
          <p:cNvSpPr>
            <a:spLocks noGrp="1"/>
          </p:cNvSpPr>
          <p:nvPr>
            <p:ph type="title"/>
          </p:nvPr>
        </p:nvSpPr>
        <p:spPr>
          <a:xfrm>
            <a:off x="457200" y="928670"/>
            <a:ext cx="8229600" cy="1143000"/>
          </a:xfrm>
        </p:spPr>
        <p:txBody>
          <a:bodyPr/>
          <a:lstStyle/>
          <a:p>
            <a:r>
              <a:rPr lang="en-US" dirty="0" smtClean="0"/>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AD4D8-4534-4ED5-AB06-FB0F2DECD7DC}" type="datetimeFigureOut">
              <a:rPr lang="en-US" smtClean="0"/>
              <a:pPr/>
              <a:t>3/28/2016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BBAD4D8-4534-4ED5-AB06-FB0F2DECD7DC}" type="datetimeFigureOut">
              <a:rPr lang="en-US" smtClean="0"/>
              <a:pPr/>
              <a:t>3/28/2016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BBAD4D8-4534-4ED5-AB06-FB0F2DECD7DC}" type="datetimeFigureOut">
              <a:rPr lang="en-US" smtClean="0"/>
              <a:pPr/>
              <a:t>3/28/2016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C311181-07AF-4940-AF7E-81F4D00DD368}"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BBAD4D8-4534-4ED5-AB06-FB0F2DECD7DC}" type="datetimeFigureOut">
              <a:rPr lang="en-US" smtClean="0"/>
              <a:pPr/>
              <a:t>3/28/2016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C311181-07AF-4940-AF7E-81F4D00DD368}"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AD4D8-4534-4ED5-AB06-FB0F2DECD7DC}" type="datetimeFigureOut">
              <a:rPr lang="en-US" smtClean="0"/>
              <a:pPr/>
              <a:t>3/28/2016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C311181-07AF-4940-AF7E-81F4D00DD368}"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AD4D8-4534-4ED5-AB06-FB0F2DECD7DC}" type="datetimeFigureOut">
              <a:rPr lang="en-US" smtClean="0"/>
              <a:pPr/>
              <a:t>3/28/2016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AD4D8-4534-4ED5-AB06-FB0F2DECD7DC}" type="datetimeFigureOut">
              <a:rPr lang="en-US" smtClean="0"/>
              <a:pPr/>
              <a:t>3/28/2016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AD4D8-4534-4ED5-AB06-FB0F2DECD7DC}" type="datetimeFigureOut">
              <a:rPr lang="en-US" smtClean="0"/>
              <a:pPr/>
              <a:t>3/28/2016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11181-07AF-4940-AF7E-81F4D00DD368}"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quibblo.com/quiz/aw8npyx/DISC-Personality-Styl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quibblo.com/quiz/aw8npyx/DISC-Personality-Styl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5616"/>
            <a:ext cx="9144000" cy="6526767"/>
          </a:xfrm>
          <a:prstGeom prst="rect">
            <a:avLst/>
          </a:prstGeom>
        </p:spPr>
      </p:pic>
      <p:sp>
        <p:nvSpPr>
          <p:cNvPr id="2" name="Title 1"/>
          <p:cNvSpPr>
            <a:spLocks noGrp="1"/>
          </p:cNvSpPr>
          <p:nvPr>
            <p:ph type="ctrTitle"/>
          </p:nvPr>
        </p:nvSpPr>
        <p:spPr>
          <a:xfrm>
            <a:off x="6012160" y="-531440"/>
            <a:ext cx="3279537" cy="2694161"/>
          </a:xfrm>
        </p:spPr>
        <p:txBody>
          <a:bodyPr>
            <a:normAutofit/>
          </a:bodyPr>
          <a:lstStyle/>
          <a:p>
            <a:pPr algn="l"/>
            <a:r>
              <a:rPr lang="en-CA" b="1" i="1" dirty="0" smtClean="0">
                <a:solidFill>
                  <a:schemeClr val="bg1"/>
                </a:solidFill>
              </a:rPr>
              <a:t>Customer Personalities</a:t>
            </a:r>
            <a:endParaRPr lang="en-CA" dirty="0">
              <a:solidFill>
                <a:schemeClr val="bg1"/>
              </a:solidFill>
            </a:endParaRPr>
          </a:p>
        </p:txBody>
      </p:sp>
      <p:sp>
        <p:nvSpPr>
          <p:cNvPr id="3" name="Subtitle 2"/>
          <p:cNvSpPr>
            <a:spLocks noGrp="1"/>
          </p:cNvSpPr>
          <p:nvPr>
            <p:ph type="subTitle" idx="1"/>
          </p:nvPr>
        </p:nvSpPr>
        <p:spPr>
          <a:xfrm>
            <a:off x="6516216" y="4509120"/>
            <a:ext cx="2880320" cy="2697472"/>
          </a:xfrm>
        </p:spPr>
        <p:txBody>
          <a:bodyPr>
            <a:normAutofit/>
          </a:bodyPr>
          <a:lstStyle/>
          <a:p>
            <a:pPr algn="l"/>
            <a:r>
              <a:rPr lang="en-CA" dirty="0" smtClean="0">
                <a:solidFill>
                  <a:schemeClr val="bg1"/>
                </a:solidFill>
              </a:rPr>
              <a:t>Amazing sales people adjust for their audience.</a:t>
            </a:r>
            <a:endParaRPr lang="en-CA" dirty="0">
              <a:solidFill>
                <a:schemeClr val="bg1"/>
              </a:solidFill>
            </a:endParaRPr>
          </a:p>
        </p:txBody>
      </p:sp>
    </p:spTree>
    <p:extLst>
      <p:ext uri="{BB962C8B-B14F-4D97-AF65-F5344CB8AC3E}">
        <p14:creationId xmlns:p14="http://schemas.microsoft.com/office/powerpoint/2010/main" val="981986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Title 1"/>
          <p:cNvSpPr>
            <a:spLocks noGrp="1"/>
          </p:cNvSpPr>
          <p:nvPr>
            <p:ph type="title"/>
          </p:nvPr>
        </p:nvSpPr>
        <p:spPr>
          <a:xfrm>
            <a:off x="5641776" y="485800"/>
            <a:ext cx="3610744" cy="1143000"/>
          </a:xfrm>
        </p:spPr>
        <p:txBody>
          <a:bodyPr/>
          <a:lstStyle/>
          <a:p>
            <a:pPr algn="l"/>
            <a:r>
              <a:rPr lang="en-CA" dirty="0" smtClean="0"/>
              <a:t>Conscientious </a:t>
            </a:r>
            <a:endParaRPr lang="en-CA" dirty="0"/>
          </a:p>
        </p:txBody>
      </p:sp>
      <p:sp>
        <p:nvSpPr>
          <p:cNvPr id="3" name="Content Placeholder 2"/>
          <p:cNvSpPr>
            <a:spLocks noGrp="1"/>
          </p:cNvSpPr>
          <p:nvPr>
            <p:ph sz="half" idx="1"/>
          </p:nvPr>
        </p:nvSpPr>
        <p:spPr>
          <a:xfrm>
            <a:off x="5940152" y="1600200"/>
            <a:ext cx="3240360" cy="4525963"/>
          </a:xfrm>
        </p:spPr>
        <p:txBody>
          <a:bodyPr>
            <a:normAutofit fontScale="85000" lnSpcReduction="20000"/>
          </a:bodyPr>
          <a:lstStyle/>
          <a:p>
            <a:pPr marL="0" indent="0">
              <a:buNone/>
            </a:pPr>
            <a:r>
              <a:rPr lang="en-CA" dirty="0"/>
              <a:t>They are: analytical, careful, precise</a:t>
            </a:r>
            <a:r>
              <a:rPr lang="en-CA" dirty="0" smtClean="0"/>
              <a:t>, systematic</a:t>
            </a:r>
            <a:r>
              <a:rPr lang="en-CA" dirty="0"/>
              <a:t>, have high standards</a:t>
            </a:r>
          </a:p>
          <a:p>
            <a:pPr marL="0" indent="0">
              <a:buNone/>
            </a:pPr>
            <a:endParaRPr lang="en-CA" dirty="0" smtClean="0"/>
          </a:p>
          <a:p>
            <a:pPr marL="0" indent="0">
              <a:buNone/>
            </a:pPr>
            <a:r>
              <a:rPr lang="en-CA" dirty="0" smtClean="0"/>
              <a:t>Best </a:t>
            </a:r>
            <a:r>
              <a:rPr lang="en-CA" dirty="0"/>
              <a:t>to be: Prepared, detailed, specific</a:t>
            </a:r>
            <a:r>
              <a:rPr lang="en-CA" dirty="0" smtClean="0"/>
              <a:t>, patient</a:t>
            </a:r>
            <a:r>
              <a:rPr lang="en-CA" dirty="0"/>
              <a:t>, persistent, diplomatic, have data</a:t>
            </a:r>
          </a:p>
          <a:p>
            <a:pPr marL="0" indent="0">
              <a:buNone/>
            </a:pPr>
            <a:endParaRPr lang="en-CA" dirty="0" smtClean="0"/>
          </a:p>
          <a:p>
            <a:pPr marL="0" indent="0">
              <a:buNone/>
            </a:pPr>
            <a:r>
              <a:rPr lang="en-CA" dirty="0" smtClean="0"/>
              <a:t>Avoid</a:t>
            </a:r>
            <a:r>
              <a:rPr lang="en-CA" dirty="0"/>
              <a:t>: refusing to give details, </a:t>
            </a:r>
            <a:r>
              <a:rPr lang="en-CA" dirty="0" smtClean="0"/>
              <a:t>being vague </a:t>
            </a:r>
            <a:r>
              <a:rPr lang="en-CA" dirty="0"/>
              <a:t>or casual</a:t>
            </a:r>
          </a:p>
        </p:txBody>
      </p:sp>
    </p:spTree>
    <p:extLst>
      <p:ext uri="{BB962C8B-B14F-4D97-AF65-F5344CB8AC3E}">
        <p14:creationId xmlns:p14="http://schemas.microsoft.com/office/powerpoint/2010/main" val="21210552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713387"/>
          </a:xfrm>
        </p:spPr>
        <p:txBody>
          <a:bodyPr>
            <a:normAutofit/>
          </a:bodyPr>
          <a:lstStyle/>
          <a:p>
            <a:pPr marL="0" indent="0">
              <a:buNone/>
            </a:pPr>
            <a:r>
              <a:rPr lang="en-CA" dirty="0" smtClean="0"/>
              <a:t>You cold call a prospect and start by introducing yourself.  They say “I’m a very busy person.”</a:t>
            </a:r>
            <a:endParaRPr lang="en-CA" dirty="0"/>
          </a:p>
          <a:p>
            <a:pPr marL="0" indent="0" algn="ctr">
              <a:buNone/>
            </a:pPr>
            <a:endParaRPr lang="en-CA" b="1" dirty="0" smtClean="0">
              <a:solidFill>
                <a:srgbClr val="00B0F0"/>
              </a:solidFill>
            </a:endParaRPr>
          </a:p>
          <a:p>
            <a:pPr marL="0" indent="0" algn="ctr">
              <a:buNone/>
            </a:pPr>
            <a:r>
              <a:rPr lang="en-CA" b="1" dirty="0" smtClean="0">
                <a:solidFill>
                  <a:srgbClr val="00B0F0"/>
                </a:solidFill>
              </a:rPr>
              <a:t>What should you do?</a:t>
            </a:r>
          </a:p>
          <a:p>
            <a:pPr marL="0" indent="0">
              <a:buNone/>
            </a:pPr>
            <a:endParaRPr lang="en-CA" dirty="0" smtClean="0"/>
          </a:p>
          <a:p>
            <a:pPr marL="0" indent="0">
              <a:buNone/>
            </a:pPr>
            <a:r>
              <a:rPr lang="en-CA" dirty="0" smtClean="0"/>
              <a:t>They could be driver.  Make sure that get right to the point, show them how you can deliver results, and don’t repeat yourself.</a:t>
            </a:r>
            <a:endParaRPr lang="en-CA" dirty="0"/>
          </a:p>
        </p:txBody>
      </p:sp>
      <p:sp>
        <p:nvSpPr>
          <p:cNvPr id="3" name="Title 2"/>
          <p:cNvSpPr>
            <a:spLocks noGrp="1"/>
          </p:cNvSpPr>
          <p:nvPr>
            <p:ph type="title"/>
          </p:nvPr>
        </p:nvSpPr>
        <p:spPr>
          <a:xfrm>
            <a:off x="457200" y="332656"/>
            <a:ext cx="8229600" cy="1143000"/>
          </a:xfrm>
        </p:spPr>
        <p:txBody>
          <a:bodyPr/>
          <a:lstStyle/>
          <a:p>
            <a:r>
              <a:rPr lang="en-CA" dirty="0" smtClean="0">
                <a:solidFill>
                  <a:srgbClr val="00B0F0"/>
                </a:solidFill>
              </a:rPr>
              <a:t>How Does It Work?</a:t>
            </a:r>
            <a:endParaRPr lang="en-CA" dirty="0">
              <a:solidFill>
                <a:srgbClr val="00B0F0"/>
              </a:solidFill>
            </a:endParaRPr>
          </a:p>
        </p:txBody>
      </p:sp>
    </p:spTree>
    <p:extLst>
      <p:ext uri="{BB962C8B-B14F-4D97-AF65-F5344CB8AC3E}">
        <p14:creationId xmlns:p14="http://schemas.microsoft.com/office/powerpoint/2010/main" val="24700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713387"/>
          </a:xfrm>
        </p:spPr>
        <p:txBody>
          <a:bodyPr>
            <a:normAutofit lnSpcReduction="10000"/>
          </a:bodyPr>
          <a:lstStyle/>
          <a:p>
            <a:pPr marL="0" indent="0">
              <a:buNone/>
            </a:pPr>
            <a:r>
              <a:rPr lang="en-CA" dirty="0" smtClean="0"/>
              <a:t>You walk into a room to do a presentation.  You greet everyone there, and your ready to get started. Everyone is quiet and waiting for you to start.  </a:t>
            </a:r>
            <a:endParaRPr lang="en-CA" dirty="0"/>
          </a:p>
          <a:p>
            <a:pPr marL="0" indent="0" algn="ctr">
              <a:buNone/>
            </a:pPr>
            <a:r>
              <a:rPr lang="en-CA" b="1" dirty="0" smtClean="0">
                <a:solidFill>
                  <a:srgbClr val="00B0F0"/>
                </a:solidFill>
              </a:rPr>
              <a:t>What should you do?</a:t>
            </a:r>
          </a:p>
          <a:p>
            <a:pPr marL="0" indent="0">
              <a:buNone/>
            </a:pPr>
            <a:endParaRPr lang="en-CA" dirty="0" smtClean="0"/>
          </a:p>
          <a:p>
            <a:pPr marL="0" indent="0">
              <a:buNone/>
            </a:pPr>
            <a:r>
              <a:rPr lang="en-CA" dirty="0" smtClean="0"/>
              <a:t>They could be steadiness.  Make sure that you listen to them, remove risk, be patient in waiting for question, and DON’T be pushy.</a:t>
            </a:r>
            <a:endParaRPr lang="en-CA" dirty="0"/>
          </a:p>
        </p:txBody>
      </p:sp>
      <p:sp>
        <p:nvSpPr>
          <p:cNvPr id="3" name="Title 2"/>
          <p:cNvSpPr>
            <a:spLocks noGrp="1"/>
          </p:cNvSpPr>
          <p:nvPr>
            <p:ph type="title"/>
          </p:nvPr>
        </p:nvSpPr>
        <p:spPr>
          <a:xfrm>
            <a:off x="457200" y="332656"/>
            <a:ext cx="8229600" cy="1143000"/>
          </a:xfrm>
        </p:spPr>
        <p:txBody>
          <a:bodyPr/>
          <a:lstStyle/>
          <a:p>
            <a:r>
              <a:rPr lang="en-CA" dirty="0" smtClean="0">
                <a:solidFill>
                  <a:srgbClr val="00B0F0"/>
                </a:solidFill>
              </a:rPr>
              <a:t>How Does It Work?</a:t>
            </a:r>
            <a:endParaRPr lang="en-CA" dirty="0">
              <a:solidFill>
                <a:srgbClr val="00B0F0"/>
              </a:solidFill>
            </a:endParaRPr>
          </a:p>
        </p:txBody>
      </p:sp>
    </p:spTree>
    <p:extLst>
      <p:ext uri="{BB962C8B-B14F-4D97-AF65-F5344CB8AC3E}">
        <p14:creationId xmlns:p14="http://schemas.microsoft.com/office/powerpoint/2010/main" val="9131367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713387"/>
          </a:xfrm>
        </p:spPr>
        <p:txBody>
          <a:bodyPr>
            <a:normAutofit fontScale="92500" lnSpcReduction="20000"/>
          </a:bodyPr>
          <a:lstStyle/>
          <a:p>
            <a:pPr marL="0" indent="0">
              <a:buNone/>
            </a:pPr>
            <a:r>
              <a:rPr lang="en-CA" dirty="0" smtClean="0"/>
              <a:t>You meet someone at a networking event who seems to be the life of the party.  They have a lot of jokes, might be wearing something fashionable, and seem to be having fun.</a:t>
            </a:r>
            <a:endParaRPr lang="en-CA" dirty="0"/>
          </a:p>
          <a:p>
            <a:pPr marL="0" indent="0" algn="ctr">
              <a:buNone/>
            </a:pPr>
            <a:endParaRPr lang="en-CA" b="1" dirty="0" smtClean="0">
              <a:solidFill>
                <a:srgbClr val="00B0F0"/>
              </a:solidFill>
            </a:endParaRPr>
          </a:p>
          <a:p>
            <a:pPr marL="0" indent="0" algn="ctr">
              <a:buNone/>
            </a:pPr>
            <a:r>
              <a:rPr lang="en-CA" b="1" dirty="0" smtClean="0">
                <a:solidFill>
                  <a:srgbClr val="00B0F0"/>
                </a:solidFill>
              </a:rPr>
              <a:t>What should you do?</a:t>
            </a:r>
          </a:p>
          <a:p>
            <a:pPr marL="0" indent="0">
              <a:buNone/>
            </a:pPr>
            <a:endParaRPr lang="en-CA" dirty="0" smtClean="0"/>
          </a:p>
          <a:p>
            <a:pPr marL="0" indent="0">
              <a:buNone/>
            </a:pPr>
            <a:r>
              <a:rPr lang="en-CA" dirty="0" smtClean="0"/>
              <a:t>They could be an influencer.  Make sure you focus on the personal and friendly side.  Don’t go over and start pushing your business.  Let them know you’ll contact them over the next week.</a:t>
            </a:r>
            <a:endParaRPr lang="en-CA" dirty="0"/>
          </a:p>
        </p:txBody>
      </p:sp>
      <p:sp>
        <p:nvSpPr>
          <p:cNvPr id="3" name="Title 2"/>
          <p:cNvSpPr>
            <a:spLocks noGrp="1"/>
          </p:cNvSpPr>
          <p:nvPr>
            <p:ph type="title"/>
          </p:nvPr>
        </p:nvSpPr>
        <p:spPr>
          <a:xfrm>
            <a:off x="457200" y="332656"/>
            <a:ext cx="8229600" cy="1143000"/>
          </a:xfrm>
        </p:spPr>
        <p:txBody>
          <a:bodyPr/>
          <a:lstStyle/>
          <a:p>
            <a:r>
              <a:rPr lang="en-CA" dirty="0" smtClean="0">
                <a:solidFill>
                  <a:srgbClr val="00B0F0"/>
                </a:solidFill>
              </a:rPr>
              <a:t>How Does It Work?</a:t>
            </a:r>
            <a:endParaRPr lang="en-CA" dirty="0">
              <a:solidFill>
                <a:srgbClr val="00B0F0"/>
              </a:solidFill>
            </a:endParaRPr>
          </a:p>
        </p:txBody>
      </p:sp>
    </p:spTree>
    <p:extLst>
      <p:ext uri="{BB962C8B-B14F-4D97-AF65-F5344CB8AC3E}">
        <p14:creationId xmlns:p14="http://schemas.microsoft.com/office/powerpoint/2010/main" val="3830148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713387"/>
          </a:xfrm>
        </p:spPr>
        <p:txBody>
          <a:bodyPr>
            <a:normAutofit fontScale="92500" lnSpcReduction="20000"/>
          </a:bodyPr>
          <a:lstStyle/>
          <a:p>
            <a:pPr marL="0" indent="0">
              <a:buNone/>
            </a:pPr>
            <a:r>
              <a:rPr lang="en-CA" dirty="0" smtClean="0"/>
              <a:t>You are sending an email to a prospect who has come back to you with a few questions about some marketing material that you had sent to them.</a:t>
            </a:r>
            <a:endParaRPr lang="en-CA" dirty="0"/>
          </a:p>
          <a:p>
            <a:pPr marL="0" indent="0" algn="ctr">
              <a:buNone/>
            </a:pPr>
            <a:endParaRPr lang="en-CA" b="1" dirty="0" smtClean="0">
              <a:solidFill>
                <a:srgbClr val="00B0F0"/>
              </a:solidFill>
            </a:endParaRPr>
          </a:p>
          <a:p>
            <a:pPr marL="0" indent="0" algn="ctr">
              <a:buNone/>
            </a:pPr>
            <a:r>
              <a:rPr lang="en-CA" b="1" dirty="0" smtClean="0">
                <a:solidFill>
                  <a:srgbClr val="00B0F0"/>
                </a:solidFill>
              </a:rPr>
              <a:t>What should you do?</a:t>
            </a:r>
          </a:p>
          <a:p>
            <a:pPr marL="0" indent="0">
              <a:buNone/>
            </a:pPr>
            <a:endParaRPr lang="en-CA" dirty="0" smtClean="0"/>
          </a:p>
          <a:p>
            <a:pPr marL="0" indent="0">
              <a:buNone/>
            </a:pPr>
            <a:r>
              <a:rPr lang="en-CA" dirty="0" smtClean="0"/>
              <a:t>They could be conscientious.  Make sure that you give them a lot of details and links to information on your website with even more details if they wish to explore it further.  Anticipate what they could also want to know.</a:t>
            </a:r>
            <a:endParaRPr lang="en-CA" dirty="0"/>
          </a:p>
        </p:txBody>
      </p:sp>
      <p:sp>
        <p:nvSpPr>
          <p:cNvPr id="3" name="Title 2"/>
          <p:cNvSpPr>
            <a:spLocks noGrp="1"/>
          </p:cNvSpPr>
          <p:nvPr>
            <p:ph type="title"/>
          </p:nvPr>
        </p:nvSpPr>
        <p:spPr>
          <a:xfrm>
            <a:off x="457200" y="332656"/>
            <a:ext cx="8229600" cy="1143000"/>
          </a:xfrm>
        </p:spPr>
        <p:txBody>
          <a:bodyPr/>
          <a:lstStyle/>
          <a:p>
            <a:r>
              <a:rPr lang="en-CA" dirty="0" smtClean="0">
                <a:solidFill>
                  <a:srgbClr val="00B0F0"/>
                </a:solidFill>
              </a:rPr>
              <a:t>How Does It Work?</a:t>
            </a:r>
            <a:endParaRPr lang="en-CA" dirty="0">
              <a:solidFill>
                <a:srgbClr val="00B0F0"/>
              </a:solidFill>
            </a:endParaRPr>
          </a:p>
        </p:txBody>
      </p:sp>
    </p:spTree>
    <p:extLst>
      <p:ext uri="{BB962C8B-B14F-4D97-AF65-F5344CB8AC3E}">
        <p14:creationId xmlns:p14="http://schemas.microsoft.com/office/powerpoint/2010/main" val="2514770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99392"/>
            <a:ext cx="3600400" cy="3600400"/>
          </a:xfrm>
          <a:prstGeom prst="rect">
            <a:avLst/>
          </a:prstGeom>
        </p:spPr>
      </p:pic>
      <p:sp>
        <p:nvSpPr>
          <p:cNvPr id="2" name="Title 1"/>
          <p:cNvSpPr>
            <a:spLocks noGrp="1"/>
          </p:cNvSpPr>
          <p:nvPr>
            <p:ph type="title"/>
          </p:nvPr>
        </p:nvSpPr>
        <p:spPr>
          <a:xfrm>
            <a:off x="467544" y="188640"/>
            <a:ext cx="5400600" cy="2304256"/>
          </a:xfrm>
        </p:spPr>
        <p:txBody>
          <a:bodyPr>
            <a:normAutofit fontScale="90000"/>
          </a:bodyPr>
          <a:lstStyle/>
          <a:p>
            <a:r>
              <a:rPr lang="en-CA" dirty="0" smtClean="0">
                <a:solidFill>
                  <a:srgbClr val="00B0F0"/>
                </a:solidFill>
              </a:rPr>
              <a:t>Discussion: </a:t>
            </a:r>
            <a:br>
              <a:rPr lang="en-CA" dirty="0" smtClean="0">
                <a:solidFill>
                  <a:srgbClr val="00B0F0"/>
                </a:solidFill>
              </a:rPr>
            </a:br>
            <a:r>
              <a:rPr lang="en-CA" dirty="0" smtClean="0">
                <a:solidFill>
                  <a:srgbClr val="00B0F0"/>
                </a:solidFill>
              </a:rPr>
              <a:t>“How Can you Improve Your Communication With These People?”</a:t>
            </a:r>
            <a:endParaRPr lang="en-CA" dirty="0">
              <a:solidFill>
                <a:srgbClr val="00B0F0"/>
              </a:solidFill>
            </a:endParaRPr>
          </a:p>
        </p:txBody>
      </p:sp>
      <p:sp>
        <p:nvSpPr>
          <p:cNvPr id="3" name="Text Placeholder 2"/>
          <p:cNvSpPr>
            <a:spLocks noGrp="1"/>
          </p:cNvSpPr>
          <p:nvPr>
            <p:ph type="body" idx="1"/>
          </p:nvPr>
        </p:nvSpPr>
        <p:spPr>
          <a:xfrm>
            <a:off x="683568" y="3212976"/>
            <a:ext cx="6048672" cy="3456384"/>
          </a:xfrm>
        </p:spPr>
        <p:txBody>
          <a:bodyPr>
            <a:noAutofit/>
          </a:bodyPr>
          <a:lstStyle/>
          <a:p>
            <a:r>
              <a:rPr lang="en-CA" sz="2400" dirty="0" smtClean="0"/>
              <a:t>1. What </a:t>
            </a:r>
            <a:r>
              <a:rPr lang="en-CA" sz="2400" dirty="0"/>
              <a:t>type of communication does your customer like? Do they prefer the phone? Face to face? Emails? </a:t>
            </a:r>
            <a:r>
              <a:rPr lang="en-CA" sz="2400" dirty="0" smtClean="0"/>
              <a:t>Detailed attachments</a:t>
            </a:r>
            <a:r>
              <a:rPr lang="en-CA" sz="2400" dirty="0"/>
              <a:t>?</a:t>
            </a:r>
          </a:p>
          <a:p>
            <a:r>
              <a:rPr lang="en-CA" sz="2400" dirty="0"/>
              <a:t>2. What duration of communication do they prefer? Short and to the point, personal, or detailed?</a:t>
            </a:r>
          </a:p>
          <a:p>
            <a:r>
              <a:rPr lang="en-CA" sz="2400" dirty="0"/>
              <a:t>3. How can you change how you interact with them in order to improve your relationship and communication?</a:t>
            </a:r>
            <a:endParaRPr lang="en-CA" sz="2400" dirty="0">
              <a:solidFill>
                <a:srgbClr val="002060"/>
              </a:solidFill>
            </a:endParaRPr>
          </a:p>
        </p:txBody>
      </p:sp>
    </p:spTree>
    <p:extLst>
      <p:ext uri="{BB962C8B-B14F-4D97-AF65-F5344CB8AC3E}">
        <p14:creationId xmlns:p14="http://schemas.microsoft.com/office/powerpoint/2010/main" val="660776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2040" y="274638"/>
            <a:ext cx="3754760" cy="1143000"/>
          </a:xfrm>
        </p:spPr>
        <p:txBody>
          <a:bodyPr>
            <a:normAutofit fontScale="90000"/>
          </a:bodyPr>
          <a:lstStyle/>
          <a:p>
            <a:r>
              <a:rPr lang="en-CA" dirty="0" smtClean="0"/>
              <a:t>Top Mistakes To Avoid</a:t>
            </a:r>
            <a:endParaRPr lang="en-CA" dirty="0"/>
          </a:p>
        </p:txBody>
      </p:sp>
      <p:sp>
        <p:nvSpPr>
          <p:cNvPr id="5" name="Content Placeholder 4"/>
          <p:cNvSpPr>
            <a:spLocks noGrp="1"/>
          </p:cNvSpPr>
          <p:nvPr>
            <p:ph sz="half" idx="1"/>
          </p:nvPr>
        </p:nvSpPr>
        <p:spPr>
          <a:xfrm>
            <a:off x="5069904" y="1639341"/>
            <a:ext cx="4038600" cy="4525963"/>
          </a:xfrm>
        </p:spPr>
        <p:txBody>
          <a:bodyPr>
            <a:normAutofit fontScale="92500" lnSpcReduction="20000"/>
          </a:bodyPr>
          <a:lstStyle/>
          <a:p>
            <a:r>
              <a:rPr lang="en-CA" dirty="0" smtClean="0"/>
              <a:t>Being the same with everyone.</a:t>
            </a:r>
          </a:p>
          <a:p>
            <a:r>
              <a:rPr lang="en-CA" dirty="0" smtClean="0"/>
              <a:t>Thinking that others should adapt to you and your preferences.</a:t>
            </a:r>
          </a:p>
          <a:p>
            <a:r>
              <a:rPr lang="en-CA" dirty="0" smtClean="0"/>
              <a:t>Not knowing your own DISC assessment.</a:t>
            </a:r>
          </a:p>
          <a:p>
            <a:r>
              <a:rPr lang="en-CA" dirty="0" smtClean="0"/>
              <a:t>Not understanding your own preferences and how this impacts your relationships and communication with others.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0"/>
            <a:ext cx="4571518" cy="6858000"/>
          </a:xfrm>
          <a:prstGeom prst="rect">
            <a:avLst/>
          </a:prstGeom>
        </p:spPr>
      </p:pic>
    </p:spTree>
    <p:extLst>
      <p:ext uri="{BB962C8B-B14F-4D97-AF65-F5344CB8AC3E}">
        <p14:creationId xmlns:p14="http://schemas.microsoft.com/office/powerpoint/2010/main" val="32346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696" y="20960"/>
            <a:ext cx="10836696" cy="7224464"/>
          </a:xfrm>
          <a:prstGeom prst="rect">
            <a:avLst/>
          </a:prstGeom>
        </p:spPr>
      </p:pic>
      <p:sp>
        <p:nvSpPr>
          <p:cNvPr id="3" name="Title 2"/>
          <p:cNvSpPr>
            <a:spLocks noGrp="1"/>
          </p:cNvSpPr>
          <p:nvPr>
            <p:ph type="title"/>
          </p:nvPr>
        </p:nvSpPr>
        <p:spPr>
          <a:xfrm>
            <a:off x="5105400" y="274638"/>
            <a:ext cx="3581400" cy="1143000"/>
          </a:xfrm>
        </p:spPr>
        <p:txBody>
          <a:bodyPr/>
          <a:lstStyle/>
          <a:p>
            <a:r>
              <a:rPr lang="en-CA" dirty="0" smtClean="0"/>
              <a:t>Now What?</a:t>
            </a:r>
            <a:endParaRPr lang="en-CA" dirty="0"/>
          </a:p>
        </p:txBody>
      </p:sp>
      <p:sp>
        <p:nvSpPr>
          <p:cNvPr id="4" name="Content Placeholder 3"/>
          <p:cNvSpPr>
            <a:spLocks noGrp="1"/>
          </p:cNvSpPr>
          <p:nvPr>
            <p:ph sz="half" idx="1"/>
          </p:nvPr>
        </p:nvSpPr>
        <p:spPr>
          <a:xfrm>
            <a:off x="5357936" y="1556792"/>
            <a:ext cx="4038600" cy="4525963"/>
          </a:xfrm>
        </p:spPr>
        <p:txBody>
          <a:bodyPr>
            <a:normAutofit/>
          </a:bodyPr>
          <a:lstStyle/>
          <a:p>
            <a:r>
              <a:rPr lang="en-CA" dirty="0"/>
              <a:t>Actively think about who your customer is.</a:t>
            </a:r>
          </a:p>
          <a:p>
            <a:r>
              <a:rPr lang="en-CA" dirty="0" smtClean="0"/>
              <a:t>Adapt </a:t>
            </a:r>
            <a:r>
              <a:rPr lang="en-CA" dirty="0"/>
              <a:t>yourself.</a:t>
            </a:r>
          </a:p>
          <a:p>
            <a:r>
              <a:rPr lang="en-CA" dirty="0" smtClean="0"/>
              <a:t>Use </a:t>
            </a:r>
            <a:r>
              <a:rPr lang="en-CA" dirty="0"/>
              <a:t>this in all of your interactions </a:t>
            </a:r>
            <a:r>
              <a:rPr lang="en-CA" dirty="0" smtClean="0"/>
              <a:t>with others</a:t>
            </a:r>
            <a:r>
              <a:rPr lang="en-CA" dirty="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99392"/>
            <a:ext cx="3600400" cy="3600400"/>
          </a:xfrm>
          <a:prstGeom prst="rect">
            <a:avLst/>
          </a:prstGeom>
        </p:spPr>
      </p:pic>
      <p:sp>
        <p:nvSpPr>
          <p:cNvPr id="2" name="Title 1"/>
          <p:cNvSpPr>
            <a:spLocks noGrp="1"/>
          </p:cNvSpPr>
          <p:nvPr>
            <p:ph type="title"/>
          </p:nvPr>
        </p:nvSpPr>
        <p:spPr>
          <a:xfrm>
            <a:off x="179512" y="476672"/>
            <a:ext cx="5760640" cy="2370187"/>
          </a:xfrm>
        </p:spPr>
        <p:txBody>
          <a:bodyPr>
            <a:normAutofit fontScale="90000"/>
          </a:bodyPr>
          <a:lstStyle/>
          <a:p>
            <a:r>
              <a:rPr lang="en-CA" dirty="0" smtClean="0">
                <a:solidFill>
                  <a:srgbClr val="00B0F0"/>
                </a:solidFill>
              </a:rPr>
              <a:t>Discussion: </a:t>
            </a:r>
            <a:br>
              <a:rPr lang="en-CA" dirty="0" smtClean="0">
                <a:solidFill>
                  <a:srgbClr val="00B0F0"/>
                </a:solidFill>
              </a:rPr>
            </a:br>
            <a:r>
              <a:rPr lang="en-CA" dirty="0" smtClean="0">
                <a:solidFill>
                  <a:srgbClr val="00B0F0"/>
                </a:solidFill>
              </a:rPr>
              <a:t>“Beyond Disc, What other influences Affect your Customers?”</a:t>
            </a:r>
            <a:endParaRPr lang="en-CA" dirty="0">
              <a:solidFill>
                <a:srgbClr val="00B0F0"/>
              </a:solidFill>
            </a:endParaRPr>
          </a:p>
        </p:txBody>
      </p:sp>
      <p:sp>
        <p:nvSpPr>
          <p:cNvPr id="3" name="Text Placeholder 2"/>
          <p:cNvSpPr>
            <a:spLocks noGrp="1"/>
          </p:cNvSpPr>
          <p:nvPr>
            <p:ph type="body" idx="1"/>
          </p:nvPr>
        </p:nvSpPr>
        <p:spPr>
          <a:xfrm>
            <a:off x="179512" y="2852936"/>
            <a:ext cx="6768752" cy="3528392"/>
          </a:xfrm>
        </p:spPr>
        <p:txBody>
          <a:bodyPr>
            <a:normAutofit fontScale="92500" lnSpcReduction="10000"/>
          </a:bodyPr>
          <a:lstStyle/>
          <a:p>
            <a:r>
              <a:rPr lang="en-CA" sz="2800" dirty="0" smtClean="0">
                <a:solidFill>
                  <a:schemeClr val="tx1">
                    <a:lumMod val="65000"/>
                    <a:lumOff val="35000"/>
                  </a:schemeClr>
                </a:solidFill>
              </a:rPr>
              <a:t>1. Are </a:t>
            </a:r>
            <a:r>
              <a:rPr lang="en-CA" sz="2800" dirty="0">
                <a:solidFill>
                  <a:schemeClr val="tx1">
                    <a:lumMod val="65000"/>
                    <a:lumOff val="35000"/>
                  </a:schemeClr>
                </a:solidFill>
              </a:rPr>
              <a:t>there other personality traits that you think that you might have to adapt for? Are there other models that </a:t>
            </a:r>
            <a:r>
              <a:rPr lang="en-CA" sz="2800" dirty="0" smtClean="0">
                <a:solidFill>
                  <a:schemeClr val="tx1">
                    <a:lumMod val="65000"/>
                    <a:lumOff val="35000"/>
                  </a:schemeClr>
                </a:solidFill>
              </a:rPr>
              <a:t>make more </a:t>
            </a:r>
            <a:r>
              <a:rPr lang="en-CA" sz="2800" dirty="0">
                <a:solidFill>
                  <a:schemeClr val="tx1">
                    <a:lumMod val="65000"/>
                    <a:lumOff val="35000"/>
                  </a:schemeClr>
                </a:solidFill>
              </a:rPr>
              <a:t>sense for you?</a:t>
            </a:r>
          </a:p>
          <a:p>
            <a:r>
              <a:rPr lang="en-CA" sz="2800" dirty="0">
                <a:solidFill>
                  <a:schemeClr val="tx1">
                    <a:lumMod val="65000"/>
                    <a:lumOff val="35000"/>
                  </a:schemeClr>
                </a:solidFill>
              </a:rPr>
              <a:t>2. Are there other parts of their role that may impact them? Does the corporate culture influence them?</a:t>
            </a:r>
          </a:p>
          <a:p>
            <a:r>
              <a:rPr lang="en-CA" sz="2800" dirty="0">
                <a:solidFill>
                  <a:schemeClr val="tx1">
                    <a:lumMod val="65000"/>
                    <a:lumOff val="35000"/>
                  </a:schemeClr>
                </a:solidFill>
              </a:rPr>
              <a:t>3. Are there other decision makers that you also need to account for?</a:t>
            </a:r>
            <a:endParaRPr lang="en-CA" sz="2600" dirty="0">
              <a:solidFill>
                <a:schemeClr val="tx1">
                  <a:lumMod val="65000"/>
                  <a:lumOff val="35000"/>
                </a:schemeClr>
              </a:solidFill>
            </a:endParaRPr>
          </a:p>
        </p:txBody>
      </p:sp>
    </p:spTree>
    <p:extLst>
      <p:ext uri="{BB962C8B-B14F-4D97-AF65-F5344CB8AC3E}">
        <p14:creationId xmlns:p14="http://schemas.microsoft.com/office/powerpoint/2010/main" val="3630535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6237312"/>
            <a:ext cx="8280920" cy="461665"/>
          </a:xfrm>
          <a:prstGeom prst="rect">
            <a:avLst/>
          </a:prstGeom>
        </p:spPr>
        <p:txBody>
          <a:bodyPr wrap="square">
            <a:spAutoFit/>
          </a:bodyPr>
          <a:lstStyle/>
          <a:p>
            <a:r>
              <a:rPr lang="en-CA" sz="2400" dirty="0">
                <a:hlinkClick r:id="rId2"/>
              </a:rPr>
              <a:t>http://</a:t>
            </a:r>
            <a:r>
              <a:rPr lang="en-CA" sz="2400" dirty="0" smtClean="0">
                <a:hlinkClick r:id="rId2"/>
              </a:rPr>
              <a:t>www.quibblo.com/quiz/aw8npyx/DISC-Personality-Style</a:t>
            </a:r>
            <a:r>
              <a:rPr lang="en-CA" sz="2400" dirty="0" smtClean="0"/>
              <a:t> </a:t>
            </a:r>
            <a:endParaRPr lang="en-CA"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096000"/>
          </a:xfrm>
          <a:prstGeom prst="rect">
            <a:avLst/>
          </a:prstGeom>
        </p:spPr>
      </p:pic>
    </p:spTree>
    <p:extLst>
      <p:ext uri="{BB962C8B-B14F-4D97-AF65-F5344CB8AC3E}">
        <p14:creationId xmlns:p14="http://schemas.microsoft.com/office/powerpoint/2010/main" val="4504400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solidFill>
                  <a:srgbClr val="00B0F0"/>
                </a:solidFill>
              </a:rPr>
              <a:t>If people adjust to your preferences, they are easier to relate to.</a:t>
            </a:r>
            <a:endParaRPr lang="en-CA" dirty="0">
              <a:solidFill>
                <a:srgbClr val="00B0F0"/>
              </a:solidFill>
            </a:endParaRPr>
          </a:p>
        </p:txBody>
      </p:sp>
      <p:sp>
        <p:nvSpPr>
          <p:cNvPr id="6" name="Content Placeholder 5"/>
          <p:cNvSpPr>
            <a:spLocks noGrp="1"/>
          </p:cNvSpPr>
          <p:nvPr>
            <p:ph sz="half" idx="1"/>
          </p:nvPr>
        </p:nvSpPr>
        <p:spPr/>
        <p:txBody>
          <a:bodyPr>
            <a:normAutofit/>
          </a:bodyPr>
          <a:lstStyle/>
          <a:p>
            <a:pPr marL="0" indent="0">
              <a:buNone/>
            </a:pPr>
            <a:endParaRPr lang="en-CA" dirty="0" smtClean="0"/>
          </a:p>
          <a:p>
            <a:pPr marL="0" indent="0">
              <a:buNone/>
            </a:pPr>
            <a:r>
              <a:rPr lang="en-CA" dirty="0" smtClean="0"/>
              <a:t>Do you know what a teacher would wear?</a:t>
            </a:r>
          </a:p>
          <a:p>
            <a:pPr marL="0" indent="0">
              <a:buNone/>
            </a:pPr>
            <a:endParaRPr lang="en-CA" dirty="0"/>
          </a:p>
          <a:p>
            <a:pPr marL="0" indent="0">
              <a:buNone/>
            </a:pPr>
            <a:r>
              <a:rPr lang="en-CA" dirty="0" smtClean="0"/>
              <a:t>Do you know what a lawyer’s convention would be like? </a:t>
            </a:r>
          </a:p>
          <a:p>
            <a:pPr marL="0" indent="0">
              <a:buNone/>
            </a:pPr>
            <a:endParaRPr lang="en-CA" dirty="0"/>
          </a:p>
          <a:p>
            <a:pPr marL="0" indent="0">
              <a:buNone/>
            </a:pPr>
            <a:r>
              <a:rPr lang="en-CA" dirty="0" smtClean="0"/>
              <a:t>How could you adjust?</a:t>
            </a:r>
          </a:p>
          <a:p>
            <a:pPr marL="0" indent="0">
              <a:buNone/>
            </a:pP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132856"/>
            <a:ext cx="5085549" cy="3384376"/>
          </a:xfrm>
          <a:prstGeom prst="rect">
            <a:avLst/>
          </a:prstGeom>
        </p:spPr>
      </p:pic>
    </p:spTree>
    <p:extLst>
      <p:ext uri="{BB962C8B-B14F-4D97-AF65-F5344CB8AC3E}">
        <p14:creationId xmlns:p14="http://schemas.microsoft.com/office/powerpoint/2010/main" val="3683721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39" y="0"/>
            <a:ext cx="6010747" cy="6010747"/>
          </a:xfrm>
          <a:prstGeom prst="rect">
            <a:avLst/>
          </a:prstGeom>
        </p:spPr>
      </p:pic>
      <p:sp>
        <p:nvSpPr>
          <p:cNvPr id="3" name="Title 2"/>
          <p:cNvSpPr>
            <a:spLocks noGrp="1"/>
          </p:cNvSpPr>
          <p:nvPr>
            <p:ph type="title"/>
          </p:nvPr>
        </p:nvSpPr>
        <p:spPr>
          <a:xfrm>
            <a:off x="4788024" y="274638"/>
            <a:ext cx="3898776" cy="1143000"/>
          </a:xfrm>
        </p:spPr>
        <p:txBody>
          <a:bodyPr/>
          <a:lstStyle/>
          <a:p>
            <a:r>
              <a:rPr lang="en-CA" dirty="0" smtClean="0"/>
              <a:t>Key Points</a:t>
            </a:r>
            <a:endParaRPr lang="en-CA" dirty="0"/>
          </a:p>
        </p:txBody>
      </p:sp>
      <p:sp>
        <p:nvSpPr>
          <p:cNvPr id="4" name="Content Placeholder 3"/>
          <p:cNvSpPr>
            <a:spLocks noGrp="1"/>
          </p:cNvSpPr>
          <p:nvPr>
            <p:ph sz="half" idx="1"/>
          </p:nvPr>
        </p:nvSpPr>
        <p:spPr>
          <a:xfrm>
            <a:off x="5105400" y="1641037"/>
            <a:ext cx="4038600" cy="4525963"/>
          </a:xfrm>
        </p:spPr>
        <p:txBody>
          <a:bodyPr>
            <a:normAutofit/>
          </a:bodyPr>
          <a:lstStyle/>
          <a:p>
            <a:pPr lvl="0"/>
            <a:r>
              <a:rPr lang="en-CA" dirty="0"/>
              <a:t>Drive</a:t>
            </a:r>
          </a:p>
          <a:p>
            <a:pPr lvl="0"/>
            <a:r>
              <a:rPr lang="en-CA" dirty="0"/>
              <a:t>Influence</a:t>
            </a:r>
          </a:p>
          <a:p>
            <a:pPr lvl="0"/>
            <a:r>
              <a:rPr lang="en-CA" dirty="0"/>
              <a:t>Steadiness</a:t>
            </a:r>
          </a:p>
          <a:p>
            <a:pPr lvl="0"/>
            <a:r>
              <a:rPr lang="en-CA" dirty="0"/>
              <a:t>Compliance</a:t>
            </a:r>
          </a:p>
          <a:p>
            <a:pPr lvl="0"/>
            <a:r>
              <a:rPr lang="en-CA" dirty="0" smtClean="0"/>
              <a:t>Example</a:t>
            </a:r>
            <a:endParaRPr lang="en-CA" dirty="0"/>
          </a:p>
          <a:p>
            <a:r>
              <a:rPr lang="en-CA" dirty="0"/>
              <a:t>What not to do</a:t>
            </a:r>
          </a:p>
          <a:p>
            <a:r>
              <a:rPr lang="en-CA" dirty="0"/>
              <a:t>Your next </a:t>
            </a:r>
            <a:r>
              <a:rPr lang="en-CA" dirty="0" smtClean="0"/>
              <a:t>steps</a:t>
            </a:r>
            <a:endParaRPr lang="en-CA" dirty="0"/>
          </a:p>
        </p:txBody>
      </p:sp>
    </p:spTree>
    <p:extLst>
      <p:ext uri="{BB962C8B-B14F-4D97-AF65-F5344CB8AC3E}">
        <p14:creationId xmlns:p14="http://schemas.microsoft.com/office/powerpoint/2010/main" val="1350242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1738536" cy="1714202"/>
          </a:xfrm>
        </p:spPr>
        <p:txBody>
          <a:bodyPr/>
          <a:lstStyle/>
          <a:p>
            <a:pPr algn="l"/>
            <a:r>
              <a:rPr lang="en-CA" dirty="0" smtClean="0"/>
              <a:t>The Goal</a:t>
            </a:r>
            <a:endParaRPr lang="en-CA" dirty="0"/>
          </a:p>
        </p:txBody>
      </p:sp>
      <p:sp>
        <p:nvSpPr>
          <p:cNvPr id="3" name="Subtitle 2"/>
          <p:cNvSpPr>
            <a:spLocks noGrp="1"/>
          </p:cNvSpPr>
          <p:nvPr>
            <p:ph sz="half" idx="1"/>
          </p:nvPr>
        </p:nvSpPr>
        <p:spPr>
          <a:xfrm>
            <a:off x="-10312" y="1772816"/>
            <a:ext cx="2710103" cy="4525963"/>
          </a:xfrm>
        </p:spPr>
        <p:txBody>
          <a:bodyPr>
            <a:normAutofit/>
          </a:bodyPr>
          <a:lstStyle/>
          <a:p>
            <a:pPr marL="0" indent="0" algn="ctr">
              <a:buNone/>
            </a:pPr>
            <a:endParaRPr lang="en-CA" sz="3800" dirty="0" smtClean="0">
              <a:solidFill>
                <a:schemeClr val="tx1">
                  <a:lumMod val="75000"/>
                  <a:lumOff val="25000"/>
                </a:schemeClr>
              </a:solidFill>
            </a:endParaRPr>
          </a:p>
          <a:p>
            <a:pPr marL="0" indent="0">
              <a:buNone/>
            </a:pPr>
            <a:r>
              <a:rPr lang="en-CA" sz="3200" dirty="0"/>
              <a:t>Be able to quickly assess how best to communicate with customers.</a:t>
            </a:r>
            <a:endParaRPr lang="en-CA" sz="3200" dirty="0">
              <a:solidFill>
                <a:schemeClr val="tx1">
                  <a:lumMod val="75000"/>
                  <a:lumOff val="2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722" y="-25019"/>
            <a:ext cx="6860000" cy="6858000"/>
          </a:xfrm>
          <a:prstGeom prst="rect">
            <a:avLst/>
          </a:prstGeom>
        </p:spPr>
      </p:pic>
    </p:spTree>
    <p:extLst>
      <p:ext uri="{BB962C8B-B14F-4D97-AF65-F5344CB8AC3E}">
        <p14:creationId xmlns:p14="http://schemas.microsoft.com/office/powerpoint/2010/main" val="4116715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22"/>
            <a:ext cx="9144000" cy="6093756"/>
          </a:xfrm>
          <a:prstGeom prst="rect">
            <a:avLst/>
          </a:prstGeom>
        </p:spPr>
      </p:pic>
      <p:sp>
        <p:nvSpPr>
          <p:cNvPr id="8" name="Rounded Rectangle 7"/>
          <p:cNvSpPr/>
          <p:nvPr/>
        </p:nvSpPr>
        <p:spPr>
          <a:xfrm>
            <a:off x="3563888" y="1412776"/>
            <a:ext cx="4680520" cy="41764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solidFill>
                  <a:schemeClr val="tx1">
                    <a:lumMod val="75000"/>
                    <a:lumOff val="25000"/>
                  </a:schemeClr>
                </a:solidFill>
              </a:rPr>
              <a:t>Amazing sales people adjust for their audience.</a:t>
            </a:r>
            <a:endParaRPr lang="en-CA" sz="4800" dirty="0">
              <a:solidFill>
                <a:schemeClr val="tx1">
                  <a:lumMod val="75000"/>
                  <a:lumOff val="25000"/>
                </a:schemeClr>
              </a:solidFill>
            </a:endParaRPr>
          </a:p>
        </p:txBody>
      </p:sp>
      <p:sp>
        <p:nvSpPr>
          <p:cNvPr id="5" name="Rectangle 4"/>
          <p:cNvSpPr/>
          <p:nvPr/>
        </p:nvSpPr>
        <p:spPr>
          <a:xfrm>
            <a:off x="5270439" y="6481802"/>
            <a:ext cx="381841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www.SmallBusinessSolver.com </a:t>
            </a:r>
            <a:r>
              <a:rPr lang="en-US" dirty="0"/>
              <a:t>© </a:t>
            </a:r>
            <a:r>
              <a:rPr lang="en-US" dirty="0" smtClean="0"/>
              <a:t>2016</a:t>
            </a:r>
            <a:endParaRPr lang="en-CA" dirty="0"/>
          </a:p>
        </p:txBody>
      </p:sp>
    </p:spTree>
    <p:extLst>
      <p:ext uri="{BB962C8B-B14F-4D97-AF65-F5344CB8AC3E}">
        <p14:creationId xmlns:p14="http://schemas.microsoft.com/office/powerpoint/2010/main" val="42895796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99392"/>
            <a:ext cx="4392488" cy="4392488"/>
          </a:xfrm>
          <a:prstGeom prst="rect">
            <a:avLst/>
          </a:prstGeom>
        </p:spPr>
      </p:pic>
      <p:sp>
        <p:nvSpPr>
          <p:cNvPr id="2" name="Title 1"/>
          <p:cNvSpPr>
            <a:spLocks noGrp="1"/>
          </p:cNvSpPr>
          <p:nvPr>
            <p:ph type="title"/>
          </p:nvPr>
        </p:nvSpPr>
        <p:spPr>
          <a:xfrm>
            <a:off x="107504" y="410741"/>
            <a:ext cx="4752528" cy="1002035"/>
          </a:xfrm>
        </p:spPr>
        <p:txBody>
          <a:bodyPr>
            <a:normAutofit fontScale="90000"/>
          </a:bodyPr>
          <a:lstStyle/>
          <a:p>
            <a:r>
              <a:rPr lang="en-CA" dirty="0" smtClean="0">
                <a:solidFill>
                  <a:srgbClr val="00B0F0"/>
                </a:solidFill>
              </a:rPr>
              <a:t>Discussion: </a:t>
            </a:r>
            <a:br>
              <a:rPr lang="en-CA" dirty="0" smtClean="0">
                <a:solidFill>
                  <a:srgbClr val="00B0F0"/>
                </a:solidFill>
              </a:rPr>
            </a:br>
            <a:r>
              <a:rPr lang="en-CA" dirty="0" smtClean="0">
                <a:solidFill>
                  <a:srgbClr val="00B0F0"/>
                </a:solidFill>
              </a:rPr>
              <a:t>“Can You Describe The Type of Person You Normally Sell To?”</a:t>
            </a:r>
            <a:endParaRPr lang="en-CA" dirty="0">
              <a:solidFill>
                <a:srgbClr val="00B0F0"/>
              </a:solidFill>
            </a:endParaRPr>
          </a:p>
        </p:txBody>
      </p:sp>
      <p:sp>
        <p:nvSpPr>
          <p:cNvPr id="3" name="Text Placeholder 2"/>
          <p:cNvSpPr>
            <a:spLocks noGrp="1"/>
          </p:cNvSpPr>
          <p:nvPr>
            <p:ph type="body" idx="1"/>
          </p:nvPr>
        </p:nvSpPr>
        <p:spPr>
          <a:xfrm>
            <a:off x="179512" y="4293096"/>
            <a:ext cx="6912768" cy="2520280"/>
          </a:xfrm>
        </p:spPr>
        <p:txBody>
          <a:bodyPr>
            <a:noAutofit/>
          </a:bodyPr>
          <a:lstStyle/>
          <a:p>
            <a:r>
              <a:rPr lang="en-CA" sz="2400" dirty="0" smtClean="0">
                <a:solidFill>
                  <a:schemeClr val="tx1">
                    <a:lumMod val="65000"/>
                    <a:lumOff val="35000"/>
                  </a:schemeClr>
                </a:solidFill>
              </a:rPr>
              <a:t>1. What </a:t>
            </a:r>
            <a:r>
              <a:rPr lang="en-CA" sz="2400" dirty="0">
                <a:solidFill>
                  <a:schemeClr val="tx1">
                    <a:lumMod val="65000"/>
                    <a:lumOff val="35000"/>
                  </a:schemeClr>
                </a:solidFill>
              </a:rPr>
              <a:t>is the role or the job title within the organization that you sell normally sell to?</a:t>
            </a:r>
          </a:p>
          <a:p>
            <a:r>
              <a:rPr lang="en-CA" sz="2400" dirty="0">
                <a:solidFill>
                  <a:schemeClr val="tx1">
                    <a:lumMod val="65000"/>
                    <a:lumOff val="35000"/>
                  </a:schemeClr>
                </a:solidFill>
              </a:rPr>
              <a:t>2. What is the person like that you normally sell to? Can you describe their personality? Their preferences?</a:t>
            </a:r>
          </a:p>
          <a:p>
            <a:r>
              <a:rPr lang="en-CA" sz="2400" dirty="0">
                <a:solidFill>
                  <a:schemeClr val="tx1">
                    <a:lumMod val="65000"/>
                    <a:lumOff val="35000"/>
                  </a:schemeClr>
                </a:solidFill>
              </a:rPr>
              <a:t>3. Do you see commonalities between your customers? Do you see trends</a:t>
            </a:r>
            <a:r>
              <a:rPr lang="en-CA" sz="2400" dirty="0" smtClean="0">
                <a:solidFill>
                  <a:schemeClr val="tx1">
                    <a:lumMod val="65000"/>
                    <a:lumOff val="35000"/>
                  </a:schemeClr>
                </a:solidFill>
              </a:rPr>
              <a:t>?</a:t>
            </a:r>
            <a:endParaRPr lang="en-CA" sz="2400" dirty="0">
              <a:solidFill>
                <a:schemeClr val="tx1">
                  <a:lumMod val="65000"/>
                  <a:lumOff val="35000"/>
                </a:schemeClr>
              </a:solidFill>
            </a:endParaRPr>
          </a:p>
        </p:txBody>
      </p:sp>
    </p:spTree>
    <p:extLst>
      <p:ext uri="{BB962C8B-B14F-4D97-AF65-F5344CB8AC3E}">
        <p14:creationId xmlns:p14="http://schemas.microsoft.com/office/powerpoint/2010/main" val="2392251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6" y="64065"/>
            <a:ext cx="9058093" cy="6794305"/>
          </a:xfrm>
          <a:prstGeom prst="rect">
            <a:avLst/>
          </a:prstGeom>
        </p:spPr>
      </p:pic>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251520" y="1600200"/>
            <a:ext cx="5904656" cy="4525963"/>
          </a:xfrm>
        </p:spPr>
        <p:txBody>
          <a:bodyPr>
            <a:normAutofit/>
          </a:bodyPr>
          <a:lstStyle/>
          <a:p>
            <a:pPr marL="0" indent="0">
              <a:buNone/>
            </a:pPr>
            <a:r>
              <a:rPr lang="en-CA" sz="4000" dirty="0" smtClean="0"/>
              <a:t>Be able to quickly assess how best to communicate with customers.</a:t>
            </a:r>
            <a:endParaRPr lang="en-CA" sz="3800" dirty="0">
              <a:solidFill>
                <a:schemeClr val="tx1">
                  <a:lumMod val="75000"/>
                  <a:lumOff val="25000"/>
                </a:schemeClr>
              </a:solidFill>
            </a:endParaRPr>
          </a:p>
        </p:txBody>
      </p:sp>
    </p:spTree>
    <p:extLst>
      <p:ext uri="{BB962C8B-B14F-4D97-AF65-F5344CB8AC3E}">
        <p14:creationId xmlns:p14="http://schemas.microsoft.com/office/powerpoint/2010/main" val="106762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004" y="1988840"/>
            <a:ext cx="6513996" cy="4830696"/>
          </a:xfrm>
          <a:prstGeom prst="rect">
            <a:avLst/>
          </a:prstGeom>
        </p:spPr>
      </p:pic>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395536" y="1414090"/>
            <a:ext cx="4038600" cy="4525963"/>
          </a:xfrm>
        </p:spPr>
        <p:txBody>
          <a:bodyPr>
            <a:normAutofit/>
          </a:bodyPr>
          <a:lstStyle/>
          <a:p>
            <a:pPr lvl="0"/>
            <a:r>
              <a:rPr lang="en-CA" dirty="0" smtClean="0"/>
              <a:t>Drive</a:t>
            </a:r>
          </a:p>
          <a:p>
            <a:pPr lvl="0"/>
            <a:r>
              <a:rPr lang="en-CA" dirty="0" smtClean="0"/>
              <a:t>Influence</a:t>
            </a:r>
          </a:p>
          <a:p>
            <a:pPr lvl="0"/>
            <a:r>
              <a:rPr lang="en-CA" dirty="0" smtClean="0"/>
              <a:t>Steadiness</a:t>
            </a:r>
          </a:p>
          <a:p>
            <a:pPr lvl="0"/>
            <a:r>
              <a:rPr lang="en-CA" dirty="0" smtClean="0"/>
              <a:t>Compliance</a:t>
            </a:r>
            <a:endParaRPr lang="en-CA" dirty="0"/>
          </a:p>
          <a:p>
            <a:r>
              <a:rPr lang="en-CA" dirty="0" smtClean="0"/>
              <a:t>Example</a:t>
            </a:r>
          </a:p>
          <a:p>
            <a:r>
              <a:rPr lang="en-CA" dirty="0" smtClean="0"/>
              <a:t>What not to do</a:t>
            </a:r>
          </a:p>
          <a:p>
            <a:r>
              <a:rPr lang="en-CA" dirty="0" smtClean="0"/>
              <a:t>Your next steps</a:t>
            </a:r>
          </a:p>
          <a:p>
            <a:r>
              <a:rPr lang="en-CA" dirty="0" smtClean="0"/>
              <a:t>Wrap up</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6237312"/>
            <a:ext cx="8280920" cy="461665"/>
          </a:xfrm>
          <a:prstGeom prst="rect">
            <a:avLst/>
          </a:prstGeom>
        </p:spPr>
        <p:txBody>
          <a:bodyPr wrap="square">
            <a:spAutoFit/>
          </a:bodyPr>
          <a:lstStyle/>
          <a:p>
            <a:r>
              <a:rPr lang="en-CA" sz="2400" dirty="0">
                <a:hlinkClick r:id="rId2"/>
              </a:rPr>
              <a:t>http://</a:t>
            </a:r>
            <a:r>
              <a:rPr lang="en-CA" sz="2400" dirty="0" smtClean="0">
                <a:hlinkClick r:id="rId2"/>
              </a:rPr>
              <a:t>www.quibblo.com/quiz/aw8npyx/DISC-Personality-Style</a:t>
            </a:r>
            <a:r>
              <a:rPr lang="en-CA" sz="2400" dirty="0" smtClean="0"/>
              <a:t> </a:t>
            </a:r>
            <a:endParaRPr lang="en-CA"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096000"/>
          </a:xfrm>
          <a:prstGeom prst="rect">
            <a:avLst/>
          </a:prstGeom>
        </p:spPr>
      </p:pic>
    </p:spTree>
    <p:extLst>
      <p:ext uri="{BB962C8B-B14F-4D97-AF65-F5344CB8AC3E}">
        <p14:creationId xmlns:p14="http://schemas.microsoft.com/office/powerpoint/2010/main" val="34250334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4046"/>
            <a:ext cx="9144000" cy="5955354"/>
          </a:xfrm>
          <a:prstGeom prst="rect">
            <a:avLst/>
          </a:prstGeom>
        </p:spPr>
      </p:pic>
      <p:sp>
        <p:nvSpPr>
          <p:cNvPr id="2" name="Title 1"/>
          <p:cNvSpPr>
            <a:spLocks noGrp="1"/>
          </p:cNvSpPr>
          <p:nvPr>
            <p:ph type="title"/>
          </p:nvPr>
        </p:nvSpPr>
        <p:spPr>
          <a:xfrm>
            <a:off x="-1265312" y="0"/>
            <a:ext cx="4114800" cy="1143000"/>
          </a:xfrm>
        </p:spPr>
        <p:txBody>
          <a:bodyPr/>
          <a:lstStyle/>
          <a:p>
            <a:r>
              <a:rPr lang="en-CA" dirty="0" smtClean="0"/>
              <a:t>Drive</a:t>
            </a:r>
            <a:endParaRPr lang="en-CA" dirty="0"/>
          </a:p>
        </p:txBody>
      </p:sp>
      <p:sp>
        <p:nvSpPr>
          <p:cNvPr id="4" name="Content Placeholder 3"/>
          <p:cNvSpPr>
            <a:spLocks noGrp="1"/>
          </p:cNvSpPr>
          <p:nvPr>
            <p:ph sz="half" idx="2"/>
          </p:nvPr>
        </p:nvSpPr>
        <p:spPr>
          <a:xfrm>
            <a:off x="1835696" y="13731"/>
            <a:ext cx="6840760" cy="4525963"/>
          </a:xfrm>
        </p:spPr>
        <p:txBody>
          <a:bodyPr>
            <a:normAutofit/>
          </a:bodyPr>
          <a:lstStyle/>
          <a:p>
            <a:pPr marL="0" indent="0">
              <a:buNone/>
            </a:pPr>
            <a:r>
              <a:rPr lang="en-CA" dirty="0"/>
              <a:t>They are: direct, risk-takers, </a:t>
            </a:r>
            <a:r>
              <a:rPr lang="en-CA" dirty="0" smtClean="0"/>
              <a:t>problem solvers</a:t>
            </a:r>
            <a:r>
              <a:rPr lang="en-CA" dirty="0"/>
              <a:t>, self-starters, have high </a:t>
            </a:r>
            <a:r>
              <a:rPr lang="en-CA" dirty="0" smtClean="0"/>
              <a:t>ego</a:t>
            </a:r>
            <a:endParaRPr lang="en-CA" dirty="0" smtClean="0"/>
          </a:p>
          <a:p>
            <a:pPr marL="0" indent="0">
              <a:buNone/>
            </a:pPr>
            <a:r>
              <a:rPr lang="en-CA" dirty="0" smtClean="0"/>
              <a:t>Best </a:t>
            </a:r>
            <a:r>
              <a:rPr lang="en-CA" dirty="0"/>
              <a:t>to be: direct, to the point, brief</a:t>
            </a:r>
            <a:r>
              <a:rPr lang="en-CA" dirty="0" smtClean="0"/>
              <a:t>, results- </a:t>
            </a:r>
            <a:r>
              <a:rPr lang="en-CA" dirty="0"/>
              <a:t>focused, </a:t>
            </a:r>
            <a:r>
              <a:rPr lang="en-CA" dirty="0" smtClean="0"/>
              <a:t>logical</a:t>
            </a:r>
          </a:p>
          <a:p>
            <a:pPr marL="0" indent="0">
              <a:buNone/>
            </a:pPr>
            <a:r>
              <a:rPr lang="en-CA" dirty="0" smtClean="0"/>
              <a:t>Avoid</a:t>
            </a:r>
            <a:r>
              <a:rPr lang="en-CA" dirty="0"/>
              <a:t>: rambling, repetition, socializing</a:t>
            </a:r>
            <a:r>
              <a:rPr lang="en-CA" dirty="0" smtClean="0"/>
              <a:t>, making </a:t>
            </a:r>
            <a:r>
              <a:rPr lang="en-CA" dirty="0"/>
              <a:t>generalizations</a:t>
            </a:r>
          </a:p>
        </p:txBody>
      </p:sp>
    </p:spTree>
    <p:extLst>
      <p:ext uri="{BB962C8B-B14F-4D97-AF65-F5344CB8AC3E}">
        <p14:creationId xmlns:p14="http://schemas.microsoft.com/office/powerpoint/2010/main" val="12610719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Influence</a:t>
            </a:r>
            <a:endParaRPr lang="en-CA" dirty="0"/>
          </a:p>
        </p:txBody>
      </p:sp>
      <p:sp>
        <p:nvSpPr>
          <p:cNvPr id="3" name="Content Placeholder 2"/>
          <p:cNvSpPr>
            <a:spLocks noGrp="1"/>
          </p:cNvSpPr>
          <p:nvPr>
            <p:ph sz="half" idx="1"/>
          </p:nvPr>
        </p:nvSpPr>
        <p:spPr/>
        <p:txBody>
          <a:bodyPr>
            <a:normAutofit fontScale="92500" lnSpcReduction="20000"/>
          </a:bodyPr>
          <a:lstStyle/>
          <a:p>
            <a:pPr marL="0" indent="0">
              <a:buNone/>
            </a:pPr>
            <a:r>
              <a:rPr lang="en-CA" dirty="0" smtClean="0"/>
              <a:t>They </a:t>
            </a:r>
            <a:r>
              <a:rPr lang="en-CA" dirty="0"/>
              <a:t>are: optimistic, trusting, talkative</a:t>
            </a:r>
            <a:r>
              <a:rPr lang="en-CA" dirty="0" smtClean="0"/>
              <a:t>, emotional</a:t>
            </a:r>
            <a:r>
              <a:rPr lang="en-CA" dirty="0"/>
              <a:t>, persuasive</a:t>
            </a:r>
          </a:p>
          <a:p>
            <a:pPr marL="0" indent="0">
              <a:buNone/>
            </a:pPr>
            <a:endParaRPr lang="en-CA" dirty="0" smtClean="0"/>
          </a:p>
          <a:p>
            <a:pPr marL="0" indent="0">
              <a:buNone/>
            </a:pPr>
            <a:r>
              <a:rPr lang="en-CA" dirty="0" smtClean="0"/>
              <a:t>Best </a:t>
            </a:r>
            <a:r>
              <a:rPr lang="en-CA" dirty="0"/>
              <a:t>to be: friendly and action-oriented</a:t>
            </a:r>
            <a:r>
              <a:rPr lang="en-CA" dirty="0" smtClean="0"/>
              <a:t>, but </a:t>
            </a:r>
            <a:r>
              <a:rPr lang="en-CA" dirty="0"/>
              <a:t>let them speak</a:t>
            </a:r>
          </a:p>
          <a:p>
            <a:pPr marL="0" indent="0">
              <a:buNone/>
            </a:pPr>
            <a:endParaRPr lang="en-CA" dirty="0" smtClean="0"/>
          </a:p>
          <a:p>
            <a:pPr marL="0" indent="0">
              <a:buNone/>
            </a:pPr>
            <a:r>
              <a:rPr lang="en-CA" dirty="0" smtClean="0"/>
              <a:t>Avoid</a:t>
            </a:r>
            <a:r>
              <a:rPr lang="en-CA" dirty="0"/>
              <a:t>: focus on written, telling them </a:t>
            </a:r>
            <a:r>
              <a:rPr lang="en-CA" dirty="0" smtClean="0"/>
              <a:t>what to </a:t>
            </a:r>
            <a:r>
              <a:rPr lang="en-CA" dirty="0"/>
              <a:t>do, ignoring their ideas, socializing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1976" y="0"/>
            <a:ext cx="4578536" cy="6858000"/>
          </a:xfrm>
          <a:prstGeom prst="rect">
            <a:avLst/>
          </a:prstGeom>
        </p:spPr>
      </p:pic>
    </p:spTree>
    <p:extLst>
      <p:ext uri="{BB962C8B-B14F-4D97-AF65-F5344CB8AC3E}">
        <p14:creationId xmlns:p14="http://schemas.microsoft.com/office/powerpoint/2010/main" val="3296529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Title 1"/>
          <p:cNvSpPr>
            <a:spLocks noGrp="1"/>
          </p:cNvSpPr>
          <p:nvPr>
            <p:ph type="title"/>
          </p:nvPr>
        </p:nvSpPr>
        <p:spPr>
          <a:xfrm>
            <a:off x="179512" y="457795"/>
            <a:ext cx="4038600" cy="1143000"/>
          </a:xfrm>
        </p:spPr>
        <p:txBody>
          <a:bodyPr/>
          <a:lstStyle/>
          <a:p>
            <a:r>
              <a:rPr lang="en-CA" dirty="0" smtClean="0"/>
              <a:t>Steadiness</a:t>
            </a:r>
            <a:endParaRPr lang="en-CA" dirty="0"/>
          </a:p>
        </p:txBody>
      </p:sp>
      <p:sp>
        <p:nvSpPr>
          <p:cNvPr id="4" name="Content Placeholder 3"/>
          <p:cNvSpPr>
            <a:spLocks noGrp="1"/>
          </p:cNvSpPr>
          <p:nvPr>
            <p:ph sz="half" idx="2"/>
          </p:nvPr>
        </p:nvSpPr>
        <p:spPr>
          <a:xfrm>
            <a:off x="179512" y="1783357"/>
            <a:ext cx="4038600" cy="4525963"/>
          </a:xfrm>
        </p:spPr>
        <p:txBody>
          <a:bodyPr>
            <a:normAutofit fontScale="92500" lnSpcReduction="10000"/>
          </a:bodyPr>
          <a:lstStyle/>
          <a:p>
            <a:pPr marL="0" indent="0">
              <a:buNone/>
            </a:pPr>
            <a:r>
              <a:rPr lang="en-CA" dirty="0"/>
              <a:t>They are: listeners, team players</a:t>
            </a:r>
            <a:r>
              <a:rPr lang="en-CA" dirty="0" smtClean="0"/>
              <a:t>, predictable</a:t>
            </a:r>
            <a:r>
              <a:rPr lang="en-CA" dirty="0"/>
              <a:t>, understanding, friendly</a:t>
            </a:r>
          </a:p>
          <a:p>
            <a:pPr marL="0" indent="0">
              <a:buNone/>
            </a:pPr>
            <a:endParaRPr lang="en-CA" dirty="0" smtClean="0"/>
          </a:p>
          <a:p>
            <a:pPr marL="0" indent="0">
              <a:buNone/>
            </a:pPr>
            <a:r>
              <a:rPr lang="en-CA" dirty="0" smtClean="0"/>
              <a:t>Best </a:t>
            </a:r>
            <a:r>
              <a:rPr lang="en-CA" dirty="0"/>
              <a:t>to be: genuine, interested</a:t>
            </a:r>
            <a:r>
              <a:rPr lang="en-CA" dirty="0" smtClean="0"/>
              <a:t>, personable</a:t>
            </a:r>
            <a:r>
              <a:rPr lang="en-CA" dirty="0"/>
              <a:t>, patient, risk-reducing</a:t>
            </a:r>
            <a:r>
              <a:rPr lang="en-CA" dirty="0" smtClean="0"/>
              <a:t>, supportive</a:t>
            </a:r>
            <a:endParaRPr lang="en-CA" dirty="0"/>
          </a:p>
          <a:p>
            <a:pPr marL="0" indent="0">
              <a:buNone/>
            </a:pPr>
            <a:endParaRPr lang="en-CA" dirty="0"/>
          </a:p>
          <a:p>
            <a:pPr marL="0" indent="0">
              <a:buNone/>
            </a:pPr>
            <a:r>
              <a:rPr lang="en-CA" dirty="0" smtClean="0"/>
              <a:t>Avoid</a:t>
            </a:r>
            <a:r>
              <a:rPr lang="en-CA" dirty="0"/>
              <a:t>: being pushy, aggressive</a:t>
            </a:r>
            <a:r>
              <a:rPr lang="en-CA" dirty="0" smtClean="0"/>
              <a:t>, demanding</a:t>
            </a:r>
            <a:endParaRPr lang="en-CA" dirty="0"/>
          </a:p>
        </p:txBody>
      </p:sp>
    </p:spTree>
    <p:extLst>
      <p:ext uri="{BB962C8B-B14F-4D97-AF65-F5344CB8AC3E}">
        <p14:creationId xmlns:p14="http://schemas.microsoft.com/office/powerpoint/2010/main" val="4080381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847</Words>
  <Application>Microsoft Office PowerPoint</Application>
  <PresentationFormat>On-screen Show (4:3)</PresentationFormat>
  <Paragraphs>103</Paragraphs>
  <Slides>22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Customer Personalities</vt:lpstr>
      <vt:lpstr>If people adjust to your preferences, they are easier to relate to.</vt:lpstr>
      <vt:lpstr>Discussion:  “Can You Describe The Type of Person You Normally Sell To?”</vt:lpstr>
      <vt:lpstr>The Goal</vt:lpstr>
      <vt:lpstr>Key Points</vt:lpstr>
      <vt:lpstr>PowerPoint Presentation</vt:lpstr>
      <vt:lpstr>Drive</vt:lpstr>
      <vt:lpstr>Influence</vt:lpstr>
      <vt:lpstr>Steadiness</vt:lpstr>
      <vt:lpstr>Conscientious </vt:lpstr>
      <vt:lpstr>How Does It Work?</vt:lpstr>
      <vt:lpstr>How Does It Work?</vt:lpstr>
      <vt:lpstr>How Does It Work?</vt:lpstr>
      <vt:lpstr>How Does It Work?</vt:lpstr>
      <vt:lpstr>Discussion:  “How Can you Improve Your Communication With These People?”</vt:lpstr>
      <vt:lpstr>Top Mistakes To Avoid</vt:lpstr>
      <vt:lpstr>Now What?</vt:lpstr>
      <vt:lpstr>Discussion:  “Beyond Disc, What other influences Affect your Customers?”</vt:lpstr>
      <vt:lpstr>PowerPoint Presentation</vt:lpstr>
      <vt:lpstr>Key Points</vt:lpstr>
      <vt:lpstr>The Goal</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Carla Langhorst</cp:lastModifiedBy>
  <cp:revision>123</cp:revision>
  <dcterms:created xsi:type="dcterms:W3CDTF">2009-12-07T18:18:58Z</dcterms:created>
  <dcterms:modified xsi:type="dcterms:W3CDTF">2016-03-28T19:04:04Z</dcterms:modified>
</cp:coreProperties>
</file>