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58" r:id="rId3"/>
    <p:sldId id="273" r:id="rId4"/>
    <p:sldId id="259" r:id="rId5"/>
    <p:sldId id="293" r:id="rId6"/>
    <p:sldId id="294" r:id="rId7"/>
    <p:sldId id="295" r:id="rId8"/>
    <p:sldId id="292" r:id="rId9"/>
    <p:sldId id="286" r:id="rId10"/>
    <p:sldId id="296" r:id="rId11"/>
    <p:sldId id="297" r:id="rId12"/>
    <p:sldId id="298" r:id="rId13"/>
    <p:sldId id="299" r:id="rId14"/>
    <p:sldId id="300" r:id="rId15"/>
    <p:sldId id="301" r:id="rId16"/>
    <p:sldId id="272" r:id="rId17"/>
    <p:sldId id="302" r:id="rId18"/>
    <p:sldId id="290"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1" d="100"/>
          <a:sy n="91" d="100"/>
        </p:scale>
        <p:origin x="-2016"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15753D-2D61-F74C-9848-D28E08BDAB1F}" type="doc">
      <dgm:prSet loTypeId="urn:microsoft.com/office/officeart/2005/8/layout/pyramid2" loCatId="" qsTypeId="urn:microsoft.com/office/officeart/2005/8/quickstyle/simple4" qsCatId="simple" csTypeId="urn:microsoft.com/office/officeart/2005/8/colors/accent1_2" csCatId="accent1" phldr="1"/>
      <dgm:spPr/>
    </dgm:pt>
    <dgm:pt modelId="{016772A4-A886-1D47-B8E4-88984345BF6F}">
      <dgm:prSet phldrT="[Text]" custT="1"/>
      <dgm:spPr/>
      <dgm:t>
        <a:bodyPr/>
        <a:lstStyle/>
        <a:p>
          <a:r>
            <a:rPr lang="en-US" sz="2400" b="1" dirty="0" smtClean="0"/>
            <a:t>Clarity</a:t>
          </a:r>
          <a:endParaRPr lang="en-US" sz="2400" b="1" dirty="0"/>
        </a:p>
      </dgm:t>
    </dgm:pt>
    <dgm:pt modelId="{28CE8E29-5A9E-7146-A63A-9037D1AB9761}" type="sibTrans" cxnId="{991C25E6-9404-F74D-9FDA-41407D2D3D05}">
      <dgm:prSet/>
      <dgm:spPr/>
      <dgm:t>
        <a:bodyPr/>
        <a:lstStyle/>
        <a:p>
          <a:endParaRPr lang="en-US"/>
        </a:p>
      </dgm:t>
    </dgm:pt>
    <dgm:pt modelId="{275C632C-1940-BB43-946D-78A54FF7A889}" type="parTrans" cxnId="{991C25E6-9404-F74D-9FDA-41407D2D3D05}">
      <dgm:prSet/>
      <dgm:spPr/>
      <dgm:t>
        <a:bodyPr/>
        <a:lstStyle/>
        <a:p>
          <a:endParaRPr lang="en-US"/>
        </a:p>
      </dgm:t>
    </dgm:pt>
    <dgm:pt modelId="{EF7EC309-26C7-A245-8337-03AF286616A2}" type="pres">
      <dgm:prSet presAssocID="{DD15753D-2D61-F74C-9848-D28E08BDAB1F}" presName="compositeShape" presStyleCnt="0">
        <dgm:presLayoutVars>
          <dgm:dir/>
          <dgm:resizeHandles/>
        </dgm:presLayoutVars>
      </dgm:prSet>
      <dgm:spPr/>
    </dgm:pt>
    <dgm:pt modelId="{749E572B-9829-9D46-A259-4BD18FFB5FC2}" type="pres">
      <dgm:prSet presAssocID="{DD15753D-2D61-F74C-9848-D28E08BDAB1F}" presName="pyramid" presStyleLbl="node1" presStyleIdx="0" presStyleCnt="1" custScaleX="132500" custLinFactNeighborX="3618" custLinFactNeighborY="258"/>
      <dgm:spPr/>
    </dgm:pt>
    <dgm:pt modelId="{C5FA639E-3412-4743-9A7A-BD58121FAE61}" type="pres">
      <dgm:prSet presAssocID="{DD15753D-2D61-F74C-9848-D28E08BDAB1F}" presName="theList" presStyleCnt="0"/>
      <dgm:spPr/>
    </dgm:pt>
    <dgm:pt modelId="{9C0D76E4-7973-E842-93BA-B7582A5D446F}" type="pres">
      <dgm:prSet presAssocID="{016772A4-A886-1D47-B8E4-88984345BF6F}" presName="aNode" presStyleLbl="fgAcc1" presStyleIdx="0" presStyleCnt="1" custScaleX="66170" custScaleY="16676" custLinFactY="47590" custLinFactNeighborX="-45121" custLinFactNeighborY="100000">
        <dgm:presLayoutVars>
          <dgm:bulletEnabled val="1"/>
        </dgm:presLayoutVars>
      </dgm:prSet>
      <dgm:spPr/>
      <dgm:t>
        <a:bodyPr/>
        <a:lstStyle/>
        <a:p>
          <a:endParaRPr lang="en-US"/>
        </a:p>
      </dgm:t>
    </dgm:pt>
    <dgm:pt modelId="{649728B1-E78C-7246-8DEE-E4D17BA16B7C}" type="pres">
      <dgm:prSet presAssocID="{016772A4-A886-1D47-B8E4-88984345BF6F}" presName="aSpace" presStyleCnt="0"/>
      <dgm:spPr/>
    </dgm:pt>
  </dgm:ptLst>
  <dgm:cxnLst>
    <dgm:cxn modelId="{BDA6984C-94D0-774E-A7D2-AA03A8116B7C}" type="presOf" srcId="{016772A4-A886-1D47-B8E4-88984345BF6F}" destId="{9C0D76E4-7973-E842-93BA-B7582A5D446F}" srcOrd="0" destOrd="0" presId="urn:microsoft.com/office/officeart/2005/8/layout/pyramid2"/>
    <dgm:cxn modelId="{0820F2BC-6006-C342-BD9A-2ADC181B9DE7}" type="presOf" srcId="{DD15753D-2D61-F74C-9848-D28E08BDAB1F}" destId="{EF7EC309-26C7-A245-8337-03AF286616A2}" srcOrd="0" destOrd="0" presId="urn:microsoft.com/office/officeart/2005/8/layout/pyramid2"/>
    <dgm:cxn modelId="{991C25E6-9404-F74D-9FDA-41407D2D3D05}" srcId="{DD15753D-2D61-F74C-9848-D28E08BDAB1F}" destId="{016772A4-A886-1D47-B8E4-88984345BF6F}" srcOrd="0" destOrd="0" parTransId="{275C632C-1940-BB43-946D-78A54FF7A889}" sibTransId="{28CE8E29-5A9E-7146-A63A-9037D1AB9761}"/>
    <dgm:cxn modelId="{5E59CA14-C583-FD44-A26F-0B899AF73E58}" type="presParOf" srcId="{EF7EC309-26C7-A245-8337-03AF286616A2}" destId="{749E572B-9829-9D46-A259-4BD18FFB5FC2}" srcOrd="0" destOrd="0" presId="urn:microsoft.com/office/officeart/2005/8/layout/pyramid2"/>
    <dgm:cxn modelId="{AEEDA2FE-916D-9840-8048-0CA3D858E7C9}" type="presParOf" srcId="{EF7EC309-26C7-A245-8337-03AF286616A2}" destId="{C5FA639E-3412-4743-9A7A-BD58121FAE61}" srcOrd="1" destOrd="0" presId="urn:microsoft.com/office/officeart/2005/8/layout/pyramid2"/>
    <dgm:cxn modelId="{18C81925-39DC-D54A-9195-3B9A43F4BAB0}" type="presParOf" srcId="{C5FA639E-3412-4743-9A7A-BD58121FAE61}" destId="{9C0D76E4-7973-E842-93BA-B7582A5D446F}" srcOrd="0" destOrd="0" presId="urn:microsoft.com/office/officeart/2005/8/layout/pyramid2"/>
    <dgm:cxn modelId="{9A077207-BD86-8245-85B5-026310623358}" type="presParOf" srcId="{C5FA639E-3412-4743-9A7A-BD58121FAE61}" destId="{649728B1-E78C-7246-8DEE-E4D17BA16B7C}" srcOrd="1"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E572B-9829-9D46-A259-4BD18FFB5FC2}">
      <dsp:nvSpPr>
        <dsp:cNvPr id="0" name=""/>
        <dsp:cNvSpPr/>
      </dsp:nvSpPr>
      <dsp:spPr>
        <a:xfrm>
          <a:off x="687249" y="0"/>
          <a:ext cx="6512242" cy="4914900"/>
        </a:xfrm>
        <a:prstGeom prst="triangl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C0D76E4-7973-E842-93BA-B7582A5D446F}">
      <dsp:nvSpPr>
        <dsp:cNvPr id="0" name=""/>
        <dsp:cNvSpPr/>
      </dsp:nvSpPr>
      <dsp:spPr>
        <a:xfrm>
          <a:off x="2864457" y="4246552"/>
          <a:ext cx="2113923" cy="655686"/>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Clarity</a:t>
          </a:r>
          <a:endParaRPr lang="en-US" sz="2400" b="1" kern="1200" dirty="0"/>
        </a:p>
      </dsp:txBody>
      <dsp:txXfrm>
        <a:off x="2896465" y="4278560"/>
        <a:ext cx="2049907" cy="591670"/>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8F1212-85AB-6843-9D3A-7CD3792301D3}" type="datetimeFigureOut">
              <a:rPr lang="en-US" smtClean="0"/>
              <a:t>15-01-11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08EB1B-17E4-2A4D-9126-DBFCA846DA68}" type="slidenum">
              <a:rPr lang="en-US" smtClean="0"/>
              <a:t>‹#›</a:t>
            </a:fld>
            <a:endParaRPr lang="en-US"/>
          </a:p>
        </p:txBody>
      </p:sp>
    </p:spTree>
    <p:extLst>
      <p:ext uri="{BB962C8B-B14F-4D97-AF65-F5344CB8AC3E}">
        <p14:creationId xmlns:p14="http://schemas.microsoft.com/office/powerpoint/2010/main" val="12463220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participants</a:t>
            </a:r>
            <a:r>
              <a:rPr lang="en-US" baseline="0" dirty="0" smtClean="0"/>
              <a:t> in session have had a debrief…”</a:t>
            </a:r>
            <a:r>
              <a:rPr lang="en-US" dirty="0" smtClean="0"/>
              <a:t>Before we start, almost everyone has had a debrief, without giving away your primary style, let’s share one thing</a:t>
            </a:r>
            <a:r>
              <a:rPr lang="en-US" baseline="0" dirty="0" smtClean="0"/>
              <a:t> that really stuck out” (write on flip chart). </a:t>
            </a:r>
          </a:p>
          <a:p>
            <a:r>
              <a:rPr lang="en-US" baseline="0" dirty="0" smtClean="0"/>
              <a:t>If participants in session have had NO debrief, ask for one thing that stuck out when they read their report. </a:t>
            </a:r>
          </a:p>
          <a:p>
            <a:r>
              <a:rPr lang="en-US" baseline="0" dirty="0" smtClean="0"/>
              <a:t>The Sales Breakthrough program is going to show you how to use this information to break through the barriers and achieve maximum sales results!!</a:t>
            </a:r>
            <a:endParaRPr lang="en-US" dirty="0"/>
          </a:p>
        </p:txBody>
      </p:sp>
      <p:sp>
        <p:nvSpPr>
          <p:cNvPr id="4" name="Slide Number Placeholder 3"/>
          <p:cNvSpPr>
            <a:spLocks noGrp="1"/>
          </p:cNvSpPr>
          <p:nvPr>
            <p:ph type="sldNum" sz="quarter" idx="10"/>
          </p:nvPr>
        </p:nvSpPr>
        <p:spPr/>
        <p:txBody>
          <a:bodyPr/>
          <a:lstStyle/>
          <a:p>
            <a:fld id="{E09DE7BB-509F-4AFB-970A-D2BD8D060C8F}" type="slidenum">
              <a:rPr lang="en-US" smtClean="0"/>
              <a:pPr/>
              <a:t>1</a:t>
            </a:fld>
            <a:endParaRPr lang="en-US" dirty="0"/>
          </a:p>
        </p:txBody>
      </p:sp>
    </p:spTree>
    <p:extLst>
      <p:ext uri="{BB962C8B-B14F-4D97-AF65-F5344CB8AC3E}">
        <p14:creationId xmlns:p14="http://schemas.microsoft.com/office/powerpoint/2010/main" val="4007524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Write down your role  in your notebook (2 </a:t>
            </a:r>
            <a:r>
              <a:rPr lang="en-CA" sz="1200" kern="1200" dirty="0" err="1" smtClean="0">
                <a:solidFill>
                  <a:schemeClr val="tx1"/>
                </a:solidFill>
                <a:effectLst/>
                <a:latin typeface="+mn-lt"/>
                <a:ea typeface="+mn-ea"/>
                <a:cs typeface="+mn-cs"/>
              </a:rPr>
              <a:t>mins</a:t>
            </a:r>
            <a:r>
              <a:rPr lang="en-CA"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EX: I am here to find clients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sell</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keep clients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support my family, etc.</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But what is your</a:t>
            </a:r>
            <a:r>
              <a:rPr lang="en-CA" sz="1200" kern="1200" baseline="0" dirty="0" smtClean="0">
                <a:solidFill>
                  <a:schemeClr val="tx1"/>
                </a:solidFill>
                <a:effectLst/>
                <a:latin typeface="+mn-lt"/>
                <a:ea typeface="+mn-ea"/>
                <a:cs typeface="+mn-cs"/>
              </a:rPr>
              <a:t> role with clients?? (flip chart) 2 </a:t>
            </a:r>
            <a:r>
              <a:rPr lang="en-CA" sz="1200" kern="1200" baseline="0" dirty="0" err="1" smtClean="0">
                <a:solidFill>
                  <a:schemeClr val="tx1"/>
                </a:solidFill>
                <a:effectLst/>
                <a:latin typeface="+mn-lt"/>
                <a:ea typeface="+mn-ea"/>
                <a:cs typeface="+mn-cs"/>
              </a:rPr>
              <a:t>mins</a:t>
            </a:r>
            <a:r>
              <a:rPr lang="en-CA" sz="1200" kern="1200" baseline="0" dirty="0" smtClean="0">
                <a:solidFill>
                  <a:schemeClr val="tx1"/>
                </a:solidFill>
                <a:effectLst/>
                <a:latin typeface="+mn-lt"/>
                <a:ea typeface="+mn-ea"/>
                <a:cs typeface="+mn-cs"/>
              </a:rPr>
              <a:t> to share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pPr/>
              <a:t>10</a:t>
            </a:fld>
            <a:endParaRPr lang="en-US"/>
          </a:p>
        </p:txBody>
      </p:sp>
    </p:spTree>
    <p:extLst>
      <p:ext uri="{BB962C8B-B14F-4D97-AF65-F5344CB8AC3E}">
        <p14:creationId xmlns:p14="http://schemas.microsoft.com/office/powerpoint/2010/main" val="3024434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Write down your role  in your notebook (2 </a:t>
            </a:r>
            <a:r>
              <a:rPr lang="en-CA" sz="1200" kern="1200" dirty="0" err="1" smtClean="0">
                <a:solidFill>
                  <a:schemeClr val="tx1"/>
                </a:solidFill>
                <a:effectLst/>
                <a:latin typeface="+mn-lt"/>
                <a:ea typeface="+mn-ea"/>
                <a:cs typeface="+mn-cs"/>
              </a:rPr>
              <a:t>mins</a:t>
            </a:r>
            <a:r>
              <a:rPr lang="en-CA"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EX: I am here to find clients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sell</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keep clients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support my family, etc.</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But what is your</a:t>
            </a:r>
            <a:r>
              <a:rPr lang="en-CA" sz="1200" kern="1200" baseline="0" dirty="0" smtClean="0">
                <a:solidFill>
                  <a:schemeClr val="tx1"/>
                </a:solidFill>
                <a:effectLst/>
                <a:latin typeface="+mn-lt"/>
                <a:ea typeface="+mn-ea"/>
                <a:cs typeface="+mn-cs"/>
              </a:rPr>
              <a:t> role with clients?? (flip chart) 2 </a:t>
            </a:r>
            <a:r>
              <a:rPr lang="en-CA" sz="1200" kern="1200" baseline="0" dirty="0" err="1" smtClean="0">
                <a:solidFill>
                  <a:schemeClr val="tx1"/>
                </a:solidFill>
                <a:effectLst/>
                <a:latin typeface="+mn-lt"/>
                <a:ea typeface="+mn-ea"/>
                <a:cs typeface="+mn-cs"/>
              </a:rPr>
              <a:t>mins</a:t>
            </a:r>
            <a:r>
              <a:rPr lang="en-CA" sz="1200" kern="1200" baseline="0" dirty="0" smtClean="0">
                <a:solidFill>
                  <a:schemeClr val="tx1"/>
                </a:solidFill>
                <a:effectLst/>
                <a:latin typeface="+mn-lt"/>
                <a:ea typeface="+mn-ea"/>
                <a:cs typeface="+mn-cs"/>
              </a:rPr>
              <a:t> to share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pPr/>
              <a:t>11</a:t>
            </a:fld>
            <a:endParaRPr lang="en-US"/>
          </a:p>
        </p:txBody>
      </p:sp>
    </p:spTree>
    <p:extLst>
      <p:ext uri="{BB962C8B-B14F-4D97-AF65-F5344CB8AC3E}">
        <p14:creationId xmlns:p14="http://schemas.microsoft.com/office/powerpoint/2010/main" val="3024434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Write down your role  in your notebook (2 </a:t>
            </a:r>
            <a:r>
              <a:rPr lang="en-CA" sz="1200" kern="1200" dirty="0" err="1" smtClean="0">
                <a:solidFill>
                  <a:schemeClr val="tx1"/>
                </a:solidFill>
                <a:effectLst/>
                <a:latin typeface="+mn-lt"/>
                <a:ea typeface="+mn-ea"/>
                <a:cs typeface="+mn-cs"/>
              </a:rPr>
              <a:t>mins</a:t>
            </a:r>
            <a:r>
              <a:rPr lang="en-CA"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EX: I am here to find clients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sell</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keep clients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support my family, etc.</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But what is your</a:t>
            </a:r>
            <a:r>
              <a:rPr lang="en-CA" sz="1200" kern="1200" baseline="0" dirty="0" smtClean="0">
                <a:solidFill>
                  <a:schemeClr val="tx1"/>
                </a:solidFill>
                <a:effectLst/>
                <a:latin typeface="+mn-lt"/>
                <a:ea typeface="+mn-ea"/>
                <a:cs typeface="+mn-cs"/>
              </a:rPr>
              <a:t> role with clients?? (flip chart) 2 </a:t>
            </a:r>
            <a:r>
              <a:rPr lang="en-CA" sz="1200" kern="1200" baseline="0" dirty="0" err="1" smtClean="0">
                <a:solidFill>
                  <a:schemeClr val="tx1"/>
                </a:solidFill>
                <a:effectLst/>
                <a:latin typeface="+mn-lt"/>
                <a:ea typeface="+mn-ea"/>
                <a:cs typeface="+mn-cs"/>
              </a:rPr>
              <a:t>mins</a:t>
            </a:r>
            <a:r>
              <a:rPr lang="en-CA" sz="1200" kern="1200" baseline="0" dirty="0" smtClean="0">
                <a:solidFill>
                  <a:schemeClr val="tx1"/>
                </a:solidFill>
                <a:effectLst/>
                <a:latin typeface="+mn-lt"/>
                <a:ea typeface="+mn-ea"/>
                <a:cs typeface="+mn-cs"/>
              </a:rPr>
              <a:t> to share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pPr/>
              <a:t>12</a:t>
            </a:fld>
            <a:endParaRPr lang="en-US"/>
          </a:p>
        </p:txBody>
      </p:sp>
    </p:spTree>
    <p:extLst>
      <p:ext uri="{BB962C8B-B14F-4D97-AF65-F5344CB8AC3E}">
        <p14:creationId xmlns:p14="http://schemas.microsoft.com/office/powerpoint/2010/main" val="3024434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Write down your role  in your notebook (2 </a:t>
            </a:r>
            <a:r>
              <a:rPr lang="en-CA" sz="1200" kern="1200" dirty="0" err="1" smtClean="0">
                <a:solidFill>
                  <a:schemeClr val="tx1"/>
                </a:solidFill>
                <a:effectLst/>
                <a:latin typeface="+mn-lt"/>
                <a:ea typeface="+mn-ea"/>
                <a:cs typeface="+mn-cs"/>
              </a:rPr>
              <a:t>mins</a:t>
            </a:r>
            <a:r>
              <a:rPr lang="en-CA"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EX: I am here to find clients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sell</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keep clients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support my family, etc.</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But what is your</a:t>
            </a:r>
            <a:r>
              <a:rPr lang="en-CA" sz="1200" kern="1200" baseline="0" dirty="0" smtClean="0">
                <a:solidFill>
                  <a:schemeClr val="tx1"/>
                </a:solidFill>
                <a:effectLst/>
                <a:latin typeface="+mn-lt"/>
                <a:ea typeface="+mn-ea"/>
                <a:cs typeface="+mn-cs"/>
              </a:rPr>
              <a:t> role with clients?? (flip chart) 2 </a:t>
            </a:r>
            <a:r>
              <a:rPr lang="en-CA" sz="1200" kern="1200" baseline="0" dirty="0" err="1" smtClean="0">
                <a:solidFill>
                  <a:schemeClr val="tx1"/>
                </a:solidFill>
                <a:effectLst/>
                <a:latin typeface="+mn-lt"/>
                <a:ea typeface="+mn-ea"/>
                <a:cs typeface="+mn-cs"/>
              </a:rPr>
              <a:t>mins</a:t>
            </a:r>
            <a:r>
              <a:rPr lang="en-CA" sz="1200" kern="1200" baseline="0" dirty="0" smtClean="0">
                <a:solidFill>
                  <a:schemeClr val="tx1"/>
                </a:solidFill>
                <a:effectLst/>
                <a:latin typeface="+mn-lt"/>
                <a:ea typeface="+mn-ea"/>
                <a:cs typeface="+mn-cs"/>
              </a:rPr>
              <a:t> to share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pPr/>
              <a:t>13</a:t>
            </a:fld>
            <a:endParaRPr lang="en-US"/>
          </a:p>
        </p:txBody>
      </p:sp>
    </p:spTree>
    <p:extLst>
      <p:ext uri="{BB962C8B-B14F-4D97-AF65-F5344CB8AC3E}">
        <p14:creationId xmlns:p14="http://schemas.microsoft.com/office/powerpoint/2010/main" val="3024434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Write down your role  in your notebook (2 </a:t>
            </a:r>
            <a:r>
              <a:rPr lang="en-CA" sz="1200" kern="1200" dirty="0" err="1" smtClean="0">
                <a:solidFill>
                  <a:schemeClr val="tx1"/>
                </a:solidFill>
                <a:effectLst/>
                <a:latin typeface="+mn-lt"/>
                <a:ea typeface="+mn-ea"/>
                <a:cs typeface="+mn-cs"/>
              </a:rPr>
              <a:t>mins</a:t>
            </a:r>
            <a:r>
              <a:rPr lang="en-CA"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EX: I am here to find clients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sell</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keep clients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support my family, etc.</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But what is your</a:t>
            </a:r>
            <a:r>
              <a:rPr lang="en-CA" sz="1200" kern="1200" baseline="0" dirty="0" smtClean="0">
                <a:solidFill>
                  <a:schemeClr val="tx1"/>
                </a:solidFill>
                <a:effectLst/>
                <a:latin typeface="+mn-lt"/>
                <a:ea typeface="+mn-ea"/>
                <a:cs typeface="+mn-cs"/>
              </a:rPr>
              <a:t> role with clients?? (flip chart) 2 </a:t>
            </a:r>
            <a:r>
              <a:rPr lang="en-CA" sz="1200" kern="1200" baseline="0" dirty="0" err="1" smtClean="0">
                <a:solidFill>
                  <a:schemeClr val="tx1"/>
                </a:solidFill>
                <a:effectLst/>
                <a:latin typeface="+mn-lt"/>
                <a:ea typeface="+mn-ea"/>
                <a:cs typeface="+mn-cs"/>
              </a:rPr>
              <a:t>mins</a:t>
            </a:r>
            <a:r>
              <a:rPr lang="en-CA" sz="1200" kern="1200" baseline="0" dirty="0" smtClean="0">
                <a:solidFill>
                  <a:schemeClr val="tx1"/>
                </a:solidFill>
                <a:effectLst/>
                <a:latin typeface="+mn-lt"/>
                <a:ea typeface="+mn-ea"/>
                <a:cs typeface="+mn-cs"/>
              </a:rPr>
              <a:t> to share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pPr/>
              <a:t>14</a:t>
            </a:fld>
            <a:endParaRPr lang="en-US"/>
          </a:p>
        </p:txBody>
      </p:sp>
    </p:spTree>
    <p:extLst>
      <p:ext uri="{BB962C8B-B14F-4D97-AF65-F5344CB8AC3E}">
        <p14:creationId xmlns:p14="http://schemas.microsoft.com/office/powerpoint/2010/main" val="3024434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Write down your role  in your notebook (2 </a:t>
            </a:r>
            <a:r>
              <a:rPr lang="en-CA" sz="1200" kern="1200" dirty="0" err="1" smtClean="0">
                <a:solidFill>
                  <a:schemeClr val="tx1"/>
                </a:solidFill>
                <a:effectLst/>
                <a:latin typeface="+mn-lt"/>
                <a:ea typeface="+mn-ea"/>
                <a:cs typeface="+mn-cs"/>
              </a:rPr>
              <a:t>mins</a:t>
            </a:r>
            <a:r>
              <a:rPr lang="en-CA"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EX: I am here to find clients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sell</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keep clients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support my family, etc.</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But what is your</a:t>
            </a:r>
            <a:r>
              <a:rPr lang="en-CA" sz="1200" kern="1200" baseline="0" dirty="0" smtClean="0">
                <a:solidFill>
                  <a:schemeClr val="tx1"/>
                </a:solidFill>
                <a:effectLst/>
                <a:latin typeface="+mn-lt"/>
                <a:ea typeface="+mn-ea"/>
                <a:cs typeface="+mn-cs"/>
              </a:rPr>
              <a:t> role with clients?? (flip chart) 2 </a:t>
            </a:r>
            <a:r>
              <a:rPr lang="en-CA" sz="1200" kern="1200" baseline="0" dirty="0" err="1" smtClean="0">
                <a:solidFill>
                  <a:schemeClr val="tx1"/>
                </a:solidFill>
                <a:effectLst/>
                <a:latin typeface="+mn-lt"/>
                <a:ea typeface="+mn-ea"/>
                <a:cs typeface="+mn-cs"/>
              </a:rPr>
              <a:t>mins</a:t>
            </a:r>
            <a:r>
              <a:rPr lang="en-CA" sz="1200" kern="1200" baseline="0" dirty="0" smtClean="0">
                <a:solidFill>
                  <a:schemeClr val="tx1"/>
                </a:solidFill>
                <a:effectLst/>
                <a:latin typeface="+mn-lt"/>
                <a:ea typeface="+mn-ea"/>
                <a:cs typeface="+mn-cs"/>
              </a:rPr>
              <a:t> to share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pPr/>
              <a:t>15</a:t>
            </a:fld>
            <a:endParaRPr lang="en-US"/>
          </a:p>
        </p:txBody>
      </p:sp>
    </p:spTree>
    <p:extLst>
      <p:ext uri="{BB962C8B-B14F-4D97-AF65-F5344CB8AC3E}">
        <p14:creationId xmlns:p14="http://schemas.microsoft.com/office/powerpoint/2010/main" val="3024434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t>16</a:t>
            </a:fld>
            <a:endParaRPr lang="en-US"/>
          </a:p>
        </p:txBody>
      </p:sp>
    </p:spTree>
    <p:extLst>
      <p:ext uri="{BB962C8B-B14F-4D97-AF65-F5344CB8AC3E}">
        <p14:creationId xmlns:p14="http://schemas.microsoft.com/office/powerpoint/2010/main" val="3024434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Flip chart: What business am I really in? spend 2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Flip Chart: What business is my client really in? spend 2 </a:t>
            </a:r>
            <a:r>
              <a:rPr lang="en-US" sz="1200" kern="1200" dirty="0" err="1" smtClean="0">
                <a:solidFill>
                  <a:schemeClr val="tx1"/>
                </a:solidFill>
                <a:effectLst/>
                <a:latin typeface="+mn-lt"/>
                <a:ea typeface="+mn-ea"/>
                <a:cs typeface="+mn-cs"/>
              </a:rPr>
              <a:t>mins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Starbucks</a:t>
            </a:r>
            <a:r>
              <a:rPr lang="en-US" sz="1200" kern="1200" baseline="0" dirty="0" smtClean="0">
                <a:solidFill>
                  <a:schemeClr val="tx1"/>
                </a:solidFill>
                <a:effectLst/>
                <a:latin typeface="+mn-lt"/>
                <a:ea typeface="+mn-ea"/>
                <a:cs typeface="+mn-cs"/>
              </a:rPr>
              <a:t> …coffee or the experience?? or similar example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pPr/>
              <a:t>17</a:t>
            </a:fld>
            <a:endParaRPr lang="en-US"/>
          </a:p>
        </p:txBody>
      </p:sp>
    </p:spTree>
    <p:extLst>
      <p:ext uri="{BB962C8B-B14F-4D97-AF65-F5344CB8AC3E}">
        <p14:creationId xmlns:p14="http://schemas.microsoft.com/office/powerpoint/2010/main" val="3024434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09DE7BB-509F-4AFB-970A-D2BD8D060C8F}" type="slidenum">
              <a:rPr lang="en-US" smtClean="0"/>
              <a:t>18</a:t>
            </a:fld>
            <a:endParaRPr lang="en-US"/>
          </a:p>
        </p:txBody>
      </p:sp>
    </p:spTree>
    <p:extLst>
      <p:ext uri="{BB962C8B-B14F-4D97-AF65-F5344CB8AC3E}">
        <p14:creationId xmlns:p14="http://schemas.microsoft.com/office/powerpoint/2010/main" val="529251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auto" latinLnBrk="0" hangingPunct="1"/>
            <a:r>
              <a:rPr lang="en-CA" sz="1200" kern="1200" dirty="0" smtClean="0">
                <a:solidFill>
                  <a:schemeClr val="tx1"/>
                </a:solidFill>
                <a:latin typeface="+mn-lt"/>
                <a:ea typeface="+mn-ea"/>
                <a:cs typeface="+mn-cs"/>
              </a:rPr>
              <a:t>FocalPoint is the premier coaching and sales training organization out there. We are here to bring you the absolute best and most effective strategies and tactics that</a:t>
            </a:r>
            <a:r>
              <a:rPr lang="en-CA" sz="1200" kern="1200" baseline="0" dirty="0" smtClean="0">
                <a:solidFill>
                  <a:schemeClr val="tx1"/>
                </a:solidFill>
                <a:latin typeface="+mn-lt"/>
                <a:ea typeface="+mn-ea"/>
                <a:cs typeface="+mn-cs"/>
              </a:rPr>
              <a:t> will set you apart from everyone else.</a:t>
            </a:r>
          </a:p>
          <a:p>
            <a:pPr eaLnBrk="1" hangingPunct="1"/>
            <a:r>
              <a:rPr lang="en-CA" sz="1200" kern="1200" dirty="0" smtClean="0">
                <a:solidFill>
                  <a:schemeClr val="tx1"/>
                </a:solidFill>
                <a:effectLst/>
                <a:latin typeface="+mn-lt"/>
                <a:ea typeface="+mn-ea"/>
                <a:cs typeface="+mn-cs"/>
              </a:rPr>
              <a:t>Content and approaches are based on the work of Brian Tracy</a:t>
            </a:r>
            <a:r>
              <a:rPr lang="en-CA" sz="1200" kern="1200" baseline="0" dirty="0" smtClean="0">
                <a:solidFill>
                  <a:schemeClr val="tx1"/>
                </a:solidFill>
                <a:effectLst/>
                <a:latin typeface="+mn-lt"/>
                <a:ea typeface="+mn-ea"/>
                <a:cs typeface="+mn-cs"/>
              </a:rPr>
              <a:t> who has been in the business of sales for over 40 years. He’s written over 70 books, trained 1000’s of sales people globally, travels and speaks to 100’s of thousands of people per year, </a:t>
            </a:r>
            <a:r>
              <a:rPr lang="en-US" sz="1200" kern="1200" baseline="0" dirty="0" smtClean="0">
                <a:solidFill>
                  <a:schemeClr val="tx1"/>
                </a:solidFill>
                <a:effectLst/>
                <a:latin typeface="+mn-lt"/>
                <a:ea typeface="+mn-ea"/>
                <a:cs typeface="+mn-cs"/>
              </a:rPr>
              <a:t>h</a:t>
            </a:r>
            <a:r>
              <a:rPr lang="en-US" dirty="0" smtClean="0"/>
              <a:t>e is to business and sales improvement what The Beatles/ Elvis / </a:t>
            </a:r>
            <a:r>
              <a:rPr lang="en-US" dirty="0" err="1" smtClean="0"/>
              <a:t>etc</a:t>
            </a:r>
            <a:r>
              <a:rPr lang="en-US" dirty="0" smtClean="0"/>
              <a:t> are to music</a:t>
            </a:r>
          </a:p>
          <a:p>
            <a:pPr eaLnBrk="1" hangingPunct="1"/>
            <a:r>
              <a:rPr lang="en-US" dirty="0" smtClean="0"/>
              <a:t>You probably quote him 100 times a day in business sayings, but don’t know it.</a:t>
            </a:r>
          </a:p>
          <a:p>
            <a:pPr eaLnBrk="1" hangingPunct="1"/>
            <a:r>
              <a:rPr lang="en-US" dirty="0" smtClean="0"/>
              <a:t>What that means to you is….what we discuss here is proven!</a:t>
            </a:r>
          </a:p>
          <a:p>
            <a:pPr eaLnBrk="1" hangingPunct="1"/>
            <a:r>
              <a:rPr lang="en-US" dirty="0" smtClean="0"/>
              <a:t>120+ coaches worldwide</a:t>
            </a:r>
            <a:r>
              <a:rPr lang="en-US" baseline="0" dirty="0" smtClean="0"/>
              <a:t> sharing these approaches which result in millions of $ of profit</a:t>
            </a:r>
            <a:endParaRPr lang="en-US" dirty="0" smtClean="0"/>
          </a:p>
          <a:p>
            <a:pPr rtl="0" eaLnBrk="1" fontAlgn="auto" latinLnBrk="0" hangingPunct="1"/>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pPr/>
              <a:t>2</a:t>
            </a:fld>
            <a:endParaRPr lang="en-US"/>
          </a:p>
        </p:txBody>
      </p:sp>
    </p:spTree>
    <p:extLst>
      <p:ext uri="{BB962C8B-B14F-4D97-AF65-F5344CB8AC3E}">
        <p14:creationId xmlns:p14="http://schemas.microsoft.com/office/powerpoint/2010/main" val="3024434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auto" latinLnBrk="0" hangingPunct="1"/>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pPr/>
              <a:t>3</a:t>
            </a:fld>
            <a:endParaRPr lang="en-US"/>
          </a:p>
        </p:txBody>
      </p:sp>
    </p:spTree>
    <p:extLst>
      <p:ext uri="{BB962C8B-B14F-4D97-AF65-F5344CB8AC3E}">
        <p14:creationId xmlns:p14="http://schemas.microsoft.com/office/powerpoint/2010/main" val="3024434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Flip chart: What business am I really in? spend 2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Flip Chart: What business is my client really in? spend 2 </a:t>
            </a:r>
            <a:r>
              <a:rPr lang="en-US" sz="1200" kern="1200" dirty="0" err="1" smtClean="0">
                <a:solidFill>
                  <a:schemeClr val="tx1"/>
                </a:solidFill>
                <a:effectLst/>
                <a:latin typeface="+mn-lt"/>
                <a:ea typeface="+mn-ea"/>
                <a:cs typeface="+mn-cs"/>
              </a:rPr>
              <a:t>mins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Starbucks</a:t>
            </a:r>
            <a:r>
              <a:rPr lang="en-US" sz="1200" kern="1200" baseline="0" dirty="0" smtClean="0">
                <a:solidFill>
                  <a:schemeClr val="tx1"/>
                </a:solidFill>
                <a:effectLst/>
                <a:latin typeface="+mn-lt"/>
                <a:ea typeface="+mn-ea"/>
                <a:cs typeface="+mn-cs"/>
              </a:rPr>
              <a:t> …coffee or the experience?? or similar example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pPr/>
              <a:t>4</a:t>
            </a:fld>
            <a:endParaRPr lang="en-US"/>
          </a:p>
        </p:txBody>
      </p:sp>
    </p:spTree>
    <p:extLst>
      <p:ext uri="{BB962C8B-B14F-4D97-AF65-F5344CB8AC3E}">
        <p14:creationId xmlns:p14="http://schemas.microsoft.com/office/powerpoint/2010/main" val="3024434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Flip chart: What business am I really in? spend 2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Flip Chart: What business is my client really in? spend 2 </a:t>
            </a:r>
            <a:r>
              <a:rPr lang="en-US" sz="1200" kern="1200" dirty="0" err="1" smtClean="0">
                <a:solidFill>
                  <a:schemeClr val="tx1"/>
                </a:solidFill>
                <a:effectLst/>
                <a:latin typeface="+mn-lt"/>
                <a:ea typeface="+mn-ea"/>
                <a:cs typeface="+mn-cs"/>
              </a:rPr>
              <a:t>mins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Starbucks</a:t>
            </a:r>
            <a:r>
              <a:rPr lang="en-US" sz="1200" kern="1200" baseline="0" dirty="0" smtClean="0">
                <a:solidFill>
                  <a:schemeClr val="tx1"/>
                </a:solidFill>
                <a:effectLst/>
                <a:latin typeface="+mn-lt"/>
                <a:ea typeface="+mn-ea"/>
                <a:cs typeface="+mn-cs"/>
              </a:rPr>
              <a:t> …coffee or the experience?? or similar example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pPr/>
              <a:t>5</a:t>
            </a:fld>
            <a:endParaRPr lang="en-US"/>
          </a:p>
        </p:txBody>
      </p:sp>
    </p:spTree>
    <p:extLst>
      <p:ext uri="{BB962C8B-B14F-4D97-AF65-F5344CB8AC3E}">
        <p14:creationId xmlns:p14="http://schemas.microsoft.com/office/powerpoint/2010/main" val="3024434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Flip chart: What business am I really in? spend 2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Flip Chart: What business is my client really in? spend 2 </a:t>
            </a:r>
            <a:r>
              <a:rPr lang="en-US" sz="1200" kern="1200" dirty="0" err="1" smtClean="0">
                <a:solidFill>
                  <a:schemeClr val="tx1"/>
                </a:solidFill>
                <a:effectLst/>
                <a:latin typeface="+mn-lt"/>
                <a:ea typeface="+mn-ea"/>
                <a:cs typeface="+mn-cs"/>
              </a:rPr>
              <a:t>mins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Starbucks</a:t>
            </a:r>
            <a:r>
              <a:rPr lang="en-US" sz="1200" kern="1200" baseline="0" dirty="0" smtClean="0">
                <a:solidFill>
                  <a:schemeClr val="tx1"/>
                </a:solidFill>
                <a:effectLst/>
                <a:latin typeface="+mn-lt"/>
                <a:ea typeface="+mn-ea"/>
                <a:cs typeface="+mn-cs"/>
              </a:rPr>
              <a:t> …coffee or the experience?? or similar example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pPr/>
              <a:t>6</a:t>
            </a:fld>
            <a:endParaRPr lang="en-US"/>
          </a:p>
        </p:txBody>
      </p:sp>
    </p:spTree>
    <p:extLst>
      <p:ext uri="{BB962C8B-B14F-4D97-AF65-F5344CB8AC3E}">
        <p14:creationId xmlns:p14="http://schemas.microsoft.com/office/powerpoint/2010/main" val="3024434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Flip chart: What business am I really in? spend 2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Flip Chart: What business is my client really in? spend 2 </a:t>
            </a:r>
            <a:r>
              <a:rPr lang="en-US" sz="1200" kern="1200" dirty="0" err="1" smtClean="0">
                <a:solidFill>
                  <a:schemeClr val="tx1"/>
                </a:solidFill>
                <a:effectLst/>
                <a:latin typeface="+mn-lt"/>
                <a:ea typeface="+mn-ea"/>
                <a:cs typeface="+mn-cs"/>
              </a:rPr>
              <a:t>mins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Starbucks</a:t>
            </a:r>
            <a:r>
              <a:rPr lang="en-US" sz="1200" kern="1200" baseline="0" dirty="0" smtClean="0">
                <a:solidFill>
                  <a:schemeClr val="tx1"/>
                </a:solidFill>
                <a:effectLst/>
                <a:latin typeface="+mn-lt"/>
                <a:ea typeface="+mn-ea"/>
                <a:cs typeface="+mn-cs"/>
              </a:rPr>
              <a:t> …coffee or the experience?? or similar example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pPr/>
              <a:t>7</a:t>
            </a:fld>
            <a:endParaRPr lang="en-US"/>
          </a:p>
        </p:txBody>
      </p:sp>
    </p:spTree>
    <p:extLst>
      <p:ext uri="{BB962C8B-B14F-4D97-AF65-F5344CB8AC3E}">
        <p14:creationId xmlns:p14="http://schemas.microsoft.com/office/powerpoint/2010/main" val="3024434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Flip chart: What business am I really in? spend 2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Flip Chart: What business is my client really in? spend 2 </a:t>
            </a:r>
            <a:r>
              <a:rPr lang="en-US" sz="1200" kern="1200" dirty="0" err="1" smtClean="0">
                <a:solidFill>
                  <a:schemeClr val="tx1"/>
                </a:solidFill>
                <a:effectLst/>
                <a:latin typeface="+mn-lt"/>
                <a:ea typeface="+mn-ea"/>
                <a:cs typeface="+mn-cs"/>
              </a:rPr>
              <a:t>mins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Starbucks</a:t>
            </a:r>
            <a:r>
              <a:rPr lang="en-US" sz="1200" kern="1200" baseline="0" dirty="0" smtClean="0">
                <a:solidFill>
                  <a:schemeClr val="tx1"/>
                </a:solidFill>
                <a:effectLst/>
                <a:latin typeface="+mn-lt"/>
                <a:ea typeface="+mn-ea"/>
                <a:cs typeface="+mn-cs"/>
              </a:rPr>
              <a:t> …coffee or the experience?? or similar example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pPr/>
              <a:t>8</a:t>
            </a:fld>
            <a:endParaRPr lang="en-US"/>
          </a:p>
        </p:txBody>
      </p:sp>
    </p:spTree>
    <p:extLst>
      <p:ext uri="{BB962C8B-B14F-4D97-AF65-F5344CB8AC3E}">
        <p14:creationId xmlns:p14="http://schemas.microsoft.com/office/powerpoint/2010/main" val="3024434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Write down your role  in your notebook (2 </a:t>
            </a:r>
            <a:r>
              <a:rPr lang="en-CA" sz="1200" kern="1200" dirty="0" err="1" smtClean="0">
                <a:solidFill>
                  <a:schemeClr val="tx1"/>
                </a:solidFill>
                <a:effectLst/>
                <a:latin typeface="+mn-lt"/>
                <a:ea typeface="+mn-ea"/>
                <a:cs typeface="+mn-cs"/>
              </a:rPr>
              <a:t>mins</a:t>
            </a:r>
            <a:r>
              <a:rPr lang="en-CA"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EX: I am here to find clients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sell</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keep clients</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 am here to support my family, etc.</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But what is your</a:t>
            </a:r>
            <a:r>
              <a:rPr lang="en-CA" sz="1200" kern="1200" baseline="0" dirty="0" smtClean="0">
                <a:solidFill>
                  <a:schemeClr val="tx1"/>
                </a:solidFill>
                <a:effectLst/>
                <a:latin typeface="+mn-lt"/>
                <a:ea typeface="+mn-ea"/>
                <a:cs typeface="+mn-cs"/>
              </a:rPr>
              <a:t> role with clients?? (flip chart) 2 </a:t>
            </a:r>
            <a:r>
              <a:rPr lang="en-CA" sz="1200" kern="1200" baseline="0" dirty="0" err="1" smtClean="0">
                <a:solidFill>
                  <a:schemeClr val="tx1"/>
                </a:solidFill>
                <a:effectLst/>
                <a:latin typeface="+mn-lt"/>
                <a:ea typeface="+mn-ea"/>
                <a:cs typeface="+mn-cs"/>
              </a:rPr>
              <a:t>mins</a:t>
            </a:r>
            <a:r>
              <a:rPr lang="en-CA" sz="1200" kern="1200" baseline="0" dirty="0" smtClean="0">
                <a:solidFill>
                  <a:schemeClr val="tx1"/>
                </a:solidFill>
                <a:effectLst/>
                <a:latin typeface="+mn-lt"/>
                <a:ea typeface="+mn-ea"/>
                <a:cs typeface="+mn-cs"/>
              </a:rPr>
              <a:t> to share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9DE7BB-509F-4AFB-970A-D2BD8D060C8F}" type="slidenum">
              <a:rPr lang="en-US" smtClean="0"/>
              <a:pPr/>
              <a:t>9</a:t>
            </a:fld>
            <a:endParaRPr lang="en-US"/>
          </a:p>
        </p:txBody>
      </p:sp>
    </p:spTree>
    <p:extLst>
      <p:ext uri="{BB962C8B-B14F-4D97-AF65-F5344CB8AC3E}">
        <p14:creationId xmlns:p14="http://schemas.microsoft.com/office/powerpoint/2010/main" val="3024434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F5C2AD36-7E41-7247-BA01-74344A5DF8EB}" type="datetimeFigureOut">
              <a:rPr lang="en-US" smtClean="0"/>
              <a:t>15-01-11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BF12F-4650-994E-9985-750B5AB4C048}" type="slidenum">
              <a:rPr lang="en-US" smtClean="0"/>
              <a:t>‹#›</a:t>
            </a:fld>
            <a:endParaRPr lang="en-US"/>
          </a:p>
        </p:txBody>
      </p:sp>
    </p:spTree>
    <p:extLst>
      <p:ext uri="{BB962C8B-B14F-4D97-AF65-F5344CB8AC3E}">
        <p14:creationId xmlns:p14="http://schemas.microsoft.com/office/powerpoint/2010/main" val="5943598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5C2AD36-7E41-7247-BA01-74344A5DF8EB}" type="datetimeFigureOut">
              <a:rPr lang="en-US" smtClean="0"/>
              <a:t>15-01-11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BF12F-4650-994E-9985-750B5AB4C048}" type="slidenum">
              <a:rPr lang="en-US" smtClean="0"/>
              <a:t>‹#›</a:t>
            </a:fld>
            <a:endParaRPr lang="en-US"/>
          </a:p>
        </p:txBody>
      </p:sp>
    </p:spTree>
    <p:extLst>
      <p:ext uri="{BB962C8B-B14F-4D97-AF65-F5344CB8AC3E}">
        <p14:creationId xmlns:p14="http://schemas.microsoft.com/office/powerpoint/2010/main" val="3009252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5C2AD36-7E41-7247-BA01-74344A5DF8EB}" type="datetimeFigureOut">
              <a:rPr lang="en-US" smtClean="0"/>
              <a:t>15-01-11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BF12F-4650-994E-9985-750B5AB4C048}" type="slidenum">
              <a:rPr lang="en-US" smtClean="0"/>
              <a:t>‹#›</a:t>
            </a:fld>
            <a:endParaRPr lang="en-US"/>
          </a:p>
        </p:txBody>
      </p:sp>
    </p:spTree>
    <p:extLst>
      <p:ext uri="{BB962C8B-B14F-4D97-AF65-F5344CB8AC3E}">
        <p14:creationId xmlns:p14="http://schemas.microsoft.com/office/powerpoint/2010/main" val="14590463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go Intro">
    <p:spTree>
      <p:nvGrpSpPr>
        <p:cNvPr id="1" name=""/>
        <p:cNvGrpSpPr/>
        <p:nvPr/>
      </p:nvGrpSpPr>
      <p:grpSpPr>
        <a:xfrm>
          <a:off x="0" y="0"/>
          <a:ext cx="0" cy="0"/>
          <a:chOff x="0" y="0"/>
          <a:chExt cx="0" cy="0"/>
        </a:xfrm>
      </p:grpSpPr>
      <p:pic>
        <p:nvPicPr>
          <p:cNvPr id="7" name="White B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87" y="0"/>
            <a:ext cx="9144000" cy="6858000"/>
          </a:xfrm>
          <a:prstGeom prst="rect">
            <a:avLst/>
          </a:prstGeom>
        </p:spPr>
      </p:pic>
      <p:pic>
        <p:nvPicPr>
          <p:cNvPr id="8" name="Blue B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9" name="Logo Big reverse blu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85912" y="76200"/>
            <a:ext cx="12315824" cy="5486399"/>
          </a:xfrm>
          <a:prstGeom prst="rect">
            <a:avLst/>
          </a:prstGeom>
        </p:spPr>
      </p:pic>
      <p:pic>
        <p:nvPicPr>
          <p:cNvPr id="10" name="gold higlight"/>
          <p:cNvPicPr>
            <a:picLocks noChangeAspect="1"/>
          </p:cNvPicPr>
          <p:nvPr userDrawn="1"/>
        </p:nvPicPr>
        <p:blipFill rotWithShape="1">
          <a:blip r:embed="rId5" cstate="print">
            <a:extLst>
              <a:ext uri="{28A0092B-C50C-407E-A947-70E740481C1C}">
                <a14:useLocalDpi xmlns:a14="http://schemas.microsoft.com/office/drawing/2010/main" val="0"/>
              </a:ext>
            </a:extLst>
          </a:blip>
          <a:srcRect t="40551" r="4449" b="42127"/>
          <a:stretch/>
        </p:blipFill>
        <p:spPr>
          <a:xfrm>
            <a:off x="2629182" y="2977833"/>
            <a:ext cx="1973298" cy="268286"/>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164" y="-342632"/>
            <a:ext cx="1724660" cy="1724660"/>
          </a:xfrm>
          <a:prstGeom prst="rect">
            <a:avLst/>
          </a:prstGeom>
        </p:spPr>
      </p:pic>
    </p:spTree>
    <p:extLst>
      <p:ext uri="{BB962C8B-B14F-4D97-AF65-F5344CB8AC3E}">
        <p14:creationId xmlns:p14="http://schemas.microsoft.com/office/powerpoint/2010/main" val="19652006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6" presetClass="emph" presetSubtype="0" fill="hold" nodeType="withEffect">
                                  <p:stCondLst>
                                    <p:cond delay="0"/>
                                  </p:stCondLst>
                                  <p:childTnLst>
                                    <p:animScale>
                                      <p:cBhvr>
                                        <p:cTn id="9" dur="2000" fill="hold"/>
                                        <p:tgtEl>
                                          <p:spTgt spid="9"/>
                                        </p:tgtEl>
                                      </p:cBhvr>
                                      <p:by x="30000" y="30000"/>
                                    </p:animScale>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750"/>
                                        <p:tgtEl>
                                          <p:spTgt spid="10"/>
                                        </p:tgtEl>
                                      </p:cBhvr>
                                    </p:animEffect>
                                  </p:childTnLst>
                                </p:cTn>
                              </p:par>
                              <p:par>
                                <p:cTn id="15" presetID="22" presetClass="exit" presetSubtype="8" fill="hold" nodeType="withEffect">
                                  <p:stCondLst>
                                    <p:cond delay="500"/>
                                  </p:stCondLst>
                                  <p:childTnLst>
                                    <p:animEffect transition="out" filter="wipe(left)">
                                      <p:cBhvr>
                                        <p:cTn id="16" dur="750"/>
                                        <p:tgtEl>
                                          <p:spTgt spid="10"/>
                                        </p:tgtEl>
                                      </p:cBhvr>
                                    </p:animEffect>
                                    <p:set>
                                      <p:cBhvr>
                                        <p:cTn id="17" dur="1" fill="hold">
                                          <p:stCondLst>
                                            <p:cond delay="749"/>
                                          </p:stCondLst>
                                        </p:cTn>
                                        <p:tgtEl>
                                          <p:spTgt spid="10"/>
                                        </p:tgtEl>
                                        <p:attrNameLst>
                                          <p:attrName>style.visibility</p:attrName>
                                        </p:attrNameLst>
                                      </p:cBhvr>
                                      <p:to>
                                        <p:strVal val="hidden"/>
                                      </p:to>
                                    </p:set>
                                  </p:childTnLst>
                                </p:cTn>
                              </p:par>
                            </p:childTnLst>
                          </p:cTn>
                        </p:par>
                        <p:par>
                          <p:cTn id="18" fill="hold">
                            <p:stCondLst>
                              <p:cond delay="1250"/>
                            </p:stCondLst>
                            <p:childTnLst>
                              <p:par>
                                <p:cTn id="19" presetID="64" presetClass="path" presetSubtype="0" accel="50000" decel="50000" fill="hold" nodeType="afterEffect">
                                  <p:stCondLst>
                                    <p:cond delay="0"/>
                                  </p:stCondLst>
                                  <p:childTnLst>
                                    <p:animMotion origin="layout" path="M 0 -1.11111E-6 L -0.4 -0.33333 " pathEditMode="relative" rAng="0" ptsTypes="AA">
                                      <p:cBhvr>
                                        <p:cTn id="20" dur="2000" fill="hold"/>
                                        <p:tgtEl>
                                          <p:spTgt spid="9"/>
                                        </p:tgtEl>
                                        <p:attrNameLst>
                                          <p:attrName>ppt_x</p:attrName>
                                          <p:attrName>ppt_y</p:attrName>
                                        </p:attrNameLst>
                                      </p:cBhvr>
                                      <p:rCtr x="-20000" y="-16667"/>
                                    </p:animMotion>
                                  </p:childTnLst>
                                </p:cTn>
                              </p:par>
                              <p:par>
                                <p:cTn id="21" presetID="6" presetClass="emph" presetSubtype="0" fill="hold" nodeType="withEffect">
                                  <p:stCondLst>
                                    <p:cond delay="0"/>
                                  </p:stCondLst>
                                  <p:childTnLst>
                                    <p:animScale>
                                      <p:cBhvr>
                                        <p:cTn id="22" dur="2000" fill="hold"/>
                                        <p:tgtEl>
                                          <p:spTgt spid="9"/>
                                        </p:tgtEl>
                                      </p:cBhvr>
                                      <p:by x="40000" y="40000"/>
                                    </p:animScale>
                                  </p:childTnLst>
                                </p:cTn>
                              </p:par>
                            </p:childTnLst>
                          </p:cTn>
                        </p:par>
                        <p:par>
                          <p:cTn id="23" fill="hold">
                            <p:stCondLst>
                              <p:cond delay="325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xit" presetSubtype="0" fill="hold"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Top header"/>
          <p:cNvPicPr>
            <a:picLocks noChangeAspect="1"/>
          </p:cNvPicPr>
          <p:nvPr userDrawn="1"/>
        </p:nvPicPr>
        <p:blipFill rotWithShape="1">
          <a:blip r:embed="rId2" cstate="print">
            <a:extLst>
              <a:ext uri="{28A0092B-C50C-407E-A947-70E740481C1C}">
                <a14:useLocalDpi xmlns:a14="http://schemas.microsoft.com/office/drawing/2010/main" val="0"/>
              </a:ext>
            </a:extLst>
          </a:blip>
          <a:srcRect b="82423"/>
          <a:stretch/>
        </p:blipFill>
        <p:spPr>
          <a:xfrm>
            <a:off x="0" y="0"/>
            <a:ext cx="9144000" cy="1205345"/>
          </a:xfrm>
          <a:prstGeom prst="rect">
            <a:avLst/>
          </a:prstGeom>
          <a:effectLst>
            <a:outerShdw blurRad="114300" dist="38100" dir="5400000" algn="t" rotWithShape="0">
              <a:prstClr val="black">
                <a:alpha val="15000"/>
              </a:prstClr>
            </a:outerShdw>
          </a:effectLst>
        </p:spPr>
      </p:pic>
    </p:spTree>
    <p:extLst>
      <p:ext uri="{BB962C8B-B14F-4D97-AF65-F5344CB8AC3E}">
        <p14:creationId xmlns:p14="http://schemas.microsoft.com/office/powerpoint/2010/main" val="28414914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8" name="Top header"/>
          <p:cNvPicPr>
            <a:picLocks noChangeAspect="1"/>
          </p:cNvPicPr>
          <p:nvPr userDrawn="1"/>
        </p:nvPicPr>
        <p:blipFill rotWithShape="1">
          <a:blip r:embed="rId2" cstate="print">
            <a:extLst>
              <a:ext uri="{28A0092B-C50C-407E-A947-70E740481C1C}">
                <a14:useLocalDpi xmlns:a14="http://schemas.microsoft.com/office/drawing/2010/main" val="0"/>
              </a:ext>
            </a:extLst>
          </a:blip>
          <a:srcRect b="82423"/>
          <a:stretch/>
        </p:blipFill>
        <p:spPr>
          <a:xfrm>
            <a:off x="0" y="0"/>
            <a:ext cx="9144000" cy="1205345"/>
          </a:xfrm>
          <a:prstGeom prst="rect">
            <a:avLst/>
          </a:prstGeom>
          <a:effectLst>
            <a:outerShdw blurRad="114300" dist="38100" dir="5400000" algn="t" rotWithShape="0">
              <a:prstClr val="black">
                <a:alpha val="15000"/>
              </a:prstClr>
            </a:outerShdw>
          </a:effectLst>
        </p:spPr>
      </p:pic>
    </p:spTree>
    <p:extLst>
      <p:ext uri="{BB962C8B-B14F-4D97-AF65-F5344CB8AC3E}">
        <p14:creationId xmlns:p14="http://schemas.microsoft.com/office/powerpoint/2010/main" val="28414914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pic>
        <p:nvPicPr>
          <p:cNvPr id="8" name="Top header"/>
          <p:cNvPicPr>
            <a:picLocks noChangeAspect="1"/>
          </p:cNvPicPr>
          <p:nvPr userDrawn="1"/>
        </p:nvPicPr>
        <p:blipFill rotWithShape="1">
          <a:blip r:embed="rId2" cstate="print">
            <a:extLst>
              <a:ext uri="{28A0092B-C50C-407E-A947-70E740481C1C}">
                <a14:useLocalDpi xmlns:a14="http://schemas.microsoft.com/office/drawing/2010/main" val="0"/>
              </a:ext>
            </a:extLst>
          </a:blip>
          <a:srcRect b="82423"/>
          <a:stretch/>
        </p:blipFill>
        <p:spPr>
          <a:xfrm>
            <a:off x="0" y="0"/>
            <a:ext cx="9144000" cy="1205345"/>
          </a:xfrm>
          <a:prstGeom prst="rect">
            <a:avLst/>
          </a:prstGeom>
          <a:effectLst>
            <a:outerShdw blurRad="114300" dist="38100" dir="5400000" algn="t" rotWithShape="0">
              <a:prstClr val="black">
                <a:alpha val="15000"/>
              </a:prstClr>
            </a:outerShdw>
          </a:effectLst>
        </p:spPr>
      </p:pic>
    </p:spTree>
    <p:extLst>
      <p:ext uri="{BB962C8B-B14F-4D97-AF65-F5344CB8AC3E}">
        <p14:creationId xmlns:p14="http://schemas.microsoft.com/office/powerpoint/2010/main" val="3314049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5C2AD36-7E41-7247-BA01-74344A5DF8EB}" type="datetimeFigureOut">
              <a:rPr lang="en-US" smtClean="0"/>
              <a:t>15-01-11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BF12F-4650-994E-9985-750B5AB4C048}" type="slidenum">
              <a:rPr lang="en-US" smtClean="0"/>
              <a:t>‹#›</a:t>
            </a:fld>
            <a:endParaRPr lang="en-US"/>
          </a:p>
        </p:txBody>
      </p:sp>
    </p:spTree>
    <p:extLst>
      <p:ext uri="{BB962C8B-B14F-4D97-AF65-F5344CB8AC3E}">
        <p14:creationId xmlns:p14="http://schemas.microsoft.com/office/powerpoint/2010/main" val="1566548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F5C2AD36-7E41-7247-BA01-74344A5DF8EB}" type="datetimeFigureOut">
              <a:rPr lang="en-US" smtClean="0"/>
              <a:t>15-01-11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BF12F-4650-994E-9985-750B5AB4C048}" type="slidenum">
              <a:rPr lang="en-US" smtClean="0"/>
              <a:t>‹#›</a:t>
            </a:fld>
            <a:endParaRPr lang="en-US"/>
          </a:p>
        </p:txBody>
      </p:sp>
    </p:spTree>
    <p:extLst>
      <p:ext uri="{BB962C8B-B14F-4D97-AF65-F5344CB8AC3E}">
        <p14:creationId xmlns:p14="http://schemas.microsoft.com/office/powerpoint/2010/main" val="1555783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F5C2AD36-7E41-7247-BA01-74344A5DF8EB}" type="datetimeFigureOut">
              <a:rPr lang="en-US" smtClean="0"/>
              <a:t>15-01-11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BF12F-4650-994E-9985-750B5AB4C048}" type="slidenum">
              <a:rPr lang="en-US" smtClean="0"/>
              <a:t>‹#›</a:t>
            </a:fld>
            <a:endParaRPr lang="en-US"/>
          </a:p>
        </p:txBody>
      </p:sp>
    </p:spTree>
    <p:extLst>
      <p:ext uri="{BB962C8B-B14F-4D97-AF65-F5344CB8AC3E}">
        <p14:creationId xmlns:p14="http://schemas.microsoft.com/office/powerpoint/2010/main" val="3672011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F5C2AD36-7E41-7247-BA01-74344A5DF8EB}" type="datetimeFigureOut">
              <a:rPr lang="en-US" smtClean="0"/>
              <a:t>15-01-11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4BF12F-4650-994E-9985-750B5AB4C048}" type="slidenum">
              <a:rPr lang="en-US" smtClean="0"/>
              <a:t>‹#›</a:t>
            </a:fld>
            <a:endParaRPr lang="en-US"/>
          </a:p>
        </p:txBody>
      </p:sp>
    </p:spTree>
    <p:extLst>
      <p:ext uri="{BB962C8B-B14F-4D97-AF65-F5344CB8AC3E}">
        <p14:creationId xmlns:p14="http://schemas.microsoft.com/office/powerpoint/2010/main" val="25311823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F5C2AD36-7E41-7247-BA01-74344A5DF8EB}" type="datetimeFigureOut">
              <a:rPr lang="en-US" smtClean="0"/>
              <a:t>15-01-11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4BF12F-4650-994E-9985-750B5AB4C048}" type="slidenum">
              <a:rPr lang="en-US" smtClean="0"/>
              <a:t>‹#›</a:t>
            </a:fld>
            <a:endParaRPr lang="en-US"/>
          </a:p>
        </p:txBody>
      </p:sp>
    </p:spTree>
    <p:extLst>
      <p:ext uri="{BB962C8B-B14F-4D97-AF65-F5344CB8AC3E}">
        <p14:creationId xmlns:p14="http://schemas.microsoft.com/office/powerpoint/2010/main" val="41060657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2AD36-7E41-7247-BA01-74344A5DF8EB}" type="datetimeFigureOut">
              <a:rPr lang="en-US" smtClean="0"/>
              <a:t>15-01-11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4BF12F-4650-994E-9985-750B5AB4C048}" type="slidenum">
              <a:rPr lang="en-US" smtClean="0"/>
              <a:t>‹#›</a:t>
            </a:fld>
            <a:endParaRPr lang="en-US"/>
          </a:p>
        </p:txBody>
      </p:sp>
    </p:spTree>
    <p:extLst>
      <p:ext uri="{BB962C8B-B14F-4D97-AF65-F5344CB8AC3E}">
        <p14:creationId xmlns:p14="http://schemas.microsoft.com/office/powerpoint/2010/main" val="2611397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5C2AD36-7E41-7247-BA01-74344A5DF8EB}" type="datetimeFigureOut">
              <a:rPr lang="en-US" smtClean="0"/>
              <a:t>15-01-11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BF12F-4650-994E-9985-750B5AB4C048}" type="slidenum">
              <a:rPr lang="en-US" smtClean="0"/>
              <a:t>‹#›</a:t>
            </a:fld>
            <a:endParaRPr lang="en-US"/>
          </a:p>
        </p:txBody>
      </p:sp>
    </p:spTree>
    <p:extLst>
      <p:ext uri="{BB962C8B-B14F-4D97-AF65-F5344CB8AC3E}">
        <p14:creationId xmlns:p14="http://schemas.microsoft.com/office/powerpoint/2010/main" val="6324727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5C2AD36-7E41-7247-BA01-74344A5DF8EB}" type="datetimeFigureOut">
              <a:rPr lang="en-US" smtClean="0"/>
              <a:t>15-01-11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BF12F-4650-994E-9985-750B5AB4C048}" type="slidenum">
              <a:rPr lang="en-US" smtClean="0"/>
              <a:t>‹#›</a:t>
            </a:fld>
            <a:endParaRPr lang="en-US"/>
          </a:p>
        </p:txBody>
      </p:sp>
    </p:spTree>
    <p:extLst>
      <p:ext uri="{BB962C8B-B14F-4D97-AF65-F5344CB8AC3E}">
        <p14:creationId xmlns:p14="http://schemas.microsoft.com/office/powerpoint/2010/main" val="12584454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2AD36-7E41-7247-BA01-74344A5DF8EB}" type="datetimeFigureOut">
              <a:rPr lang="en-US" smtClean="0"/>
              <a:t>15-01-11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4BF12F-4650-994E-9985-750B5AB4C048}" type="slidenum">
              <a:rPr lang="en-US" smtClean="0"/>
              <a:t>‹#›</a:t>
            </a:fld>
            <a:endParaRPr lang="en-US"/>
          </a:p>
        </p:txBody>
      </p:sp>
    </p:spTree>
    <p:extLst>
      <p:ext uri="{BB962C8B-B14F-4D97-AF65-F5344CB8AC3E}">
        <p14:creationId xmlns:p14="http://schemas.microsoft.com/office/powerpoint/2010/main" val="2572846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1" r:id="rId15"/>
  </p:sldLayoutIdLst>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23.pn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jpeg"/><Relationship Id="rId5" Type="http://schemas.openxmlformats.org/officeDocument/2006/relationships/image" Target="../media/image7.png"/><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25.png"/><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26.png"/><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27.png"/><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28.pn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10.jpg"/><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9.png"/><Relationship Id="rId5" Type="http://schemas.openxmlformats.org/officeDocument/2006/relationships/hyperlink" Target="http://www.charlesmcfarland.ca" TargetMode="External"/><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microsoft.com/office/2007/relationships/hdphoto" Target="../media/hdphoto1.wdp"/><Relationship Id="rId5" Type="http://schemas.openxmlformats.org/officeDocument/2006/relationships/image" Target="../media/image1.jpe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jp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10.jpg"/><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12.jpe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21.jpe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jpeg"/><Relationship Id="rId5" Type="http://schemas.openxmlformats.org/officeDocument/2006/relationships/image" Target="../media/image7.pn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2"/>
          <p:cNvSpPr>
            <a:spLocks noChangeArrowheads="1" noChangeShapeType="1" noTextEdit="1"/>
          </p:cNvSpPr>
          <p:nvPr/>
        </p:nvSpPr>
        <p:spPr bwMode="auto">
          <a:xfrm>
            <a:off x="700245" y="3393862"/>
            <a:ext cx="7772400" cy="344487"/>
          </a:xfrm>
          <a:prstGeom prst="rect">
            <a:avLst/>
          </a:prstGeom>
        </p:spPr>
        <p:txBody>
          <a:bodyPr wrap="none" fromWordArt="1">
            <a:prstTxWarp prst="textPlain">
              <a:avLst>
                <a:gd name="adj" fmla="val 50000"/>
              </a:avLst>
            </a:prstTxWarp>
          </a:bodyPr>
          <a:lstStyle/>
          <a:p>
            <a:pPr algn="ctr" rtl="0"/>
            <a:r>
              <a:rPr lang="en-US" sz="3200" kern="10" dirty="0" smtClean="0">
                <a:ln w="3175">
                  <a:solidFill>
                    <a:schemeClr val="bg1"/>
                  </a:solidFill>
                  <a:round/>
                  <a:headEnd/>
                  <a:tailEnd/>
                </a:ln>
                <a:solidFill>
                  <a:schemeClr val="bg1"/>
                </a:solidFill>
                <a:latin typeface="Century Gothic"/>
              </a:rPr>
              <a:t>QUESTIONS FOR CORE BUSINESS CLARITY 2015</a:t>
            </a:r>
            <a:endParaRPr lang="en-US" sz="3200" kern="10" spc="0" dirty="0">
              <a:ln w="3175">
                <a:solidFill>
                  <a:schemeClr val="bg1"/>
                </a:solidFill>
                <a:round/>
                <a:headEnd/>
                <a:tailEnd/>
              </a:ln>
              <a:solidFill>
                <a:schemeClr val="bg1"/>
              </a:solidFill>
              <a:latin typeface="Century Gothic"/>
            </a:endParaRPr>
          </a:p>
        </p:txBody>
      </p:sp>
      <p:cxnSp>
        <p:nvCxnSpPr>
          <p:cNvPr id="5" name="Straight Connector 4"/>
          <p:cNvCxnSpPr/>
          <p:nvPr/>
        </p:nvCxnSpPr>
        <p:spPr>
          <a:xfrm flipV="1">
            <a:off x="191072" y="3930554"/>
            <a:ext cx="86868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485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7"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op header"/>
          <p:cNvPicPr>
            <a:picLocks noChangeAspect="1"/>
          </p:cNvPicPr>
          <p:nvPr/>
        </p:nvPicPr>
        <p:blipFill rotWithShape="1">
          <a:blip r:embed="rId3" cstate="print">
            <a:extLst>
              <a:ext uri="{28A0092B-C50C-407E-A947-70E740481C1C}">
                <a14:useLocalDpi xmlns:a14="http://schemas.microsoft.com/office/drawing/2010/main" val="0"/>
              </a:ext>
            </a:extLst>
          </a:blip>
          <a:srcRect b="82423"/>
          <a:stretch/>
        </p:blipFill>
        <p:spPr>
          <a:xfrm>
            <a:off x="0" y="0"/>
            <a:ext cx="9144000" cy="1205345"/>
          </a:xfrm>
          <a:prstGeom prst="rect">
            <a:avLst/>
          </a:prstGeom>
          <a:effectLst>
            <a:outerShdw blurRad="114300" dist="38100" dir="5400000" algn="t" rotWithShape="0">
              <a:prstClr val="black">
                <a:alpha val="15000"/>
              </a:prstClr>
            </a:outerShdw>
          </a:effectLst>
        </p:spPr>
      </p:pic>
      <p:pic>
        <p:nvPicPr>
          <p:cNvPr id="16" name="header cover"/>
          <p:cNvPicPr>
            <a:picLocks noChangeAspect="1"/>
          </p:cNvPicPr>
          <p:nvPr/>
        </p:nvPicPr>
        <p:blipFill rotWithShape="1">
          <a:blip r:embed="rId3" cstate="print">
            <a:extLst>
              <a:ext uri="{28A0092B-C50C-407E-A947-70E740481C1C}">
                <a14:useLocalDpi xmlns:a14="http://schemas.microsoft.com/office/drawing/2010/main" val="0"/>
              </a:ext>
            </a:extLst>
          </a:blip>
          <a:srcRect l="1" t="1" r="80475" b="86189"/>
          <a:stretch/>
        </p:blipFill>
        <p:spPr>
          <a:xfrm>
            <a:off x="0" y="-1"/>
            <a:ext cx="1785258" cy="947057"/>
          </a:xfrm>
          <a:prstGeom prst="rect">
            <a:avLst/>
          </a:prstGeom>
          <a:effectLst/>
        </p:spPr>
      </p:pic>
      <p:pic>
        <p:nvPicPr>
          <p:cNvPr id="15" name="Logo Sm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 y="210560"/>
            <a:ext cx="1445548" cy="618276"/>
          </a:xfrm>
          <a:prstGeom prst="rect">
            <a:avLst/>
          </a:prstGeom>
        </p:spPr>
      </p:pic>
      <p:sp>
        <p:nvSpPr>
          <p:cNvPr id="18" name="value"/>
          <p:cNvSpPr/>
          <p:nvPr/>
        </p:nvSpPr>
        <p:spPr>
          <a:xfrm>
            <a:off x="1230790" y="5933840"/>
            <a:ext cx="7979498" cy="861774"/>
          </a:xfrm>
          <a:prstGeom prst="rect">
            <a:avLst/>
          </a:prstGeom>
        </p:spPr>
        <p:txBody>
          <a:bodyPr wrap="square">
            <a:spAutoFit/>
          </a:bodyPr>
          <a:lstStyle/>
          <a:p>
            <a:r>
              <a:rPr lang="en-US" sz="3000" dirty="0" smtClean="0">
                <a:ln>
                  <a:solidFill>
                    <a:srgbClr val="005DAA"/>
                  </a:solidFill>
                </a:ln>
                <a:solidFill>
                  <a:srgbClr val="005DAA"/>
                </a:solidFill>
                <a:latin typeface="Century Gothic" pitchFamily="34" charset="0"/>
              </a:rPr>
              <a:t>4.</a:t>
            </a:r>
            <a:r>
              <a:rPr lang="en-US" sz="3000" dirty="0" smtClean="0">
                <a:ln>
                  <a:solidFill>
                    <a:srgbClr val="005DAA"/>
                  </a:solidFill>
                </a:ln>
                <a:solidFill>
                  <a:srgbClr val="005DAA"/>
                </a:solidFill>
                <a:latin typeface="Century Gothic" pitchFamily="34" charset="0"/>
              </a:rPr>
              <a:t> WHAT ARE </a:t>
            </a:r>
            <a:r>
              <a:rPr lang="en-US" sz="3000" dirty="0" smtClean="0">
                <a:ln>
                  <a:solidFill>
                    <a:srgbClr val="005DAA"/>
                  </a:solidFill>
                </a:ln>
                <a:solidFill>
                  <a:srgbClr val="005DAA"/>
                </a:solidFill>
                <a:latin typeface="Century Gothic" pitchFamily="34" charset="0"/>
              </a:rPr>
              <a:t>YOUR </a:t>
            </a:r>
            <a:r>
              <a:rPr lang="en-US" sz="3000" dirty="0" smtClean="0">
                <a:ln>
                  <a:solidFill>
                    <a:srgbClr val="005DAA"/>
                  </a:solidFill>
                </a:ln>
                <a:solidFill>
                  <a:srgbClr val="005DAA"/>
                </a:solidFill>
                <a:latin typeface="Century Gothic" pitchFamily="34" charset="0"/>
              </a:rPr>
              <a:t>CORE ACTIVITIES?</a:t>
            </a:r>
          </a:p>
          <a:p>
            <a:r>
              <a:rPr lang="en-US" sz="2000" dirty="0" smtClean="0">
                <a:ln>
                  <a:solidFill>
                    <a:srgbClr val="005DAA"/>
                  </a:solidFill>
                </a:ln>
                <a:solidFill>
                  <a:srgbClr val="005DAA"/>
                </a:solidFill>
                <a:latin typeface="Century Gothic" pitchFamily="34" charset="0"/>
              </a:rPr>
              <a:t>      </a:t>
            </a:r>
            <a:endParaRPr lang="en-US" sz="2000" dirty="0" smtClean="0">
              <a:ln>
                <a:solidFill>
                  <a:srgbClr val="005DAA"/>
                </a:solidFill>
              </a:ln>
              <a:solidFill>
                <a:srgbClr val="005DAA"/>
              </a:solidFill>
              <a:latin typeface="Century Gothic" pitchFamily="34" charset="0"/>
            </a:endParaRPr>
          </a:p>
        </p:txBody>
      </p:sp>
      <p:sp>
        <p:nvSpPr>
          <p:cNvPr id="11" name="Text Placeholder 8"/>
          <p:cNvSpPr txBox="1">
            <a:spLocks/>
          </p:cNvSpPr>
          <p:nvPr/>
        </p:nvSpPr>
        <p:spPr>
          <a:xfrm>
            <a:off x="1643669" y="322387"/>
            <a:ext cx="7291236" cy="68660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400" kern="10" dirty="0" smtClean="0">
                <a:ln w="3175">
                  <a:solidFill>
                    <a:srgbClr val="545454"/>
                  </a:solidFill>
                  <a:round/>
                  <a:headEnd/>
                  <a:tailEnd/>
                </a:ln>
                <a:solidFill>
                  <a:srgbClr val="001E00"/>
                </a:solidFill>
                <a:latin typeface="Century Gothic"/>
              </a:rPr>
              <a:t>CORE CLARITY QUESTIONS</a:t>
            </a:r>
            <a:endParaRPr lang="en-US" sz="1400" kern="10" dirty="0">
              <a:ln w="3175">
                <a:noFill/>
                <a:round/>
                <a:headEnd/>
                <a:tailEnd/>
              </a:ln>
              <a:solidFill>
                <a:srgbClr val="3A3A3A"/>
              </a:solidFill>
              <a:latin typeface="Century Gothic"/>
            </a:endParaRPr>
          </a:p>
        </p:txBody>
      </p:sp>
      <p:pic>
        <p:nvPicPr>
          <p:cNvPr id="2" name="Picture 1"/>
          <p:cNvPicPr>
            <a:picLocks noChangeAspect="1"/>
          </p:cNvPicPr>
          <p:nvPr/>
        </p:nvPicPr>
        <p:blipFill>
          <a:blip r:embed="rId5"/>
          <a:stretch>
            <a:fillRect/>
          </a:stretch>
        </p:blipFill>
        <p:spPr>
          <a:xfrm>
            <a:off x="1018713" y="1205345"/>
            <a:ext cx="7242634" cy="4477269"/>
          </a:xfrm>
          <a:prstGeom prst="rect">
            <a:avLst/>
          </a:prstGeom>
          <a:effectLst>
            <a:outerShdw blurRad="50800" dist="38100" dir="5400000" algn="t" rotWithShape="0">
              <a:prstClr val="black">
                <a:alpha val="40000"/>
              </a:prstClr>
            </a:outerShdw>
          </a:effectLst>
        </p:spPr>
      </p:pic>
      <p:sp>
        <p:nvSpPr>
          <p:cNvPr id="3" name="Rectangle 2"/>
          <p:cNvSpPr/>
          <p:nvPr/>
        </p:nvSpPr>
        <p:spPr>
          <a:xfrm>
            <a:off x="3111960" y="2604454"/>
            <a:ext cx="4060899" cy="1200329"/>
          </a:xfrm>
          <a:prstGeom prst="rect">
            <a:avLst/>
          </a:prstGeom>
          <a:noFill/>
        </p:spPr>
        <p:txBody>
          <a:bodyPr wrap="square" lIns="91440" tIns="45720" rIns="91440" bIns="45720">
            <a:spAutoFit/>
          </a:bodyPr>
          <a:lstStyle/>
          <a:p>
            <a:pPr algn="ctr"/>
            <a:r>
              <a:rPr lang="en-CA" sz="3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Our Products</a:t>
            </a:r>
            <a:r>
              <a:rPr lang="en-CA" sz="3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p>
          <a:p>
            <a:pPr algn="ctr"/>
            <a:r>
              <a:rPr lang="en-CA" sz="3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&amp; Services</a:t>
            </a:r>
            <a:endParaRPr lang="en-CA" sz="3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656507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alue"/>
          <p:cNvSpPr/>
          <p:nvPr/>
        </p:nvSpPr>
        <p:spPr>
          <a:xfrm>
            <a:off x="742365" y="5933840"/>
            <a:ext cx="7979498" cy="861774"/>
          </a:xfrm>
          <a:prstGeom prst="rect">
            <a:avLst/>
          </a:prstGeom>
        </p:spPr>
        <p:txBody>
          <a:bodyPr wrap="square">
            <a:spAutoFit/>
          </a:bodyPr>
          <a:lstStyle/>
          <a:p>
            <a:r>
              <a:rPr lang="en-US" sz="3000" dirty="0">
                <a:ln>
                  <a:solidFill>
                    <a:srgbClr val="005DAA"/>
                  </a:solidFill>
                </a:ln>
                <a:solidFill>
                  <a:srgbClr val="005DAA"/>
                </a:solidFill>
                <a:latin typeface="Century Gothic" pitchFamily="34" charset="0"/>
              </a:rPr>
              <a:t>5</a:t>
            </a:r>
            <a:r>
              <a:rPr lang="en-US" sz="3000" dirty="0" smtClean="0">
                <a:ln>
                  <a:solidFill>
                    <a:srgbClr val="005DAA"/>
                  </a:solidFill>
                </a:ln>
                <a:solidFill>
                  <a:srgbClr val="005DAA"/>
                </a:solidFill>
                <a:latin typeface="Century Gothic" pitchFamily="34" charset="0"/>
              </a:rPr>
              <a:t>.</a:t>
            </a:r>
            <a:r>
              <a:rPr lang="en-US" sz="3000" dirty="0" smtClean="0">
                <a:ln>
                  <a:solidFill>
                    <a:srgbClr val="005DAA"/>
                  </a:solidFill>
                </a:ln>
                <a:solidFill>
                  <a:srgbClr val="005DAA"/>
                </a:solidFill>
                <a:latin typeface="Century Gothic" pitchFamily="34" charset="0"/>
              </a:rPr>
              <a:t> WHO IS YOUR IDEAL/ CORE CUSTOMER?</a:t>
            </a:r>
          </a:p>
          <a:p>
            <a:r>
              <a:rPr lang="en-US" sz="2000" dirty="0" smtClean="0">
                <a:ln>
                  <a:solidFill>
                    <a:srgbClr val="005DAA"/>
                  </a:solidFill>
                </a:ln>
                <a:solidFill>
                  <a:srgbClr val="005DAA"/>
                </a:solidFill>
                <a:latin typeface="Century Gothic" pitchFamily="34" charset="0"/>
              </a:rPr>
              <a:t>      </a:t>
            </a:r>
            <a:endParaRPr lang="en-US" sz="2000" dirty="0" smtClean="0">
              <a:ln>
                <a:solidFill>
                  <a:srgbClr val="005DAA"/>
                </a:solidFill>
              </a:ln>
              <a:solidFill>
                <a:srgbClr val="005DAA"/>
              </a:solidFill>
              <a:latin typeface="Century Gothic" pitchFamily="34" charset="0"/>
            </a:endParaRPr>
          </a:p>
        </p:txBody>
      </p:sp>
      <p:pic>
        <p:nvPicPr>
          <p:cNvPr id="4" name="Picture 3"/>
          <p:cNvPicPr>
            <a:picLocks noChangeAspect="1"/>
          </p:cNvPicPr>
          <p:nvPr/>
        </p:nvPicPr>
        <p:blipFill>
          <a:blip r:embed="rId3"/>
          <a:stretch>
            <a:fillRect/>
          </a:stretch>
        </p:blipFill>
        <p:spPr>
          <a:xfrm>
            <a:off x="2121157" y="1009555"/>
            <a:ext cx="4870288" cy="4870288"/>
          </a:xfrm>
          <a:prstGeom prst="rect">
            <a:avLst/>
          </a:prstGeom>
        </p:spPr>
      </p:pic>
      <p:pic>
        <p:nvPicPr>
          <p:cNvPr id="9" name="Top header"/>
          <p:cNvPicPr>
            <a:picLocks noChangeAspect="1"/>
          </p:cNvPicPr>
          <p:nvPr/>
        </p:nvPicPr>
        <p:blipFill rotWithShape="1">
          <a:blip r:embed="rId4" cstate="print">
            <a:extLst>
              <a:ext uri="{28A0092B-C50C-407E-A947-70E740481C1C}">
                <a14:useLocalDpi xmlns:a14="http://schemas.microsoft.com/office/drawing/2010/main" val="0"/>
              </a:ext>
            </a:extLst>
          </a:blip>
          <a:srcRect b="82423"/>
          <a:stretch/>
        </p:blipFill>
        <p:spPr>
          <a:xfrm>
            <a:off x="0" y="0"/>
            <a:ext cx="9144000" cy="1205345"/>
          </a:xfrm>
          <a:prstGeom prst="rect">
            <a:avLst/>
          </a:prstGeom>
          <a:effectLst>
            <a:outerShdw blurRad="114300" dist="38100" dir="5400000" algn="t" rotWithShape="0">
              <a:prstClr val="black">
                <a:alpha val="15000"/>
              </a:prstClr>
            </a:outerShdw>
          </a:effectLst>
        </p:spPr>
      </p:pic>
      <p:pic>
        <p:nvPicPr>
          <p:cNvPr id="16" name="header cover"/>
          <p:cNvPicPr>
            <a:picLocks noChangeAspect="1"/>
          </p:cNvPicPr>
          <p:nvPr/>
        </p:nvPicPr>
        <p:blipFill rotWithShape="1">
          <a:blip r:embed="rId4" cstate="print">
            <a:extLst>
              <a:ext uri="{28A0092B-C50C-407E-A947-70E740481C1C}">
                <a14:useLocalDpi xmlns:a14="http://schemas.microsoft.com/office/drawing/2010/main" val="0"/>
              </a:ext>
            </a:extLst>
          </a:blip>
          <a:srcRect l="1" t="1" r="80475" b="86189"/>
          <a:stretch/>
        </p:blipFill>
        <p:spPr>
          <a:xfrm>
            <a:off x="0" y="-1"/>
            <a:ext cx="1785258" cy="947057"/>
          </a:xfrm>
          <a:prstGeom prst="rect">
            <a:avLst/>
          </a:prstGeom>
          <a:effectLst/>
        </p:spPr>
      </p:pic>
      <p:pic>
        <p:nvPicPr>
          <p:cNvPr id="15" name="Logo Sm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20" y="210560"/>
            <a:ext cx="1445548" cy="618276"/>
          </a:xfrm>
          <a:prstGeom prst="rect">
            <a:avLst/>
          </a:prstGeom>
        </p:spPr>
      </p:pic>
      <p:sp>
        <p:nvSpPr>
          <p:cNvPr id="11" name="Text Placeholder 8"/>
          <p:cNvSpPr txBox="1">
            <a:spLocks/>
          </p:cNvSpPr>
          <p:nvPr/>
        </p:nvSpPr>
        <p:spPr>
          <a:xfrm>
            <a:off x="1643669" y="322387"/>
            <a:ext cx="7291236" cy="68660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400" kern="10" dirty="0" smtClean="0">
                <a:ln w="3175">
                  <a:solidFill>
                    <a:srgbClr val="545454"/>
                  </a:solidFill>
                  <a:round/>
                  <a:headEnd/>
                  <a:tailEnd/>
                </a:ln>
                <a:solidFill>
                  <a:srgbClr val="001E00"/>
                </a:solidFill>
                <a:latin typeface="Century Gothic"/>
              </a:rPr>
              <a:t>CORE CLARITY QUESTIONS</a:t>
            </a:r>
            <a:endParaRPr lang="en-US" sz="1400" kern="10" dirty="0">
              <a:ln w="3175">
                <a:noFill/>
                <a:round/>
                <a:headEnd/>
                <a:tailEnd/>
              </a:ln>
              <a:solidFill>
                <a:srgbClr val="3A3A3A"/>
              </a:solidFill>
              <a:latin typeface="Century Gothic"/>
            </a:endParaRPr>
          </a:p>
        </p:txBody>
      </p:sp>
    </p:spTree>
    <p:extLst>
      <p:ext uri="{BB962C8B-B14F-4D97-AF65-F5344CB8AC3E}">
        <p14:creationId xmlns:p14="http://schemas.microsoft.com/office/powerpoint/2010/main" val="31466624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alue"/>
          <p:cNvSpPr/>
          <p:nvPr/>
        </p:nvSpPr>
        <p:spPr>
          <a:xfrm>
            <a:off x="41865" y="5780313"/>
            <a:ext cx="9143999" cy="1169551"/>
          </a:xfrm>
          <a:prstGeom prst="rect">
            <a:avLst/>
          </a:prstGeom>
        </p:spPr>
        <p:txBody>
          <a:bodyPr wrap="square">
            <a:spAutoFit/>
          </a:bodyPr>
          <a:lstStyle/>
          <a:p>
            <a:pPr algn="ctr"/>
            <a:r>
              <a:rPr lang="en-US" sz="3000" dirty="0" smtClean="0">
                <a:ln>
                  <a:solidFill>
                    <a:srgbClr val="005DAA"/>
                  </a:solidFill>
                </a:ln>
                <a:solidFill>
                  <a:srgbClr val="005DAA"/>
                </a:solidFill>
                <a:latin typeface="Century Gothic" pitchFamily="34" charset="0"/>
              </a:rPr>
              <a:t>6.</a:t>
            </a:r>
            <a:r>
              <a:rPr lang="en-US" sz="3000" dirty="0">
                <a:ln>
                  <a:solidFill>
                    <a:srgbClr val="005DAA"/>
                  </a:solidFill>
                </a:ln>
                <a:solidFill>
                  <a:srgbClr val="005DAA"/>
                </a:solidFill>
                <a:latin typeface="Century Gothic" pitchFamily="34" charset="0"/>
              </a:rPr>
              <a:t> </a:t>
            </a:r>
            <a:r>
              <a:rPr lang="en-US" sz="3000" dirty="0" smtClean="0">
                <a:ln>
                  <a:solidFill>
                    <a:srgbClr val="005DAA"/>
                  </a:solidFill>
                </a:ln>
                <a:solidFill>
                  <a:srgbClr val="005DAA"/>
                </a:solidFill>
                <a:latin typeface="Century Gothic" pitchFamily="34" charset="0"/>
              </a:rPr>
              <a:t>YOUR CORE MARKETING/ SALES METHODS</a:t>
            </a:r>
            <a:r>
              <a:rPr lang="en-US" sz="3000" dirty="0" smtClean="0">
                <a:ln>
                  <a:solidFill>
                    <a:srgbClr val="005DAA"/>
                  </a:solidFill>
                </a:ln>
                <a:solidFill>
                  <a:srgbClr val="005DAA"/>
                </a:solidFill>
                <a:latin typeface="Century Gothic" pitchFamily="34" charset="0"/>
              </a:rPr>
              <a:t>?</a:t>
            </a:r>
          </a:p>
          <a:p>
            <a:pPr algn="ctr"/>
            <a:r>
              <a:rPr lang="en-US" sz="2000" dirty="0" smtClean="0">
                <a:ln>
                  <a:solidFill>
                    <a:srgbClr val="005DAA"/>
                  </a:solidFill>
                </a:ln>
                <a:solidFill>
                  <a:srgbClr val="005DAA"/>
                </a:solidFill>
                <a:latin typeface="Century Gothic" pitchFamily="34" charset="0"/>
              </a:rPr>
              <a:t>Why does your ideal customer buy your product?</a:t>
            </a:r>
          </a:p>
          <a:p>
            <a:pPr algn="ctr"/>
            <a:r>
              <a:rPr lang="en-US" sz="2000" dirty="0" smtClean="0">
                <a:ln>
                  <a:solidFill>
                    <a:srgbClr val="005DAA"/>
                  </a:solidFill>
                </a:ln>
                <a:solidFill>
                  <a:srgbClr val="005DAA"/>
                </a:solidFill>
                <a:latin typeface="Century Gothic" pitchFamily="34" charset="0"/>
              </a:rPr>
              <a:t>      </a:t>
            </a:r>
            <a:endParaRPr lang="en-US" sz="2000" dirty="0" smtClean="0">
              <a:ln>
                <a:solidFill>
                  <a:srgbClr val="005DAA"/>
                </a:solidFill>
              </a:ln>
              <a:solidFill>
                <a:srgbClr val="005DAA"/>
              </a:solidFill>
              <a:latin typeface="Century Gothic" pitchFamily="34" charset="0"/>
            </a:endParaRPr>
          </a:p>
        </p:txBody>
      </p:sp>
      <p:pic>
        <p:nvPicPr>
          <p:cNvPr id="9" name="Top header"/>
          <p:cNvPicPr>
            <a:picLocks noChangeAspect="1"/>
          </p:cNvPicPr>
          <p:nvPr/>
        </p:nvPicPr>
        <p:blipFill rotWithShape="1">
          <a:blip r:embed="rId3" cstate="print">
            <a:extLst>
              <a:ext uri="{28A0092B-C50C-407E-A947-70E740481C1C}">
                <a14:useLocalDpi xmlns:a14="http://schemas.microsoft.com/office/drawing/2010/main" val="0"/>
              </a:ext>
            </a:extLst>
          </a:blip>
          <a:srcRect b="82423"/>
          <a:stretch/>
        </p:blipFill>
        <p:spPr>
          <a:xfrm>
            <a:off x="0" y="0"/>
            <a:ext cx="9144000" cy="1205345"/>
          </a:xfrm>
          <a:prstGeom prst="rect">
            <a:avLst/>
          </a:prstGeom>
          <a:effectLst>
            <a:outerShdw blurRad="114300" dist="38100" dir="5400000" algn="t" rotWithShape="0">
              <a:prstClr val="black">
                <a:alpha val="15000"/>
              </a:prstClr>
            </a:outerShdw>
          </a:effectLst>
        </p:spPr>
      </p:pic>
      <p:pic>
        <p:nvPicPr>
          <p:cNvPr id="16" name="header cover"/>
          <p:cNvPicPr>
            <a:picLocks noChangeAspect="1"/>
          </p:cNvPicPr>
          <p:nvPr/>
        </p:nvPicPr>
        <p:blipFill rotWithShape="1">
          <a:blip r:embed="rId3" cstate="print">
            <a:extLst>
              <a:ext uri="{28A0092B-C50C-407E-A947-70E740481C1C}">
                <a14:useLocalDpi xmlns:a14="http://schemas.microsoft.com/office/drawing/2010/main" val="0"/>
              </a:ext>
            </a:extLst>
          </a:blip>
          <a:srcRect l="1" t="1" r="80475" b="86189"/>
          <a:stretch/>
        </p:blipFill>
        <p:spPr>
          <a:xfrm>
            <a:off x="0" y="-1"/>
            <a:ext cx="1785258" cy="947057"/>
          </a:xfrm>
          <a:prstGeom prst="rect">
            <a:avLst/>
          </a:prstGeom>
          <a:effectLst/>
        </p:spPr>
      </p:pic>
      <p:pic>
        <p:nvPicPr>
          <p:cNvPr id="15" name="Logo Sm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 y="210560"/>
            <a:ext cx="1445548" cy="618276"/>
          </a:xfrm>
          <a:prstGeom prst="rect">
            <a:avLst/>
          </a:prstGeom>
        </p:spPr>
      </p:pic>
      <p:sp>
        <p:nvSpPr>
          <p:cNvPr id="11" name="Text Placeholder 8"/>
          <p:cNvSpPr txBox="1">
            <a:spLocks/>
          </p:cNvSpPr>
          <p:nvPr/>
        </p:nvSpPr>
        <p:spPr>
          <a:xfrm>
            <a:off x="1643669" y="322387"/>
            <a:ext cx="7291236" cy="68660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400" kern="10" dirty="0" smtClean="0">
                <a:ln w="3175">
                  <a:solidFill>
                    <a:srgbClr val="545454"/>
                  </a:solidFill>
                  <a:round/>
                  <a:headEnd/>
                  <a:tailEnd/>
                </a:ln>
                <a:solidFill>
                  <a:srgbClr val="001E00"/>
                </a:solidFill>
                <a:latin typeface="Century Gothic"/>
              </a:rPr>
              <a:t>CORE CLARITY QUESTIONS</a:t>
            </a:r>
            <a:endParaRPr lang="en-US" sz="1400" kern="10" dirty="0">
              <a:ln w="3175">
                <a:noFill/>
                <a:round/>
                <a:headEnd/>
                <a:tailEnd/>
              </a:ln>
              <a:solidFill>
                <a:srgbClr val="3A3A3A"/>
              </a:solidFill>
              <a:latin typeface="Century Gothic"/>
            </a:endParaRPr>
          </a:p>
        </p:txBody>
      </p:sp>
      <p:pic>
        <p:nvPicPr>
          <p:cNvPr id="2" name="Picture 1"/>
          <p:cNvPicPr>
            <a:picLocks noChangeAspect="1"/>
          </p:cNvPicPr>
          <p:nvPr/>
        </p:nvPicPr>
        <p:blipFill>
          <a:blip r:embed="rId5"/>
          <a:stretch>
            <a:fillRect/>
          </a:stretch>
        </p:blipFill>
        <p:spPr>
          <a:xfrm>
            <a:off x="1643668" y="1475681"/>
            <a:ext cx="6045525" cy="4026321"/>
          </a:xfrm>
          <a:prstGeom prst="rect">
            <a:avLst/>
          </a:prstGeom>
        </p:spPr>
      </p:pic>
    </p:spTree>
    <p:extLst>
      <p:ext uri="{BB962C8B-B14F-4D97-AF65-F5344CB8AC3E}">
        <p14:creationId xmlns:p14="http://schemas.microsoft.com/office/powerpoint/2010/main" val="5529648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alue"/>
          <p:cNvSpPr/>
          <p:nvPr/>
        </p:nvSpPr>
        <p:spPr>
          <a:xfrm>
            <a:off x="41865" y="5640743"/>
            <a:ext cx="9143999" cy="1477328"/>
          </a:xfrm>
          <a:prstGeom prst="rect">
            <a:avLst/>
          </a:prstGeom>
        </p:spPr>
        <p:txBody>
          <a:bodyPr wrap="square">
            <a:spAutoFit/>
          </a:bodyPr>
          <a:lstStyle/>
          <a:p>
            <a:pPr algn="ctr"/>
            <a:r>
              <a:rPr lang="en-US" sz="3000" dirty="0">
                <a:ln>
                  <a:solidFill>
                    <a:srgbClr val="005DAA"/>
                  </a:solidFill>
                </a:ln>
                <a:solidFill>
                  <a:srgbClr val="005DAA"/>
                </a:solidFill>
                <a:latin typeface="Century Gothic" pitchFamily="34" charset="0"/>
              </a:rPr>
              <a:t>7</a:t>
            </a:r>
            <a:r>
              <a:rPr lang="en-US" sz="3000" dirty="0" smtClean="0">
                <a:ln>
                  <a:solidFill>
                    <a:srgbClr val="005DAA"/>
                  </a:solidFill>
                </a:ln>
                <a:solidFill>
                  <a:srgbClr val="005DAA"/>
                </a:solidFill>
                <a:latin typeface="Century Gothic" pitchFamily="34" charset="0"/>
              </a:rPr>
              <a:t>. YOUR UNIQUE SELLING PROPOSITION</a:t>
            </a:r>
            <a:r>
              <a:rPr lang="en-US" sz="3000" dirty="0" smtClean="0">
                <a:ln>
                  <a:solidFill>
                    <a:srgbClr val="005DAA"/>
                  </a:solidFill>
                </a:ln>
                <a:solidFill>
                  <a:srgbClr val="005DAA"/>
                </a:solidFill>
                <a:latin typeface="Century Gothic" pitchFamily="34" charset="0"/>
              </a:rPr>
              <a:t>?</a:t>
            </a:r>
          </a:p>
          <a:p>
            <a:pPr algn="ctr"/>
            <a:r>
              <a:rPr lang="en-US" sz="2000" dirty="0" smtClean="0">
                <a:ln>
                  <a:solidFill>
                    <a:srgbClr val="005DAA"/>
                  </a:solidFill>
                </a:ln>
                <a:solidFill>
                  <a:srgbClr val="005DAA"/>
                </a:solidFill>
                <a:latin typeface="Century Gothic" pitchFamily="34" charset="0"/>
              </a:rPr>
              <a:t>What Level of Customer Satisfaction Do I Currently Deliver to my Core Customer – and What Would I Like to?</a:t>
            </a:r>
            <a:endParaRPr lang="en-US" sz="2000" dirty="0" smtClean="0">
              <a:ln>
                <a:solidFill>
                  <a:srgbClr val="005DAA"/>
                </a:solidFill>
              </a:ln>
              <a:solidFill>
                <a:srgbClr val="005DAA"/>
              </a:solidFill>
              <a:latin typeface="Century Gothic" pitchFamily="34" charset="0"/>
            </a:endParaRPr>
          </a:p>
          <a:p>
            <a:pPr algn="ctr"/>
            <a:r>
              <a:rPr lang="en-US" sz="2000" dirty="0" smtClean="0">
                <a:ln>
                  <a:solidFill>
                    <a:srgbClr val="005DAA"/>
                  </a:solidFill>
                </a:ln>
                <a:solidFill>
                  <a:srgbClr val="005DAA"/>
                </a:solidFill>
                <a:latin typeface="Century Gothic" pitchFamily="34" charset="0"/>
              </a:rPr>
              <a:t>      </a:t>
            </a:r>
            <a:endParaRPr lang="en-US" sz="2000" dirty="0" smtClean="0">
              <a:ln>
                <a:solidFill>
                  <a:srgbClr val="005DAA"/>
                </a:solidFill>
              </a:ln>
              <a:solidFill>
                <a:srgbClr val="005DAA"/>
              </a:solidFill>
              <a:latin typeface="Century Gothic" pitchFamily="34" charset="0"/>
            </a:endParaRPr>
          </a:p>
        </p:txBody>
      </p:sp>
      <p:pic>
        <p:nvPicPr>
          <p:cNvPr id="9" name="Top header"/>
          <p:cNvPicPr>
            <a:picLocks noChangeAspect="1"/>
          </p:cNvPicPr>
          <p:nvPr/>
        </p:nvPicPr>
        <p:blipFill rotWithShape="1">
          <a:blip r:embed="rId3" cstate="print">
            <a:extLst>
              <a:ext uri="{28A0092B-C50C-407E-A947-70E740481C1C}">
                <a14:useLocalDpi xmlns:a14="http://schemas.microsoft.com/office/drawing/2010/main" val="0"/>
              </a:ext>
            </a:extLst>
          </a:blip>
          <a:srcRect b="82423"/>
          <a:stretch/>
        </p:blipFill>
        <p:spPr>
          <a:xfrm>
            <a:off x="0" y="0"/>
            <a:ext cx="9144000" cy="1205345"/>
          </a:xfrm>
          <a:prstGeom prst="rect">
            <a:avLst/>
          </a:prstGeom>
          <a:effectLst>
            <a:outerShdw blurRad="114300" dist="38100" dir="5400000" algn="t" rotWithShape="0">
              <a:prstClr val="black">
                <a:alpha val="15000"/>
              </a:prstClr>
            </a:outerShdw>
          </a:effectLst>
        </p:spPr>
      </p:pic>
      <p:pic>
        <p:nvPicPr>
          <p:cNvPr id="16" name="header cover"/>
          <p:cNvPicPr>
            <a:picLocks noChangeAspect="1"/>
          </p:cNvPicPr>
          <p:nvPr/>
        </p:nvPicPr>
        <p:blipFill rotWithShape="1">
          <a:blip r:embed="rId3" cstate="print">
            <a:extLst>
              <a:ext uri="{28A0092B-C50C-407E-A947-70E740481C1C}">
                <a14:useLocalDpi xmlns:a14="http://schemas.microsoft.com/office/drawing/2010/main" val="0"/>
              </a:ext>
            </a:extLst>
          </a:blip>
          <a:srcRect l="1" t="1" r="80475" b="86189"/>
          <a:stretch/>
        </p:blipFill>
        <p:spPr>
          <a:xfrm>
            <a:off x="0" y="-1"/>
            <a:ext cx="1785258" cy="947057"/>
          </a:xfrm>
          <a:prstGeom prst="rect">
            <a:avLst/>
          </a:prstGeom>
          <a:effectLst/>
        </p:spPr>
      </p:pic>
      <p:pic>
        <p:nvPicPr>
          <p:cNvPr id="15" name="Logo Sm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 y="210560"/>
            <a:ext cx="1445548" cy="618276"/>
          </a:xfrm>
          <a:prstGeom prst="rect">
            <a:avLst/>
          </a:prstGeom>
        </p:spPr>
      </p:pic>
      <p:sp>
        <p:nvSpPr>
          <p:cNvPr id="11" name="Text Placeholder 8"/>
          <p:cNvSpPr txBox="1">
            <a:spLocks/>
          </p:cNvSpPr>
          <p:nvPr/>
        </p:nvSpPr>
        <p:spPr>
          <a:xfrm>
            <a:off x="1643669" y="322387"/>
            <a:ext cx="7291236" cy="68660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400" kern="10" dirty="0" smtClean="0">
                <a:ln w="3175">
                  <a:solidFill>
                    <a:srgbClr val="545454"/>
                  </a:solidFill>
                  <a:round/>
                  <a:headEnd/>
                  <a:tailEnd/>
                </a:ln>
                <a:solidFill>
                  <a:srgbClr val="001E00"/>
                </a:solidFill>
                <a:latin typeface="Century Gothic"/>
              </a:rPr>
              <a:t>CORE CLARITY QUESTIONS</a:t>
            </a:r>
            <a:endParaRPr lang="en-US" sz="1400" kern="10" dirty="0">
              <a:ln w="3175">
                <a:noFill/>
                <a:round/>
                <a:headEnd/>
                <a:tailEnd/>
              </a:ln>
              <a:solidFill>
                <a:srgbClr val="3A3A3A"/>
              </a:solidFill>
              <a:latin typeface="Century Gothic"/>
            </a:endParaRPr>
          </a:p>
        </p:txBody>
      </p:sp>
      <p:pic>
        <p:nvPicPr>
          <p:cNvPr id="3" name="Picture 2"/>
          <p:cNvPicPr>
            <a:picLocks noChangeAspect="1"/>
          </p:cNvPicPr>
          <p:nvPr/>
        </p:nvPicPr>
        <p:blipFill>
          <a:blip r:embed="rId5"/>
          <a:stretch>
            <a:fillRect/>
          </a:stretch>
        </p:blipFill>
        <p:spPr>
          <a:xfrm>
            <a:off x="1785258" y="1197513"/>
            <a:ext cx="5582971" cy="4477543"/>
          </a:xfrm>
          <a:prstGeom prst="rect">
            <a:avLst/>
          </a:prstGeom>
        </p:spPr>
      </p:pic>
      <p:sp>
        <p:nvSpPr>
          <p:cNvPr id="4" name="TextBox 3"/>
          <p:cNvSpPr txBox="1"/>
          <p:nvPr/>
        </p:nvSpPr>
        <p:spPr>
          <a:xfrm>
            <a:off x="3125915" y="2568043"/>
            <a:ext cx="2888681" cy="830997"/>
          </a:xfrm>
          <a:prstGeom prst="rect">
            <a:avLst/>
          </a:prstGeom>
          <a:noFill/>
        </p:spPr>
        <p:txBody>
          <a:bodyPr wrap="square" rtlCol="0">
            <a:spAutoFit/>
          </a:bodyPr>
          <a:lstStyle/>
          <a:p>
            <a:pPr algn="ctr"/>
            <a:r>
              <a:rPr lang="en-US" sz="2400" dirty="0" smtClean="0"/>
              <a:t>So What?</a:t>
            </a:r>
          </a:p>
          <a:p>
            <a:pPr algn="ctr"/>
            <a:r>
              <a:rPr lang="en-US" sz="2400" dirty="0" smtClean="0"/>
              <a:t>W.I.I. – F.M.?</a:t>
            </a:r>
            <a:endParaRPr lang="en-US" sz="2400" dirty="0"/>
          </a:p>
        </p:txBody>
      </p:sp>
    </p:spTree>
    <p:extLst>
      <p:ext uri="{BB962C8B-B14F-4D97-AF65-F5344CB8AC3E}">
        <p14:creationId xmlns:p14="http://schemas.microsoft.com/office/powerpoint/2010/main" val="38760642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alue"/>
          <p:cNvSpPr/>
          <p:nvPr/>
        </p:nvSpPr>
        <p:spPr>
          <a:xfrm>
            <a:off x="41865" y="5640743"/>
            <a:ext cx="9143999" cy="553998"/>
          </a:xfrm>
          <a:prstGeom prst="rect">
            <a:avLst/>
          </a:prstGeom>
        </p:spPr>
        <p:txBody>
          <a:bodyPr wrap="square">
            <a:spAutoFit/>
          </a:bodyPr>
          <a:lstStyle/>
          <a:p>
            <a:pPr algn="ctr"/>
            <a:r>
              <a:rPr lang="en-US" sz="3000" dirty="0" smtClean="0">
                <a:ln>
                  <a:solidFill>
                    <a:srgbClr val="005DAA"/>
                  </a:solidFill>
                </a:ln>
                <a:solidFill>
                  <a:srgbClr val="005DAA"/>
                </a:solidFill>
                <a:latin typeface="Century Gothic" pitchFamily="34" charset="0"/>
              </a:rPr>
              <a:t>IN SUMMARY</a:t>
            </a:r>
            <a:endParaRPr lang="en-US" sz="2000" dirty="0" smtClean="0">
              <a:ln>
                <a:solidFill>
                  <a:srgbClr val="005DAA"/>
                </a:solidFill>
              </a:ln>
              <a:solidFill>
                <a:srgbClr val="005DAA"/>
              </a:solidFill>
              <a:latin typeface="Century Gothic" pitchFamily="34" charset="0"/>
            </a:endParaRPr>
          </a:p>
        </p:txBody>
      </p:sp>
      <p:pic>
        <p:nvPicPr>
          <p:cNvPr id="9" name="Top header"/>
          <p:cNvPicPr>
            <a:picLocks noChangeAspect="1"/>
          </p:cNvPicPr>
          <p:nvPr/>
        </p:nvPicPr>
        <p:blipFill rotWithShape="1">
          <a:blip r:embed="rId3" cstate="print">
            <a:extLst>
              <a:ext uri="{28A0092B-C50C-407E-A947-70E740481C1C}">
                <a14:useLocalDpi xmlns:a14="http://schemas.microsoft.com/office/drawing/2010/main" val="0"/>
              </a:ext>
            </a:extLst>
          </a:blip>
          <a:srcRect b="82423"/>
          <a:stretch/>
        </p:blipFill>
        <p:spPr>
          <a:xfrm>
            <a:off x="0" y="0"/>
            <a:ext cx="9144000" cy="1205345"/>
          </a:xfrm>
          <a:prstGeom prst="rect">
            <a:avLst/>
          </a:prstGeom>
          <a:effectLst>
            <a:outerShdw blurRad="114300" dist="38100" dir="5400000" algn="t" rotWithShape="0">
              <a:prstClr val="black">
                <a:alpha val="15000"/>
              </a:prstClr>
            </a:outerShdw>
          </a:effectLst>
        </p:spPr>
      </p:pic>
      <p:pic>
        <p:nvPicPr>
          <p:cNvPr id="16" name="header cover"/>
          <p:cNvPicPr>
            <a:picLocks noChangeAspect="1"/>
          </p:cNvPicPr>
          <p:nvPr/>
        </p:nvPicPr>
        <p:blipFill rotWithShape="1">
          <a:blip r:embed="rId3" cstate="print">
            <a:extLst>
              <a:ext uri="{28A0092B-C50C-407E-A947-70E740481C1C}">
                <a14:useLocalDpi xmlns:a14="http://schemas.microsoft.com/office/drawing/2010/main" val="0"/>
              </a:ext>
            </a:extLst>
          </a:blip>
          <a:srcRect l="1" t="1" r="80475" b="86189"/>
          <a:stretch/>
        </p:blipFill>
        <p:spPr>
          <a:xfrm>
            <a:off x="0" y="-1"/>
            <a:ext cx="1785258" cy="947057"/>
          </a:xfrm>
          <a:prstGeom prst="rect">
            <a:avLst/>
          </a:prstGeom>
          <a:effectLst/>
        </p:spPr>
      </p:pic>
      <p:pic>
        <p:nvPicPr>
          <p:cNvPr id="15" name="Logo Sm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 y="210560"/>
            <a:ext cx="1445548" cy="618276"/>
          </a:xfrm>
          <a:prstGeom prst="rect">
            <a:avLst/>
          </a:prstGeom>
        </p:spPr>
      </p:pic>
      <p:sp>
        <p:nvSpPr>
          <p:cNvPr id="11" name="Text Placeholder 8"/>
          <p:cNvSpPr txBox="1">
            <a:spLocks/>
          </p:cNvSpPr>
          <p:nvPr/>
        </p:nvSpPr>
        <p:spPr>
          <a:xfrm>
            <a:off x="1643669" y="322387"/>
            <a:ext cx="7291236" cy="68660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400" kern="10" dirty="0" smtClean="0">
                <a:ln w="3175">
                  <a:solidFill>
                    <a:srgbClr val="545454"/>
                  </a:solidFill>
                  <a:round/>
                  <a:headEnd/>
                  <a:tailEnd/>
                </a:ln>
                <a:solidFill>
                  <a:srgbClr val="001E00"/>
                </a:solidFill>
                <a:latin typeface="Century Gothic"/>
              </a:rPr>
              <a:t>CORE CLARITY QUESTIONS</a:t>
            </a:r>
            <a:endParaRPr lang="en-US" sz="1400" kern="10" dirty="0">
              <a:ln w="3175">
                <a:noFill/>
                <a:round/>
                <a:headEnd/>
                <a:tailEnd/>
              </a:ln>
              <a:solidFill>
                <a:srgbClr val="3A3A3A"/>
              </a:solidFill>
              <a:latin typeface="Century Gothic"/>
            </a:endParaRPr>
          </a:p>
        </p:txBody>
      </p:sp>
      <p:pic>
        <p:nvPicPr>
          <p:cNvPr id="2" name="Picture 1"/>
          <p:cNvPicPr>
            <a:picLocks noChangeAspect="1"/>
          </p:cNvPicPr>
          <p:nvPr/>
        </p:nvPicPr>
        <p:blipFill>
          <a:blip r:embed="rId5"/>
          <a:stretch>
            <a:fillRect/>
          </a:stretch>
        </p:blipFill>
        <p:spPr>
          <a:xfrm>
            <a:off x="1642528" y="1242146"/>
            <a:ext cx="6367629" cy="4169526"/>
          </a:xfrm>
          <a:prstGeom prst="rect">
            <a:avLst/>
          </a:prstGeom>
          <a:ln>
            <a:solidFill>
              <a:srgbClr val="4F81BD"/>
            </a:solidFill>
          </a:ln>
          <a:effectLst>
            <a:glow rad="101600">
              <a:schemeClr val="accent2">
                <a:satMod val="175000"/>
                <a:alpha val="40000"/>
              </a:schemeClr>
            </a:glow>
          </a:effectLst>
        </p:spPr>
      </p:pic>
    </p:spTree>
    <p:extLst>
      <p:ext uri="{BB962C8B-B14F-4D97-AF65-F5344CB8AC3E}">
        <p14:creationId xmlns:p14="http://schemas.microsoft.com/office/powerpoint/2010/main" val="30489971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op header"/>
          <p:cNvPicPr>
            <a:picLocks noChangeAspect="1"/>
          </p:cNvPicPr>
          <p:nvPr/>
        </p:nvPicPr>
        <p:blipFill rotWithShape="1">
          <a:blip r:embed="rId3" cstate="print">
            <a:extLst>
              <a:ext uri="{28A0092B-C50C-407E-A947-70E740481C1C}">
                <a14:useLocalDpi xmlns:a14="http://schemas.microsoft.com/office/drawing/2010/main" val="0"/>
              </a:ext>
            </a:extLst>
          </a:blip>
          <a:srcRect b="82423"/>
          <a:stretch/>
        </p:blipFill>
        <p:spPr>
          <a:xfrm>
            <a:off x="0" y="0"/>
            <a:ext cx="9144000" cy="1205345"/>
          </a:xfrm>
          <a:prstGeom prst="rect">
            <a:avLst/>
          </a:prstGeom>
          <a:effectLst>
            <a:outerShdw blurRad="114300" dist="38100" dir="5400000" algn="t" rotWithShape="0">
              <a:prstClr val="black">
                <a:alpha val="15000"/>
              </a:prstClr>
            </a:outerShdw>
          </a:effectLst>
        </p:spPr>
      </p:pic>
      <p:pic>
        <p:nvPicPr>
          <p:cNvPr id="16" name="header cover"/>
          <p:cNvPicPr>
            <a:picLocks noChangeAspect="1"/>
          </p:cNvPicPr>
          <p:nvPr/>
        </p:nvPicPr>
        <p:blipFill rotWithShape="1">
          <a:blip r:embed="rId3" cstate="print">
            <a:extLst>
              <a:ext uri="{28A0092B-C50C-407E-A947-70E740481C1C}">
                <a14:useLocalDpi xmlns:a14="http://schemas.microsoft.com/office/drawing/2010/main" val="0"/>
              </a:ext>
            </a:extLst>
          </a:blip>
          <a:srcRect l="1" t="1" r="80475" b="86189"/>
          <a:stretch/>
        </p:blipFill>
        <p:spPr>
          <a:xfrm>
            <a:off x="0" y="-1"/>
            <a:ext cx="1785258" cy="947057"/>
          </a:xfrm>
          <a:prstGeom prst="rect">
            <a:avLst/>
          </a:prstGeom>
          <a:effectLst/>
        </p:spPr>
      </p:pic>
      <p:pic>
        <p:nvPicPr>
          <p:cNvPr id="15" name="Logo Sm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 y="210560"/>
            <a:ext cx="1445548" cy="618276"/>
          </a:xfrm>
          <a:prstGeom prst="rect">
            <a:avLst/>
          </a:prstGeom>
        </p:spPr>
      </p:pic>
      <p:sp>
        <p:nvSpPr>
          <p:cNvPr id="11" name="Text Placeholder 8"/>
          <p:cNvSpPr txBox="1">
            <a:spLocks/>
          </p:cNvSpPr>
          <p:nvPr/>
        </p:nvSpPr>
        <p:spPr>
          <a:xfrm>
            <a:off x="1643669" y="322387"/>
            <a:ext cx="7291236" cy="68660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400" kern="10" dirty="0" smtClean="0">
                <a:ln w="3175">
                  <a:solidFill>
                    <a:srgbClr val="545454"/>
                  </a:solidFill>
                  <a:round/>
                  <a:headEnd/>
                  <a:tailEnd/>
                </a:ln>
                <a:solidFill>
                  <a:srgbClr val="001E00"/>
                </a:solidFill>
                <a:latin typeface="Century Gothic"/>
              </a:rPr>
              <a:t>CLARITY: SETTING GOALS FOR 2015</a:t>
            </a:r>
            <a:endParaRPr lang="en-US" sz="1400" kern="10" dirty="0">
              <a:ln w="3175">
                <a:noFill/>
                <a:round/>
                <a:headEnd/>
                <a:tailEnd/>
              </a:ln>
              <a:solidFill>
                <a:srgbClr val="3A3A3A"/>
              </a:solidFill>
              <a:latin typeface="Century Gothic"/>
            </a:endParaRPr>
          </a:p>
        </p:txBody>
      </p:sp>
      <p:pic>
        <p:nvPicPr>
          <p:cNvPr id="3" name="Picture 2"/>
          <p:cNvPicPr>
            <a:picLocks noChangeAspect="1"/>
          </p:cNvPicPr>
          <p:nvPr/>
        </p:nvPicPr>
        <p:blipFill>
          <a:blip r:embed="rId5"/>
          <a:stretch>
            <a:fillRect/>
          </a:stretch>
        </p:blipFill>
        <p:spPr>
          <a:xfrm>
            <a:off x="1785258" y="1193267"/>
            <a:ext cx="5736867" cy="5378313"/>
          </a:xfrm>
          <a:prstGeom prst="rect">
            <a:avLst/>
          </a:prstGeom>
        </p:spPr>
      </p:pic>
    </p:spTree>
    <p:extLst>
      <p:ext uri="{BB962C8B-B14F-4D97-AF65-F5344CB8AC3E}">
        <p14:creationId xmlns:p14="http://schemas.microsoft.com/office/powerpoint/2010/main" val="28721551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eader cover"/>
          <p:cNvPicPr>
            <a:picLocks noChangeAspect="1"/>
          </p:cNvPicPr>
          <p:nvPr/>
        </p:nvPicPr>
        <p:blipFill rotWithShape="1">
          <a:blip r:embed="rId3">
            <a:extLst>
              <a:ext uri="{28A0092B-C50C-407E-A947-70E740481C1C}">
                <a14:useLocalDpi xmlns:a14="http://schemas.microsoft.com/office/drawing/2010/main" val="0"/>
              </a:ext>
            </a:extLst>
          </a:blip>
          <a:srcRect l="1" t="1" r="80475" b="86189"/>
          <a:stretch/>
        </p:blipFill>
        <p:spPr>
          <a:xfrm>
            <a:off x="0" y="-1"/>
            <a:ext cx="1785258" cy="947057"/>
          </a:xfrm>
          <a:prstGeom prst="rect">
            <a:avLst/>
          </a:prstGeom>
          <a:effectLst/>
        </p:spPr>
      </p:pic>
      <p:pic>
        <p:nvPicPr>
          <p:cNvPr id="15" name="Logo Sm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 y="210560"/>
            <a:ext cx="1445548" cy="618276"/>
          </a:xfrm>
          <a:prstGeom prst="rect">
            <a:avLst/>
          </a:prstGeom>
        </p:spPr>
      </p:pic>
      <p:sp>
        <p:nvSpPr>
          <p:cNvPr id="2" name="Rectangle 1"/>
          <p:cNvSpPr/>
          <p:nvPr/>
        </p:nvSpPr>
        <p:spPr>
          <a:xfrm>
            <a:off x="888999" y="1654249"/>
            <a:ext cx="7408333" cy="3127010"/>
          </a:xfrm>
          <a:prstGeom prst="rect">
            <a:avLst/>
          </a:prstGeom>
        </p:spPr>
        <p:txBody>
          <a:bodyPr wrap="square">
            <a:spAutoFit/>
          </a:bodyPr>
          <a:lstStyle/>
          <a:p>
            <a:pPr>
              <a:spcBef>
                <a:spcPct val="50000"/>
              </a:spcBef>
            </a:pPr>
            <a:endParaRPr lang="en-US" sz="2400" dirty="0">
              <a:cs typeface="Times New Roman" charset="0"/>
            </a:endParaRPr>
          </a:p>
          <a:p>
            <a:pPr marL="977900" lvl="1" indent="-457200">
              <a:lnSpc>
                <a:spcPct val="90000"/>
              </a:lnSpc>
              <a:buFont typeface="Times" charset="0"/>
              <a:buAutoNum type="arabicPeriod"/>
            </a:pPr>
            <a:endParaRPr lang="en-US" sz="2400" b="1" dirty="0">
              <a:latin typeface="Calibri"/>
              <a:cs typeface="Calibri"/>
            </a:endParaRPr>
          </a:p>
          <a:p>
            <a:pPr marL="977900" lvl="1" indent="-457200">
              <a:lnSpc>
                <a:spcPct val="90000"/>
              </a:lnSpc>
              <a:buFont typeface="Times" charset="0"/>
              <a:buAutoNum type="arabicPeriod"/>
            </a:pPr>
            <a:endParaRPr lang="en-US" sz="2400" b="1" dirty="0" smtClean="0">
              <a:latin typeface="Calibri"/>
              <a:cs typeface="Calibri"/>
            </a:endParaRPr>
          </a:p>
          <a:p>
            <a:pPr marL="977900" lvl="1" indent="-457200">
              <a:lnSpc>
                <a:spcPct val="90000"/>
              </a:lnSpc>
              <a:buFont typeface="Times" charset="0"/>
              <a:buAutoNum type="arabicPeriod"/>
            </a:pPr>
            <a:endParaRPr lang="en-US" sz="2400" b="1" dirty="0">
              <a:latin typeface="Calibri"/>
              <a:cs typeface="Calibri"/>
            </a:endParaRPr>
          </a:p>
          <a:p>
            <a:pPr marL="977900" lvl="1" indent="-457200">
              <a:lnSpc>
                <a:spcPct val="90000"/>
              </a:lnSpc>
              <a:buFont typeface="Times" charset="0"/>
              <a:buAutoNum type="arabicPeriod"/>
            </a:pPr>
            <a:endParaRPr lang="en-US" sz="2400" b="1" dirty="0" smtClean="0">
              <a:latin typeface="Calibri"/>
              <a:cs typeface="Calibri"/>
            </a:endParaRPr>
          </a:p>
          <a:p>
            <a:pPr marL="977900" lvl="1" indent="-457200">
              <a:lnSpc>
                <a:spcPct val="90000"/>
              </a:lnSpc>
              <a:buFont typeface="Times" charset="0"/>
              <a:buAutoNum type="arabicPeriod"/>
            </a:pPr>
            <a:endParaRPr lang="en-US" sz="2400" b="1" dirty="0">
              <a:latin typeface="Calibri"/>
              <a:cs typeface="Calibri"/>
            </a:endParaRPr>
          </a:p>
          <a:p>
            <a:pPr marL="977900" lvl="1" indent="-457200">
              <a:lnSpc>
                <a:spcPct val="90000"/>
              </a:lnSpc>
              <a:buFont typeface="Times" charset="0"/>
              <a:buAutoNum type="arabicPeriod"/>
            </a:pPr>
            <a:endParaRPr lang="en-US" sz="2400" b="1" dirty="0" smtClean="0">
              <a:latin typeface="Calibri"/>
              <a:cs typeface="Calibri"/>
            </a:endParaRPr>
          </a:p>
          <a:p>
            <a:pPr marL="977900" lvl="1" indent="-457200">
              <a:lnSpc>
                <a:spcPct val="90000"/>
              </a:lnSpc>
              <a:buFont typeface="Times" charset="0"/>
              <a:buAutoNum type="arabicPeriod"/>
            </a:pPr>
            <a:endParaRPr lang="en-US" sz="2400" b="1" dirty="0">
              <a:latin typeface="Calibri"/>
              <a:cs typeface="Calibri"/>
            </a:endParaRPr>
          </a:p>
          <a:p>
            <a:pPr marL="977900" lvl="1" indent="-457200">
              <a:lnSpc>
                <a:spcPct val="90000"/>
              </a:lnSpc>
              <a:buFont typeface="Times" charset="0"/>
              <a:buAutoNum type="arabicPeriod"/>
            </a:pPr>
            <a:endParaRPr lang="en-US" sz="2400" b="1" dirty="0" smtClean="0">
              <a:latin typeface="Calibri"/>
              <a:cs typeface="Calibri"/>
            </a:endParaRPr>
          </a:p>
        </p:txBody>
      </p:sp>
      <p:graphicFrame>
        <p:nvGraphicFramePr>
          <p:cNvPr id="4" name="Diagram 3"/>
          <p:cNvGraphicFramePr/>
          <p:nvPr>
            <p:extLst>
              <p:ext uri="{D42A27DB-BD31-4B8C-83A1-F6EECF244321}">
                <p14:modId xmlns:p14="http://schemas.microsoft.com/office/powerpoint/2010/main" val="1619492231"/>
              </p:ext>
            </p:extLst>
          </p:nvPr>
        </p:nvGraphicFramePr>
        <p:xfrm>
          <a:off x="863600" y="1460500"/>
          <a:ext cx="7531100" cy="4914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1" name="Group 10"/>
          <p:cNvGrpSpPr/>
          <p:nvPr/>
        </p:nvGrpSpPr>
        <p:grpSpPr>
          <a:xfrm>
            <a:off x="3721099" y="2236787"/>
            <a:ext cx="2184400" cy="696912"/>
            <a:chOff x="2712121" y="2573139"/>
            <a:chExt cx="2672678" cy="979880"/>
          </a:xfrm>
        </p:grpSpPr>
        <p:sp>
          <p:nvSpPr>
            <p:cNvPr id="12" name="Rounded Rectangle 11"/>
            <p:cNvSpPr/>
            <p:nvPr/>
          </p:nvSpPr>
          <p:spPr>
            <a:xfrm>
              <a:off x="2743199" y="2573139"/>
              <a:ext cx="2641600" cy="962025"/>
            </a:xfrm>
            <a:prstGeom prst="roundRect">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Rounded Rectangle 4"/>
            <p:cNvSpPr/>
            <p:nvPr/>
          </p:nvSpPr>
          <p:spPr>
            <a:xfrm>
              <a:off x="2712121" y="2620099"/>
              <a:ext cx="2594985" cy="9329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2400" b="1" dirty="0" smtClean="0"/>
                <a:t>Leadership</a:t>
              </a:r>
              <a:endParaRPr lang="en-US" sz="2400" b="1" kern="1200" dirty="0"/>
            </a:p>
          </p:txBody>
        </p:sp>
      </p:grpSp>
      <p:grpSp>
        <p:nvGrpSpPr>
          <p:cNvPr id="17" name="Group 16"/>
          <p:cNvGrpSpPr/>
          <p:nvPr/>
        </p:nvGrpSpPr>
        <p:grpSpPr>
          <a:xfrm>
            <a:off x="2120900" y="3963987"/>
            <a:ext cx="3733800" cy="3389313"/>
            <a:chOff x="2790161" y="-1290652"/>
            <a:chExt cx="4599042" cy="4778854"/>
          </a:xfrm>
        </p:grpSpPr>
        <p:sp>
          <p:nvSpPr>
            <p:cNvPr id="18" name="Rounded Rectangle 17"/>
            <p:cNvSpPr/>
            <p:nvPr/>
          </p:nvSpPr>
          <p:spPr>
            <a:xfrm>
              <a:off x="4747603" y="-1290652"/>
              <a:ext cx="2641600" cy="962025"/>
            </a:xfrm>
            <a:prstGeom prst="roundRect">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2400" b="1" dirty="0" smtClean="0"/>
                <a:t>Growth</a:t>
              </a:r>
              <a:endParaRPr lang="en-US" sz="2400" b="1" dirty="0"/>
            </a:p>
          </p:txBody>
        </p:sp>
        <p:sp>
          <p:nvSpPr>
            <p:cNvPr id="19" name="Rounded Rectangle 4"/>
            <p:cNvSpPr/>
            <p:nvPr/>
          </p:nvSpPr>
          <p:spPr>
            <a:xfrm>
              <a:off x="2790161" y="2620101"/>
              <a:ext cx="2547676" cy="8681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n-US" sz="4000" kern="1200" dirty="0"/>
            </a:p>
          </p:txBody>
        </p:sp>
      </p:grpSp>
      <p:grpSp>
        <p:nvGrpSpPr>
          <p:cNvPr id="20" name="Group 19"/>
          <p:cNvGrpSpPr/>
          <p:nvPr/>
        </p:nvGrpSpPr>
        <p:grpSpPr>
          <a:xfrm>
            <a:off x="3708400" y="3113087"/>
            <a:ext cx="2159000" cy="684213"/>
            <a:chOff x="2743199" y="2573139"/>
            <a:chExt cx="2641600" cy="962025"/>
          </a:xfrm>
        </p:grpSpPr>
        <p:sp>
          <p:nvSpPr>
            <p:cNvPr id="21" name="Rounded Rectangle 20"/>
            <p:cNvSpPr/>
            <p:nvPr/>
          </p:nvSpPr>
          <p:spPr>
            <a:xfrm>
              <a:off x="2743199" y="2573139"/>
              <a:ext cx="2641600" cy="962025"/>
            </a:xfrm>
            <a:prstGeom prst="roundRect">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4"/>
            <p:cNvSpPr/>
            <p:nvPr/>
          </p:nvSpPr>
          <p:spPr>
            <a:xfrm>
              <a:off x="2790161" y="2620101"/>
              <a:ext cx="2547676" cy="8681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2400" b="1" dirty="0" smtClean="0"/>
                <a:t>Sales</a:t>
              </a:r>
              <a:endParaRPr lang="en-US" sz="2400" b="1" kern="1200" dirty="0"/>
            </a:p>
          </p:txBody>
        </p:sp>
      </p:grpSp>
      <p:grpSp>
        <p:nvGrpSpPr>
          <p:cNvPr id="23" name="Group 22"/>
          <p:cNvGrpSpPr/>
          <p:nvPr/>
        </p:nvGrpSpPr>
        <p:grpSpPr>
          <a:xfrm>
            <a:off x="3695700" y="4814887"/>
            <a:ext cx="2171700" cy="684213"/>
            <a:chOff x="2727660" y="2573139"/>
            <a:chExt cx="2657139" cy="962025"/>
          </a:xfrm>
        </p:grpSpPr>
        <p:sp>
          <p:nvSpPr>
            <p:cNvPr id="24" name="Rounded Rectangle 23"/>
            <p:cNvSpPr/>
            <p:nvPr/>
          </p:nvSpPr>
          <p:spPr>
            <a:xfrm>
              <a:off x="2743199" y="2573139"/>
              <a:ext cx="2641600" cy="962025"/>
            </a:xfrm>
            <a:prstGeom prst="roundRect">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ounded Rectangle 4"/>
            <p:cNvSpPr/>
            <p:nvPr/>
          </p:nvSpPr>
          <p:spPr>
            <a:xfrm>
              <a:off x="2727660" y="2620100"/>
              <a:ext cx="2532828" cy="8681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2400" b="1" dirty="0" smtClean="0"/>
                <a:t>Effectiveness</a:t>
              </a:r>
              <a:endParaRPr lang="en-US" sz="2400" b="1" kern="1200" dirty="0"/>
            </a:p>
          </p:txBody>
        </p:sp>
      </p:grpSp>
      <p:sp>
        <p:nvSpPr>
          <p:cNvPr id="5" name="Striped Right Arrow 4"/>
          <p:cNvSpPr/>
          <p:nvPr/>
        </p:nvSpPr>
        <p:spPr>
          <a:xfrm rot="16200000">
            <a:off x="228600" y="3860800"/>
            <a:ext cx="4013200" cy="762000"/>
          </a:xfrm>
          <a:prstGeom prst="strip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 Placeholder 8"/>
          <p:cNvSpPr txBox="1">
            <a:spLocks/>
          </p:cNvSpPr>
          <p:nvPr/>
        </p:nvSpPr>
        <p:spPr>
          <a:xfrm>
            <a:off x="1643669" y="322387"/>
            <a:ext cx="7291236" cy="68660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400" kern="10" dirty="0" smtClean="0">
                <a:ln w="3175">
                  <a:solidFill>
                    <a:srgbClr val="545454"/>
                  </a:solidFill>
                  <a:round/>
                  <a:headEnd/>
                  <a:tailEnd/>
                </a:ln>
                <a:solidFill>
                  <a:srgbClr val="001E00"/>
                </a:solidFill>
                <a:latin typeface="Century Gothic"/>
              </a:rPr>
              <a:t>COACHING MODULES: “THE STACK”</a:t>
            </a:r>
            <a:endParaRPr lang="en-US" sz="1400" kern="10" dirty="0">
              <a:ln w="3175">
                <a:noFill/>
                <a:round/>
                <a:headEnd/>
                <a:tailEnd/>
              </a:ln>
              <a:solidFill>
                <a:srgbClr val="3A3A3A"/>
              </a:solidFill>
              <a:latin typeface="Century Gothic"/>
            </a:endParaRPr>
          </a:p>
        </p:txBody>
      </p:sp>
    </p:spTree>
    <p:extLst>
      <p:ext uri="{BB962C8B-B14F-4D97-AF65-F5344CB8AC3E}">
        <p14:creationId xmlns:p14="http://schemas.microsoft.com/office/powerpoint/2010/main" val="346200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26"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750" fill="hold"/>
                        <p:tgtEl>
                          <p:spTgt spid="26"/>
                        </p:tgtEl>
                        <p:attrNameLst>
                          <p:attrName>ppt_x</p:attrName>
                        </p:attrNameLst>
                      </p:cBhvr>
                      <p:tavLst>
                        <p:tav tm="0">
                          <p:val>
                            <p:strVal val="0-#ppt_w/2"/>
                          </p:val>
                        </p:tav>
                        <p:tav tm="100000">
                          <p:val>
                            <p:strVal val="#ppt_x"/>
                          </p:val>
                        </p:tav>
                      </p:tavLst>
                    </p:anim>
                    <p:anim calcmode="lin" valueType="num">
                      <p:cBhvr additive="base">
                        <p:cTn dur="750" fill="hold"/>
                        <p:tgtEl>
                          <p:spTgt spid="26"/>
                        </p:tgtEl>
                        <p:attrNameLst>
                          <p:attrName>ppt_y</p:attrName>
                        </p:attrNameLst>
                      </p:cBhvr>
                      <p:tavLst>
                        <p:tav tm="0">
                          <p:val>
                            <p:strVal val="#ppt_y"/>
                          </p:val>
                        </p:tav>
                        <p:tav tm="100000">
                          <p:val>
                            <p:strVal val="#ppt_y"/>
                          </p:val>
                        </p:tav>
                      </p:tavLst>
                    </p:anim>
                  </p:childTnLst>
                </p:cTn>
              </p:par>
            </p:tnLst>
          </p:tmpl>
        </p:tmplLst>
      </p:b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eader cover"/>
          <p:cNvPicPr>
            <a:picLocks noChangeAspect="1"/>
          </p:cNvPicPr>
          <p:nvPr/>
        </p:nvPicPr>
        <p:blipFill rotWithShape="1">
          <a:blip r:embed="rId3" cstate="print">
            <a:extLst>
              <a:ext uri="{28A0092B-C50C-407E-A947-70E740481C1C}">
                <a14:useLocalDpi xmlns:a14="http://schemas.microsoft.com/office/drawing/2010/main" val="0"/>
              </a:ext>
            </a:extLst>
          </a:blip>
          <a:srcRect l="1" t="1" r="80475" b="86189"/>
          <a:stretch/>
        </p:blipFill>
        <p:spPr>
          <a:xfrm>
            <a:off x="0" y="-1"/>
            <a:ext cx="1785258" cy="947057"/>
          </a:xfrm>
          <a:prstGeom prst="rect">
            <a:avLst/>
          </a:prstGeom>
          <a:effectLst/>
        </p:spPr>
      </p:pic>
      <p:pic>
        <p:nvPicPr>
          <p:cNvPr id="15" name="Logo Sm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 y="210560"/>
            <a:ext cx="1445548" cy="618276"/>
          </a:xfrm>
          <a:prstGeom prst="rect">
            <a:avLst/>
          </a:prstGeom>
        </p:spPr>
      </p:pic>
      <p:sp>
        <p:nvSpPr>
          <p:cNvPr id="7" name="Text Placeholder 8"/>
          <p:cNvSpPr txBox="1">
            <a:spLocks/>
          </p:cNvSpPr>
          <p:nvPr/>
        </p:nvSpPr>
        <p:spPr>
          <a:xfrm>
            <a:off x="1814967" y="322387"/>
            <a:ext cx="7119937" cy="68660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000" kern="10" dirty="0" smtClean="0">
                <a:ln w="3175">
                  <a:solidFill>
                    <a:srgbClr val="545454"/>
                  </a:solidFill>
                  <a:round/>
                  <a:headEnd/>
                  <a:tailEnd/>
                </a:ln>
                <a:solidFill>
                  <a:srgbClr val="001E00"/>
                </a:solidFill>
                <a:latin typeface="Century Gothic"/>
              </a:rPr>
              <a:t>IN CONCLUSION</a:t>
            </a:r>
            <a:endParaRPr lang="en-US" sz="2000" kern="10" dirty="0" smtClean="0">
              <a:ln w="3175">
                <a:solidFill>
                  <a:srgbClr val="545454"/>
                </a:solidFill>
                <a:round/>
                <a:headEnd/>
                <a:tailEnd/>
              </a:ln>
              <a:solidFill>
                <a:srgbClr val="001E00"/>
              </a:solidFill>
              <a:latin typeface="Century Gothic"/>
            </a:endParaRPr>
          </a:p>
        </p:txBody>
      </p:sp>
      <p:sp>
        <p:nvSpPr>
          <p:cNvPr id="13" name="Rectangle 12"/>
          <p:cNvSpPr/>
          <p:nvPr/>
        </p:nvSpPr>
        <p:spPr>
          <a:xfrm>
            <a:off x="198120" y="1295155"/>
            <a:ext cx="8736783" cy="5693867"/>
          </a:xfrm>
          <a:prstGeom prst="rect">
            <a:avLst/>
          </a:prstGeom>
        </p:spPr>
        <p:txBody>
          <a:bodyPr wrap="square">
            <a:spAutoFit/>
          </a:bodyPr>
          <a:lstStyle/>
          <a:p>
            <a:pPr algn="ctr"/>
            <a:r>
              <a:rPr lang="en-US" sz="2800" dirty="0" smtClean="0">
                <a:ln w="3175">
                  <a:solidFill>
                    <a:srgbClr val="005DAA"/>
                  </a:solidFill>
                </a:ln>
                <a:solidFill>
                  <a:srgbClr val="005DAA"/>
                </a:solidFill>
                <a:latin typeface="Century Gothic" pitchFamily="34" charset="0"/>
              </a:rPr>
              <a:t>YOUR BUSINESS’ “SCRIPT” FOR 2015 …</a:t>
            </a:r>
            <a:r>
              <a:rPr lang="en-US" sz="2800" dirty="0" smtClean="0">
                <a:ln w="3175">
                  <a:solidFill>
                    <a:srgbClr val="005DAA"/>
                  </a:solidFill>
                </a:ln>
                <a:solidFill>
                  <a:srgbClr val="005DAA"/>
                </a:solidFill>
                <a:latin typeface="Century Gothic" pitchFamily="34" charset="0"/>
              </a:rPr>
              <a:t>.</a:t>
            </a: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r>
              <a:rPr lang="en-US" sz="2800" dirty="0" smtClean="0">
                <a:ln w="3175">
                  <a:solidFill>
                    <a:srgbClr val="005DAA"/>
                  </a:solidFill>
                </a:ln>
                <a:solidFill>
                  <a:srgbClr val="FF0000"/>
                </a:solidFill>
                <a:latin typeface="Century Gothic" pitchFamily="34" charset="0"/>
              </a:rPr>
              <a:t>PURPOSE</a:t>
            </a:r>
            <a:r>
              <a:rPr lang="en-US" sz="2800" dirty="0" smtClean="0">
                <a:ln w="3175">
                  <a:solidFill>
                    <a:srgbClr val="005DAA"/>
                  </a:solidFill>
                </a:ln>
                <a:solidFill>
                  <a:srgbClr val="005DAA"/>
                </a:solidFill>
                <a:latin typeface="Century Gothic" pitchFamily="34" charset="0"/>
              </a:rPr>
              <a:t>               </a:t>
            </a:r>
            <a:r>
              <a:rPr lang="en-US" sz="2800" dirty="0" smtClean="0">
                <a:ln w="3175">
                  <a:solidFill>
                    <a:srgbClr val="005DAA"/>
                  </a:solidFill>
                </a:ln>
                <a:solidFill>
                  <a:schemeClr val="accent3"/>
                </a:solidFill>
                <a:latin typeface="Century Gothic" pitchFamily="34" charset="0"/>
              </a:rPr>
              <a:t>VALUES</a:t>
            </a:r>
          </a:p>
          <a:p>
            <a:pPr algn="ctr"/>
            <a:r>
              <a:rPr lang="en-US" sz="2800" dirty="0" smtClean="0">
                <a:ln w="3175">
                  <a:solidFill>
                    <a:srgbClr val="005DAA"/>
                  </a:solidFill>
                </a:ln>
                <a:solidFill>
                  <a:srgbClr val="FF6600"/>
                </a:solidFill>
                <a:latin typeface="Century Gothic" pitchFamily="34" charset="0"/>
              </a:rPr>
              <a:t>MISSION</a:t>
            </a:r>
            <a:r>
              <a:rPr lang="en-US" sz="2800" dirty="0" smtClean="0">
                <a:ln w="3175">
                  <a:solidFill>
                    <a:srgbClr val="005DAA"/>
                  </a:solidFill>
                </a:ln>
                <a:solidFill>
                  <a:srgbClr val="005DAA"/>
                </a:solidFill>
                <a:latin typeface="Century Gothic" pitchFamily="34" charset="0"/>
              </a:rPr>
              <a:t>                         </a:t>
            </a:r>
            <a:r>
              <a:rPr lang="en-US" sz="2800" dirty="0" smtClean="0">
                <a:ln w="3175">
                  <a:solidFill>
                    <a:srgbClr val="005DAA"/>
                  </a:solidFill>
                </a:ln>
                <a:solidFill>
                  <a:schemeClr val="accent2">
                    <a:lumMod val="75000"/>
                  </a:schemeClr>
                </a:solidFill>
                <a:latin typeface="Century Gothic" pitchFamily="34" charset="0"/>
              </a:rPr>
              <a:t>VISION</a:t>
            </a:r>
          </a:p>
          <a:p>
            <a:pPr algn="ctr"/>
            <a:r>
              <a:rPr lang="en-US" sz="2800" dirty="0" smtClean="0">
                <a:ln w="3175">
                  <a:solidFill>
                    <a:srgbClr val="005DAA"/>
                  </a:solidFill>
                </a:ln>
                <a:solidFill>
                  <a:schemeClr val="accent2">
                    <a:lumMod val="75000"/>
                  </a:schemeClr>
                </a:solidFill>
                <a:latin typeface="Avenir Black Oblique"/>
                <a:cs typeface="Avenir Black Oblique"/>
              </a:rPr>
              <a:t>Strategy</a:t>
            </a:r>
          </a:p>
          <a:p>
            <a:pPr algn="ctr"/>
            <a:endParaRPr lang="en-US" sz="2800" dirty="0">
              <a:ln w="3175">
                <a:solidFill>
                  <a:srgbClr val="005DAA"/>
                </a:solidFill>
              </a:ln>
              <a:solidFill>
                <a:srgbClr val="005DAA"/>
              </a:solidFill>
              <a:latin typeface="Century Gothic" pitchFamily="34" charset="0"/>
            </a:endParaRPr>
          </a:p>
        </p:txBody>
      </p:sp>
      <p:pic>
        <p:nvPicPr>
          <p:cNvPr id="8" name="Picture 7" descr="shakespearesglob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1156" y="1816361"/>
            <a:ext cx="4372668" cy="3283085"/>
          </a:xfrm>
          <a:prstGeom prst="rect">
            <a:avLst/>
          </a:prstGeom>
        </p:spPr>
      </p:pic>
    </p:spTree>
    <p:extLst>
      <p:ext uri="{BB962C8B-B14F-4D97-AF65-F5344CB8AC3E}">
        <p14:creationId xmlns:p14="http://schemas.microsoft.com/office/powerpoint/2010/main" val="12181461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7"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lue B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17" name="Logo Big reverse blu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5763" y="1260475"/>
            <a:ext cx="3720399" cy="1657350"/>
          </a:xfrm>
          <a:prstGeom prst="rect">
            <a:avLst/>
          </a:prstGeom>
        </p:spPr>
      </p:pic>
      <p:sp>
        <p:nvSpPr>
          <p:cNvPr id="24" name="Rectangle 23"/>
          <p:cNvSpPr/>
          <p:nvPr/>
        </p:nvSpPr>
        <p:spPr>
          <a:xfrm>
            <a:off x="0" y="3308262"/>
            <a:ext cx="9144000" cy="3416320"/>
          </a:xfrm>
          <a:prstGeom prst="rect">
            <a:avLst/>
          </a:prstGeom>
        </p:spPr>
        <p:txBody>
          <a:bodyPr wrap="square">
            <a:spAutoFit/>
          </a:bodyPr>
          <a:lstStyle/>
          <a:p>
            <a:pPr algn="ctr"/>
            <a:r>
              <a:rPr lang="en-US" sz="3600" dirty="0">
                <a:solidFill>
                  <a:schemeClr val="bg1"/>
                </a:solidFill>
              </a:rPr>
              <a:t>Thank you for your valuable </a:t>
            </a:r>
            <a:r>
              <a:rPr lang="en-US" sz="3600" dirty="0" smtClean="0">
                <a:solidFill>
                  <a:schemeClr val="bg1"/>
                </a:solidFill>
              </a:rPr>
              <a:t>time </a:t>
            </a:r>
            <a:r>
              <a:rPr lang="en-US" sz="3600" dirty="0">
                <a:solidFill>
                  <a:schemeClr val="bg1"/>
                </a:solidFill>
              </a:rPr>
              <a:t>and for investing in yourself today</a:t>
            </a:r>
          </a:p>
          <a:p>
            <a:pPr algn="ctr"/>
            <a:endParaRPr lang="en-US" sz="3600" dirty="0">
              <a:solidFill>
                <a:schemeClr val="bg1"/>
              </a:solidFill>
            </a:endParaRPr>
          </a:p>
          <a:p>
            <a:pPr algn="ctr"/>
            <a:r>
              <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hlinkClick r:id="rId5"/>
              </a:rPr>
              <a:t>www.charlesmcfarland.ca</a:t>
            </a:r>
            <a:endPar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r>
              <a:rPr lang="en-US" sz="3600" dirty="0" smtClean="0">
                <a:solidFill>
                  <a:schemeClr val="bg1"/>
                </a:solidFill>
              </a:rPr>
              <a:t>647.405.0642</a:t>
            </a:r>
          </a:p>
          <a:p>
            <a:pPr algn="ctr"/>
            <a:r>
              <a:rPr lang="en-US" sz="3600" dirty="0" err="1" smtClean="0">
                <a:solidFill>
                  <a:schemeClr val="bg1"/>
                </a:solidFill>
              </a:rPr>
              <a:t>cmcfarland@focalpointcoaching.com</a:t>
            </a:r>
            <a:endParaRPr lang="en-US" sz="3600" dirty="0" smtClean="0">
              <a:solidFill>
                <a:schemeClr val="bg1"/>
              </a:solidFill>
            </a:endParaRPr>
          </a:p>
        </p:txBody>
      </p:sp>
      <p:pic>
        <p:nvPicPr>
          <p:cNvPr id="5" name="gold higlight"/>
          <p:cNvPicPr>
            <a:picLocks noChangeAspect="1"/>
          </p:cNvPicPr>
          <p:nvPr/>
        </p:nvPicPr>
        <p:blipFill rotWithShape="1">
          <a:blip r:embed="rId6" cstate="print">
            <a:extLst>
              <a:ext uri="{28A0092B-C50C-407E-A947-70E740481C1C}">
                <a14:useLocalDpi xmlns:a14="http://schemas.microsoft.com/office/drawing/2010/main" val="0"/>
              </a:ext>
            </a:extLst>
          </a:blip>
          <a:srcRect t="40551" r="4449" b="42127"/>
          <a:stretch/>
        </p:blipFill>
        <p:spPr>
          <a:xfrm>
            <a:off x="2676312" y="2240853"/>
            <a:ext cx="1973298" cy="268286"/>
          </a:xfrm>
          <a:prstGeom prst="rect">
            <a:avLst/>
          </a:prstGeom>
        </p:spPr>
      </p:pic>
    </p:spTree>
    <p:extLst>
      <p:ext uri="{BB962C8B-B14F-4D97-AF65-F5344CB8AC3E}">
        <p14:creationId xmlns:p14="http://schemas.microsoft.com/office/powerpoint/2010/main" val="35332656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750"/>
                                        <p:tgtEl>
                                          <p:spTgt spid="5"/>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ey BG"/>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6349"/>
          <a:stretch/>
        </p:blipFill>
        <p:spPr>
          <a:xfrm rot="10800000">
            <a:off x="-55820" y="1135186"/>
            <a:ext cx="9144000" cy="5736771"/>
          </a:xfrm>
          <a:prstGeom prst="rect">
            <a:avLst/>
          </a:prstGeom>
        </p:spPr>
      </p:pic>
      <p:pic>
        <p:nvPicPr>
          <p:cNvPr id="45" name="Top header"/>
          <p:cNvPicPr>
            <a:picLocks noChangeAspect="1"/>
          </p:cNvPicPr>
          <p:nvPr/>
        </p:nvPicPr>
        <p:blipFill rotWithShape="1">
          <a:blip r:embed="rId5" cstate="print">
            <a:extLst>
              <a:ext uri="{28A0092B-C50C-407E-A947-70E740481C1C}">
                <a14:useLocalDpi xmlns:a14="http://schemas.microsoft.com/office/drawing/2010/main" val="0"/>
              </a:ext>
            </a:extLst>
          </a:blip>
          <a:srcRect b="82423"/>
          <a:stretch/>
        </p:blipFill>
        <p:spPr>
          <a:xfrm>
            <a:off x="0" y="0"/>
            <a:ext cx="9144000" cy="1205345"/>
          </a:xfrm>
          <a:prstGeom prst="rect">
            <a:avLst/>
          </a:prstGeom>
          <a:effectLst>
            <a:outerShdw blurRad="114300" dist="38100" dir="5400000" algn="t" rotWithShape="0">
              <a:prstClr val="black">
                <a:alpha val="15000"/>
              </a:prstClr>
            </a:outerShdw>
          </a:effectLst>
        </p:spPr>
      </p:pic>
      <p:sp>
        <p:nvSpPr>
          <p:cNvPr id="46" name="Rectangle 45"/>
          <p:cNvSpPr/>
          <p:nvPr/>
        </p:nvSpPr>
        <p:spPr>
          <a:xfrm>
            <a:off x="560302" y="3301641"/>
            <a:ext cx="3258376" cy="584775"/>
          </a:xfrm>
          <a:prstGeom prst="rect">
            <a:avLst/>
          </a:prstGeom>
        </p:spPr>
        <p:txBody>
          <a:bodyPr wrap="square">
            <a:spAutoFit/>
          </a:bodyPr>
          <a:lstStyle/>
          <a:p>
            <a:r>
              <a:rPr lang="en-US" sz="3200" dirty="0" smtClean="0">
                <a:solidFill>
                  <a:schemeClr val="bg1"/>
                </a:solidFill>
                <a:latin typeface="Corbel" pitchFamily="34" charset="0"/>
              </a:rPr>
              <a:t>WHO IS</a:t>
            </a:r>
            <a:endParaRPr lang="en-US" sz="3200" dirty="0">
              <a:solidFill>
                <a:schemeClr val="bg1"/>
              </a:solidFill>
              <a:latin typeface="Corbel" pitchFamily="34" charset="0"/>
            </a:endParaRPr>
          </a:p>
        </p:txBody>
      </p:sp>
      <p:sp>
        <p:nvSpPr>
          <p:cNvPr id="47" name="Rectangle 46"/>
          <p:cNvSpPr/>
          <p:nvPr/>
        </p:nvSpPr>
        <p:spPr>
          <a:xfrm>
            <a:off x="184150" y="3114675"/>
            <a:ext cx="8521700" cy="1446550"/>
          </a:xfrm>
          <a:prstGeom prst="rect">
            <a:avLst/>
          </a:prstGeom>
        </p:spPr>
        <p:txBody>
          <a:bodyPr wrap="square">
            <a:spAutoFit/>
          </a:bodyPr>
          <a:lstStyle/>
          <a:p>
            <a:pPr algn="ctr"/>
            <a:r>
              <a:rPr lang="en-US" sz="8800" i="1" spc="-700" dirty="0" err="1" smtClean="0">
                <a:ln w="12700">
                  <a:solidFill>
                    <a:srgbClr val="FFFFFF"/>
                  </a:solidFill>
                </a:ln>
                <a:solidFill>
                  <a:schemeClr val="bg1"/>
                </a:solidFill>
                <a:latin typeface="Century Gothic" pitchFamily="34" charset="0"/>
              </a:rPr>
              <a:t>F</a:t>
            </a:r>
            <a:r>
              <a:rPr lang="en-US" sz="8000" i="1" spc="-700" dirty="0" err="1" smtClean="0">
                <a:ln w="12700">
                  <a:solidFill>
                    <a:srgbClr val="FFFFFF"/>
                  </a:solidFill>
                </a:ln>
                <a:solidFill>
                  <a:schemeClr val="bg1"/>
                </a:solidFill>
                <a:latin typeface="Century Gothic" pitchFamily="34" charset="0"/>
              </a:rPr>
              <a:t>oca</a:t>
            </a:r>
            <a:r>
              <a:rPr lang="en-US" sz="8800" i="1" spc="-700" dirty="0" err="1" smtClean="0">
                <a:ln w="12700">
                  <a:solidFill>
                    <a:srgbClr val="FFFFFF"/>
                  </a:solidFill>
                </a:ln>
                <a:solidFill>
                  <a:schemeClr val="bg1"/>
                </a:solidFill>
                <a:latin typeface="Century Gothic" pitchFamily="34" charset="0"/>
              </a:rPr>
              <a:t>lP</a:t>
            </a:r>
            <a:r>
              <a:rPr lang="en-US" sz="8000" i="1" spc="-700" dirty="0" err="1" smtClean="0">
                <a:ln w="12700">
                  <a:solidFill>
                    <a:srgbClr val="FFFFFF"/>
                  </a:solidFill>
                </a:ln>
                <a:solidFill>
                  <a:schemeClr val="bg1"/>
                </a:solidFill>
                <a:latin typeface="Century Gothic" pitchFamily="34" charset="0"/>
              </a:rPr>
              <a:t>oint</a:t>
            </a:r>
            <a:r>
              <a:rPr lang="en-US" sz="8000" i="1" spc="-700" dirty="0" smtClean="0">
                <a:ln w="12700">
                  <a:solidFill>
                    <a:srgbClr val="FFFFFF"/>
                  </a:solidFill>
                </a:ln>
                <a:solidFill>
                  <a:schemeClr val="bg1"/>
                </a:solidFill>
                <a:latin typeface="Century Gothic" pitchFamily="34" charset="0"/>
              </a:rPr>
              <a:t>?</a:t>
            </a:r>
            <a:endParaRPr lang="en-US" sz="8000" i="1" spc="-700" dirty="0" smtClean="0">
              <a:ln w="12700">
                <a:solidFill>
                  <a:srgbClr val="FFFFFF"/>
                </a:solidFill>
              </a:ln>
              <a:solidFill>
                <a:schemeClr val="bg1"/>
              </a:solidFill>
              <a:latin typeface="Century Gothic" pitchFamily="34" charset="0"/>
            </a:endParaRPr>
          </a:p>
        </p:txBody>
      </p:sp>
      <p:pic>
        <p:nvPicPr>
          <p:cNvPr id="49" name="header cover"/>
          <p:cNvPicPr>
            <a:picLocks noChangeAspect="1"/>
          </p:cNvPicPr>
          <p:nvPr/>
        </p:nvPicPr>
        <p:blipFill rotWithShape="1">
          <a:blip r:embed="rId5" cstate="print">
            <a:extLst>
              <a:ext uri="{28A0092B-C50C-407E-A947-70E740481C1C}">
                <a14:useLocalDpi xmlns:a14="http://schemas.microsoft.com/office/drawing/2010/main" val="0"/>
              </a:ext>
            </a:extLst>
          </a:blip>
          <a:srcRect t="1" b="82379"/>
          <a:stretch/>
        </p:blipFill>
        <p:spPr>
          <a:xfrm>
            <a:off x="0" y="-2"/>
            <a:ext cx="9144000" cy="1208316"/>
          </a:xfrm>
          <a:prstGeom prst="rect">
            <a:avLst/>
          </a:prstGeom>
          <a:effectLst/>
        </p:spPr>
      </p:pic>
      <p:pic>
        <p:nvPicPr>
          <p:cNvPr id="50" name="header cover"/>
          <p:cNvPicPr>
            <a:picLocks noChangeAspect="1"/>
          </p:cNvPicPr>
          <p:nvPr/>
        </p:nvPicPr>
        <p:blipFill rotWithShape="1">
          <a:blip r:embed="rId5" cstate="print">
            <a:extLst>
              <a:ext uri="{28A0092B-C50C-407E-A947-70E740481C1C}">
                <a14:useLocalDpi xmlns:a14="http://schemas.microsoft.com/office/drawing/2010/main" val="0"/>
              </a:ext>
            </a:extLst>
          </a:blip>
          <a:srcRect l="1" t="1" r="80475" b="86189"/>
          <a:stretch/>
        </p:blipFill>
        <p:spPr>
          <a:xfrm>
            <a:off x="0" y="-1"/>
            <a:ext cx="1785258" cy="947057"/>
          </a:xfrm>
          <a:prstGeom prst="rect">
            <a:avLst/>
          </a:prstGeom>
          <a:effectLst/>
        </p:spPr>
      </p:pic>
      <p:pic>
        <p:nvPicPr>
          <p:cNvPr id="51" name="Logo Smal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20" y="210560"/>
            <a:ext cx="1445548" cy="618276"/>
          </a:xfrm>
          <a:prstGeom prst="rect">
            <a:avLst/>
          </a:prstGeom>
        </p:spPr>
      </p:pic>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5328" y="768047"/>
            <a:ext cx="4038600" cy="6089953"/>
          </a:xfrm>
          <a:prstGeom prst="rect">
            <a:avLst/>
          </a:prstGeom>
        </p:spPr>
      </p:pic>
      <p:sp>
        <p:nvSpPr>
          <p:cNvPr id="54" name="TextBox 53"/>
          <p:cNvSpPr txBox="1"/>
          <p:nvPr/>
        </p:nvSpPr>
        <p:spPr>
          <a:xfrm>
            <a:off x="6451600" y="3810000"/>
            <a:ext cx="2578100" cy="677108"/>
          </a:xfrm>
          <a:prstGeom prst="rect">
            <a:avLst/>
          </a:prstGeom>
          <a:noFill/>
        </p:spPr>
        <p:txBody>
          <a:bodyPr wrap="square" rtlCol="0">
            <a:spAutoFit/>
          </a:bodyPr>
          <a:lstStyle/>
          <a:p>
            <a:r>
              <a:rPr lang="en-CA" sz="3800" dirty="0" smtClean="0">
                <a:solidFill>
                  <a:srgbClr val="005DAA"/>
                </a:solidFill>
                <a:latin typeface="Century Gothic" pitchFamily="34" charset="0"/>
              </a:rPr>
              <a:t>70 BOOKS</a:t>
            </a:r>
            <a:endParaRPr lang="en-US" sz="3800" dirty="0">
              <a:solidFill>
                <a:srgbClr val="005DAA"/>
              </a:solidFill>
              <a:latin typeface="Century Gothic" pitchFamily="34" charset="0"/>
            </a:endParaRPr>
          </a:p>
        </p:txBody>
      </p:sp>
      <p:sp>
        <p:nvSpPr>
          <p:cNvPr id="55" name="TextBox 54"/>
          <p:cNvSpPr txBox="1"/>
          <p:nvPr/>
        </p:nvSpPr>
        <p:spPr>
          <a:xfrm>
            <a:off x="5334000" y="2743200"/>
            <a:ext cx="3543300" cy="954107"/>
          </a:xfrm>
          <a:prstGeom prst="rect">
            <a:avLst/>
          </a:prstGeom>
          <a:noFill/>
        </p:spPr>
        <p:txBody>
          <a:bodyPr wrap="square" rtlCol="0">
            <a:spAutoFit/>
          </a:bodyPr>
          <a:lstStyle/>
          <a:p>
            <a:pPr algn="r"/>
            <a:r>
              <a:rPr lang="en-CA" sz="2800" dirty="0" smtClean="0">
                <a:solidFill>
                  <a:schemeClr val="bg1">
                    <a:lumMod val="50000"/>
                  </a:schemeClr>
                </a:solidFill>
                <a:latin typeface="Century Gothic" pitchFamily="34" charset="0"/>
              </a:rPr>
              <a:t>1000s </a:t>
            </a:r>
            <a:r>
              <a:rPr lang="en-CA" sz="2600" dirty="0" smtClean="0">
                <a:solidFill>
                  <a:schemeClr val="bg1">
                    <a:lumMod val="50000"/>
                  </a:schemeClr>
                </a:solidFill>
                <a:latin typeface="Century Gothic" pitchFamily="34" charset="0"/>
              </a:rPr>
              <a:t>of TRAINED </a:t>
            </a:r>
          </a:p>
          <a:p>
            <a:pPr algn="r"/>
            <a:r>
              <a:rPr lang="en-CA" sz="2600" dirty="0" smtClean="0">
                <a:solidFill>
                  <a:schemeClr val="bg1">
                    <a:lumMod val="50000"/>
                  </a:schemeClr>
                </a:solidFill>
                <a:latin typeface="Century Gothic" pitchFamily="34" charset="0"/>
              </a:rPr>
              <a:t>SALES PEOPLE</a:t>
            </a:r>
            <a:endParaRPr lang="en-US" sz="2600" dirty="0">
              <a:solidFill>
                <a:schemeClr val="bg1">
                  <a:lumMod val="50000"/>
                </a:schemeClr>
              </a:solidFill>
              <a:latin typeface="Century Gothic" pitchFamily="34" charset="0"/>
            </a:endParaRPr>
          </a:p>
        </p:txBody>
      </p:sp>
      <p:sp>
        <p:nvSpPr>
          <p:cNvPr id="56" name="TextBox 55"/>
          <p:cNvSpPr txBox="1"/>
          <p:nvPr/>
        </p:nvSpPr>
        <p:spPr>
          <a:xfrm>
            <a:off x="290845" y="2036982"/>
            <a:ext cx="3606800" cy="1446550"/>
          </a:xfrm>
          <a:prstGeom prst="rect">
            <a:avLst/>
          </a:prstGeom>
          <a:noFill/>
        </p:spPr>
        <p:txBody>
          <a:bodyPr wrap="square" rtlCol="0">
            <a:spAutoFit/>
          </a:bodyPr>
          <a:lstStyle/>
          <a:p>
            <a:r>
              <a:rPr lang="en-CA" sz="4000" i="1" dirty="0" smtClean="0">
                <a:solidFill>
                  <a:srgbClr val="005DAA"/>
                </a:solidFill>
                <a:latin typeface="Century Gothic" pitchFamily="34" charset="0"/>
              </a:rPr>
              <a:t>40</a:t>
            </a:r>
            <a:r>
              <a:rPr lang="en-CA" sz="2400" dirty="0" smtClean="0">
                <a:solidFill>
                  <a:srgbClr val="005DAA"/>
                </a:solidFill>
                <a:latin typeface="Century Gothic" pitchFamily="34" charset="0"/>
              </a:rPr>
              <a:t>YEARS </a:t>
            </a:r>
          </a:p>
          <a:p>
            <a:r>
              <a:rPr lang="en-CA" sz="2400" dirty="0" smtClean="0">
                <a:solidFill>
                  <a:srgbClr val="005DAA"/>
                </a:solidFill>
                <a:latin typeface="Century Gothic" pitchFamily="34" charset="0"/>
              </a:rPr>
              <a:t>OF BUSINESS &amp; SALES EXPERIENCE</a:t>
            </a:r>
            <a:endParaRPr lang="en-US" sz="2400" dirty="0">
              <a:solidFill>
                <a:srgbClr val="005DAA"/>
              </a:solidFill>
              <a:latin typeface="Century Gothic" pitchFamily="34" charset="0"/>
            </a:endParaRPr>
          </a:p>
        </p:txBody>
      </p:sp>
      <p:sp>
        <p:nvSpPr>
          <p:cNvPr id="57" name="TextBox 56"/>
          <p:cNvSpPr txBox="1"/>
          <p:nvPr/>
        </p:nvSpPr>
        <p:spPr>
          <a:xfrm>
            <a:off x="174298" y="4047362"/>
            <a:ext cx="3848100" cy="1261884"/>
          </a:xfrm>
          <a:prstGeom prst="rect">
            <a:avLst/>
          </a:prstGeom>
          <a:noFill/>
        </p:spPr>
        <p:txBody>
          <a:bodyPr wrap="square" rtlCol="0">
            <a:spAutoFit/>
          </a:bodyPr>
          <a:lstStyle/>
          <a:p>
            <a:r>
              <a:rPr lang="en-CA" sz="1900" i="1" dirty="0" smtClean="0">
                <a:solidFill>
                  <a:schemeClr val="bg1">
                    <a:lumMod val="50000"/>
                  </a:schemeClr>
                </a:solidFill>
                <a:latin typeface="Century Gothic" pitchFamily="34" charset="0"/>
              </a:rPr>
              <a:t>MOTIVATIONAL SPEAKER </a:t>
            </a:r>
          </a:p>
          <a:p>
            <a:r>
              <a:rPr lang="en-CA" sz="1900" i="1" dirty="0" smtClean="0">
                <a:solidFill>
                  <a:schemeClr val="bg1">
                    <a:lumMod val="50000"/>
                  </a:schemeClr>
                </a:solidFill>
                <a:latin typeface="Century Gothic" pitchFamily="34" charset="0"/>
              </a:rPr>
              <a:t>TO </a:t>
            </a:r>
            <a:r>
              <a:rPr lang="en-CA" sz="1900" i="1" dirty="0" smtClean="0">
                <a:solidFill>
                  <a:schemeClr val="bg1">
                    <a:lumMod val="50000"/>
                  </a:schemeClr>
                </a:solidFill>
                <a:latin typeface="Century Gothic" pitchFamily="34" charset="0"/>
              </a:rPr>
              <a:t>HUNDREDS </a:t>
            </a:r>
            <a:r>
              <a:rPr lang="en-CA" sz="1900" i="1" dirty="0" smtClean="0">
                <a:solidFill>
                  <a:schemeClr val="bg1">
                    <a:lumMod val="50000"/>
                  </a:schemeClr>
                </a:solidFill>
                <a:latin typeface="Century Gothic" pitchFamily="34" charset="0"/>
              </a:rPr>
              <a:t>OF THOUSANDS</a:t>
            </a:r>
          </a:p>
          <a:p>
            <a:r>
              <a:rPr lang="en-CA" sz="1900" i="1" dirty="0" smtClean="0">
                <a:solidFill>
                  <a:schemeClr val="bg1">
                    <a:lumMod val="50000"/>
                  </a:schemeClr>
                </a:solidFill>
                <a:latin typeface="Century Gothic" pitchFamily="34" charset="0"/>
              </a:rPr>
              <a:t>OF PEOPLE A YEAR</a:t>
            </a:r>
          </a:p>
          <a:p>
            <a:r>
              <a:rPr lang="en-CA" sz="1900" i="1" dirty="0" smtClean="0">
                <a:solidFill>
                  <a:schemeClr val="bg1">
                    <a:lumMod val="50000"/>
                  </a:schemeClr>
                </a:solidFill>
                <a:latin typeface="Century Gothic" pitchFamily="34" charset="0"/>
              </a:rPr>
              <a:t>GLOBALLY</a:t>
            </a:r>
            <a:endParaRPr lang="en-US" sz="1900" i="1" dirty="0">
              <a:solidFill>
                <a:schemeClr val="bg1">
                  <a:lumMod val="50000"/>
                </a:schemeClr>
              </a:solidFill>
              <a:latin typeface="Century Gothic" pitchFamily="34" charset="0"/>
            </a:endParaRPr>
          </a:p>
        </p:txBody>
      </p:sp>
      <p:sp>
        <p:nvSpPr>
          <p:cNvPr id="59" name="TextBox 58"/>
          <p:cNvSpPr txBox="1"/>
          <p:nvPr/>
        </p:nvSpPr>
        <p:spPr>
          <a:xfrm>
            <a:off x="320974" y="6276430"/>
            <a:ext cx="3327400" cy="461665"/>
          </a:xfrm>
          <a:prstGeom prst="rect">
            <a:avLst/>
          </a:prstGeom>
          <a:noFill/>
        </p:spPr>
        <p:txBody>
          <a:bodyPr wrap="square" rtlCol="0">
            <a:spAutoFit/>
          </a:bodyPr>
          <a:lstStyle/>
          <a:p>
            <a:r>
              <a:rPr lang="en-US" sz="2400" dirty="0" smtClean="0">
                <a:solidFill>
                  <a:srgbClr val="001E00"/>
                </a:solidFill>
                <a:effectLst>
                  <a:outerShdw blurRad="38100" dist="38100" dir="2700000" algn="tl">
                    <a:srgbClr val="000000">
                      <a:alpha val="43137"/>
                    </a:srgbClr>
                  </a:outerShdw>
                </a:effectLst>
                <a:latin typeface="Century Gothic" pitchFamily="34" charset="0"/>
              </a:rPr>
              <a:t>Brian Tracy</a:t>
            </a:r>
            <a:r>
              <a:rPr lang="en-US" sz="2400" dirty="0" smtClean="0">
                <a:solidFill>
                  <a:srgbClr val="001E00"/>
                </a:solidFill>
                <a:latin typeface="Century Gothic" pitchFamily="34" charset="0"/>
              </a:rPr>
              <a:t>/Founder</a:t>
            </a:r>
            <a:endParaRPr lang="en-US" sz="2400" dirty="0">
              <a:solidFill>
                <a:srgbClr val="001E00"/>
              </a:solidFill>
              <a:latin typeface="Century Gothic" pitchFamily="34" charset="0"/>
            </a:endParaRPr>
          </a:p>
        </p:txBody>
      </p:sp>
      <p:sp>
        <p:nvSpPr>
          <p:cNvPr id="19" name="Text Placeholder 8"/>
          <p:cNvSpPr txBox="1">
            <a:spLocks/>
          </p:cNvSpPr>
          <p:nvPr/>
        </p:nvSpPr>
        <p:spPr>
          <a:xfrm>
            <a:off x="1814967" y="351897"/>
            <a:ext cx="7119937" cy="62354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kern="10" dirty="0" smtClean="0">
                <a:ln w="3175">
                  <a:noFill/>
                  <a:round/>
                  <a:headEnd/>
                  <a:tailEnd/>
                </a:ln>
                <a:solidFill>
                  <a:srgbClr val="001E00"/>
                </a:solidFill>
                <a:latin typeface="Century Gothic"/>
              </a:rPr>
              <a:t>INTRODUCTION</a:t>
            </a:r>
            <a:endParaRPr lang="en-US" sz="1800" kern="10" dirty="0">
              <a:ln w="3175">
                <a:noFill/>
                <a:round/>
                <a:headEnd/>
                <a:tailEnd/>
              </a:ln>
              <a:solidFill>
                <a:srgbClr val="001E00"/>
              </a:solidFill>
              <a:latin typeface="Century Gothic"/>
            </a:endParaRPr>
          </a:p>
        </p:txBody>
      </p:sp>
    </p:spTree>
    <p:extLst>
      <p:ext uri="{BB962C8B-B14F-4D97-AF65-F5344CB8AC3E}">
        <p14:creationId xmlns:p14="http://schemas.microsoft.com/office/powerpoint/2010/main" val="2412181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2500"/>
                            </p:stCondLst>
                            <p:childTnLst>
                              <p:par>
                                <p:cTn id="13" presetID="2" presetClass="entr" presetSubtype="9"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2000" fill="hold"/>
                                        <p:tgtEl>
                                          <p:spTgt spid="47"/>
                                        </p:tgtEl>
                                        <p:attrNameLst>
                                          <p:attrName>ppt_x</p:attrName>
                                        </p:attrNameLst>
                                      </p:cBhvr>
                                      <p:tavLst>
                                        <p:tav tm="0">
                                          <p:val>
                                            <p:strVal val="0-#ppt_w/2"/>
                                          </p:val>
                                        </p:tav>
                                        <p:tav tm="100000">
                                          <p:val>
                                            <p:strVal val="#ppt_x"/>
                                          </p:val>
                                        </p:tav>
                                      </p:tavLst>
                                    </p:anim>
                                    <p:anim calcmode="lin" valueType="num">
                                      <p:cBhvr additive="base">
                                        <p:cTn id="16" dur="2000" fill="hold"/>
                                        <p:tgtEl>
                                          <p:spTgt spid="47"/>
                                        </p:tgtEl>
                                        <p:attrNameLst>
                                          <p:attrName>ppt_y</p:attrName>
                                        </p:attrNameLst>
                                      </p:cBhvr>
                                      <p:tavLst>
                                        <p:tav tm="0">
                                          <p:val>
                                            <p:strVal val="0-#ppt_h/2"/>
                                          </p:val>
                                        </p:tav>
                                        <p:tav tm="100000">
                                          <p:val>
                                            <p:strVal val="#ppt_y"/>
                                          </p:val>
                                        </p:tav>
                                      </p:tavLst>
                                    </p:anim>
                                  </p:childTnLst>
                                </p:cTn>
                              </p:par>
                            </p:childTnLst>
                          </p:cTn>
                        </p:par>
                        <p:par>
                          <p:cTn id="17" fill="hold">
                            <p:stCondLst>
                              <p:cond delay="4500"/>
                            </p:stCondLst>
                            <p:childTnLst>
                              <p:par>
                                <p:cTn id="18" presetID="2" presetClass="entr" presetSubtype="2"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1000" fill="hold"/>
                                        <p:tgtEl>
                                          <p:spTgt spid="46"/>
                                        </p:tgtEl>
                                        <p:attrNameLst>
                                          <p:attrName>ppt_x</p:attrName>
                                        </p:attrNameLst>
                                      </p:cBhvr>
                                      <p:tavLst>
                                        <p:tav tm="0">
                                          <p:val>
                                            <p:strVal val="1+#ppt_w/2"/>
                                          </p:val>
                                        </p:tav>
                                        <p:tav tm="100000">
                                          <p:val>
                                            <p:strVal val="#ppt_x"/>
                                          </p:val>
                                        </p:tav>
                                      </p:tavLst>
                                    </p:anim>
                                    <p:anim calcmode="lin" valueType="num">
                                      <p:cBhvr additive="base">
                                        <p:cTn id="21" dur="10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2000"/>
                                        <p:tgtEl>
                                          <p:spTgt spid="44"/>
                                        </p:tgtEl>
                                      </p:cBhvr>
                                    </p:animEffect>
                                    <p:set>
                                      <p:cBhvr>
                                        <p:cTn id="26" dur="1" fill="hold">
                                          <p:stCondLst>
                                            <p:cond delay="1999"/>
                                          </p:stCondLst>
                                        </p:cTn>
                                        <p:tgtEl>
                                          <p:spTgt spid="44"/>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2000"/>
                                        <p:tgtEl>
                                          <p:spTgt spid="53"/>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59">
                                            <p:txEl>
                                              <p:pRg st="0" end="0"/>
                                            </p:txEl>
                                          </p:spTgt>
                                        </p:tgtEl>
                                        <p:attrNameLst>
                                          <p:attrName>style.visibility</p:attrName>
                                        </p:attrNameLst>
                                      </p:cBhvr>
                                      <p:to>
                                        <p:strVal val="visible"/>
                                      </p:to>
                                    </p:set>
                                    <p:animEffect transition="in" filter="fade">
                                      <p:cBhvr>
                                        <p:cTn id="33" dur="2000"/>
                                        <p:tgtEl>
                                          <p:spTgt spid="59">
                                            <p:txEl>
                                              <p:pRg st="0" end="0"/>
                                            </p:txEl>
                                          </p:spTgt>
                                        </p:tgtEl>
                                      </p:cBhvr>
                                    </p:animEffect>
                                  </p:childTnLst>
                                </p:cTn>
                              </p:par>
                            </p:childTnLst>
                          </p:cTn>
                        </p:par>
                        <p:par>
                          <p:cTn id="34" fill="hold">
                            <p:stCondLst>
                              <p:cond delay="4000"/>
                            </p:stCondLst>
                            <p:childTnLst>
                              <p:par>
                                <p:cTn id="35" presetID="10" presetClass="entr" presetSubtype="0" fill="hold" grpId="0" nodeType="afterEffect">
                                  <p:stCondLst>
                                    <p:cond delay="200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2000"/>
                                        <p:tgtEl>
                                          <p:spTgt spid="56"/>
                                        </p:tgtEl>
                                      </p:cBhvr>
                                    </p:animEffect>
                                  </p:childTnLst>
                                </p:cTn>
                              </p:par>
                            </p:childTnLst>
                          </p:cTn>
                        </p:par>
                        <p:par>
                          <p:cTn id="38" fill="hold">
                            <p:stCondLst>
                              <p:cond delay="8000"/>
                            </p:stCondLst>
                            <p:childTnLst>
                              <p:par>
                                <p:cTn id="39" presetID="2" presetClass="entr" presetSubtype="4" fill="hold" grpId="0" nodeType="afterEffect">
                                  <p:stCondLst>
                                    <p:cond delay="100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ppt_x"/>
                                          </p:val>
                                        </p:tav>
                                        <p:tav tm="100000">
                                          <p:val>
                                            <p:strVal val="#ppt_x"/>
                                          </p:val>
                                        </p:tav>
                                      </p:tavLst>
                                    </p:anim>
                                    <p:anim calcmode="lin" valueType="num">
                                      <p:cBhvr additive="base">
                                        <p:cTn id="42" dur="500" fill="hold"/>
                                        <p:tgtEl>
                                          <p:spTgt spid="54"/>
                                        </p:tgtEl>
                                        <p:attrNameLst>
                                          <p:attrName>ppt_y</p:attrName>
                                        </p:attrNameLst>
                                      </p:cBhvr>
                                      <p:tavLst>
                                        <p:tav tm="0">
                                          <p:val>
                                            <p:strVal val="1+#ppt_h/2"/>
                                          </p:val>
                                        </p:tav>
                                        <p:tav tm="100000">
                                          <p:val>
                                            <p:strVal val="#ppt_y"/>
                                          </p:val>
                                        </p:tav>
                                      </p:tavLst>
                                    </p:anim>
                                  </p:childTnLst>
                                </p:cTn>
                              </p:par>
                            </p:childTnLst>
                          </p:cTn>
                        </p:par>
                        <p:par>
                          <p:cTn id="43" fill="hold">
                            <p:stCondLst>
                              <p:cond delay="9500"/>
                            </p:stCondLst>
                            <p:childTnLst>
                              <p:par>
                                <p:cTn id="44" presetID="2" presetClass="entr" presetSubtype="2" fill="hold" grpId="0" nodeType="afterEffect">
                                  <p:stCondLst>
                                    <p:cond delay="1500"/>
                                  </p:stCondLst>
                                  <p:childTnLst>
                                    <p:set>
                                      <p:cBhvr>
                                        <p:cTn id="45" dur="1" fill="hold">
                                          <p:stCondLst>
                                            <p:cond delay="0"/>
                                          </p:stCondLst>
                                        </p:cTn>
                                        <p:tgtEl>
                                          <p:spTgt spid="55"/>
                                        </p:tgtEl>
                                        <p:attrNameLst>
                                          <p:attrName>style.visibility</p:attrName>
                                        </p:attrNameLst>
                                      </p:cBhvr>
                                      <p:to>
                                        <p:strVal val="visible"/>
                                      </p:to>
                                    </p:set>
                                    <p:anim calcmode="lin" valueType="num">
                                      <p:cBhvr additive="base">
                                        <p:cTn id="46" dur="500" fill="hold"/>
                                        <p:tgtEl>
                                          <p:spTgt spid="55"/>
                                        </p:tgtEl>
                                        <p:attrNameLst>
                                          <p:attrName>ppt_x</p:attrName>
                                        </p:attrNameLst>
                                      </p:cBhvr>
                                      <p:tavLst>
                                        <p:tav tm="0">
                                          <p:val>
                                            <p:strVal val="1+#ppt_w/2"/>
                                          </p:val>
                                        </p:tav>
                                        <p:tav tm="100000">
                                          <p:val>
                                            <p:strVal val="#ppt_x"/>
                                          </p:val>
                                        </p:tav>
                                      </p:tavLst>
                                    </p:anim>
                                    <p:anim calcmode="lin" valueType="num">
                                      <p:cBhvr additive="base">
                                        <p:cTn id="47" dur="500" fill="hold"/>
                                        <p:tgtEl>
                                          <p:spTgt spid="55"/>
                                        </p:tgtEl>
                                        <p:attrNameLst>
                                          <p:attrName>ppt_y</p:attrName>
                                        </p:attrNameLst>
                                      </p:cBhvr>
                                      <p:tavLst>
                                        <p:tav tm="0">
                                          <p:val>
                                            <p:strVal val="#ppt_y"/>
                                          </p:val>
                                        </p:tav>
                                        <p:tav tm="100000">
                                          <p:val>
                                            <p:strVal val="#ppt_y"/>
                                          </p:val>
                                        </p:tav>
                                      </p:tavLst>
                                    </p:anim>
                                  </p:childTnLst>
                                </p:cTn>
                              </p:par>
                            </p:childTnLst>
                          </p:cTn>
                        </p:par>
                        <p:par>
                          <p:cTn id="48" fill="hold">
                            <p:stCondLst>
                              <p:cond delay="11500"/>
                            </p:stCondLst>
                            <p:childTnLst>
                              <p:par>
                                <p:cTn id="49" presetID="10" presetClass="entr" presetSubtype="0" fill="hold" grpId="0" nodeType="afterEffect">
                                  <p:stCondLst>
                                    <p:cond delay="100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4" grpId="0"/>
      <p:bldP spid="55" grpId="0"/>
      <p:bldP spid="56" grpId="0"/>
      <p:bldP spid="57" grpId="0"/>
      <p:bldP spid="19"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0-#ppt_w/2"/>
                          </p:val>
                        </p:tav>
                        <p:tav tm="100000">
                          <p:val>
                            <p:strVal val="#ppt_x"/>
                          </p:val>
                        </p:tav>
                      </p:tavLst>
                    </p:anim>
                    <p:anim calcmode="lin" valueType="num">
                      <p:cBhvr additive="base">
                        <p:cTn dur="750" fill="hold"/>
                        <p:tgtEl>
                          <p:spTgt spid="19"/>
                        </p:tgtEl>
                        <p:attrNameLst>
                          <p:attrName>ppt_y</p:attrName>
                        </p:attrNameLst>
                      </p:cBhvr>
                      <p:tavLst>
                        <p:tav tm="0">
                          <p:val>
                            <p:strVal val="#ppt_y"/>
                          </p:val>
                        </p:tav>
                        <p:tav tm="100000">
                          <p:val>
                            <p:strVal val="#ppt_y"/>
                          </p:val>
                        </p:tav>
                      </p:tavLst>
                    </p:anim>
                  </p:childTnLst>
                </p:cTn>
              </p:par>
            </p:tnLst>
          </p:tmpl>
        </p:tmplLst>
      </p:b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Top header"/>
          <p:cNvPicPr>
            <a:picLocks noChangeAspect="1"/>
          </p:cNvPicPr>
          <p:nvPr/>
        </p:nvPicPr>
        <p:blipFill rotWithShape="1">
          <a:blip r:embed="rId3" cstate="print">
            <a:extLst>
              <a:ext uri="{28A0092B-C50C-407E-A947-70E740481C1C}">
                <a14:useLocalDpi xmlns:a14="http://schemas.microsoft.com/office/drawing/2010/main" val="0"/>
              </a:ext>
            </a:extLst>
          </a:blip>
          <a:srcRect b="82423"/>
          <a:stretch/>
        </p:blipFill>
        <p:spPr>
          <a:xfrm>
            <a:off x="0" y="0"/>
            <a:ext cx="9144000" cy="1205345"/>
          </a:xfrm>
          <a:prstGeom prst="rect">
            <a:avLst/>
          </a:prstGeom>
          <a:effectLst>
            <a:outerShdw blurRad="114300" dist="38100" dir="5400000" algn="t" rotWithShape="0">
              <a:prstClr val="black">
                <a:alpha val="15000"/>
              </a:prstClr>
            </a:outerShdw>
          </a:effectLst>
        </p:spPr>
      </p:pic>
      <p:sp>
        <p:nvSpPr>
          <p:cNvPr id="46" name="Rectangle 45"/>
          <p:cNvSpPr/>
          <p:nvPr/>
        </p:nvSpPr>
        <p:spPr>
          <a:xfrm>
            <a:off x="340212" y="3399383"/>
            <a:ext cx="3871748" cy="461665"/>
          </a:xfrm>
          <a:prstGeom prst="rect">
            <a:avLst/>
          </a:prstGeom>
        </p:spPr>
        <p:txBody>
          <a:bodyPr wrap="square">
            <a:spAutoFit/>
          </a:bodyPr>
          <a:lstStyle/>
          <a:p>
            <a:r>
              <a:rPr lang="en-US" sz="2400" dirty="0" smtClean="0">
                <a:solidFill>
                  <a:srgbClr val="FF0000"/>
                </a:solidFill>
                <a:latin typeface="Corbel" pitchFamily="34" charset="0"/>
              </a:rPr>
              <a:t>WHO IS</a:t>
            </a:r>
            <a:endParaRPr lang="en-US" sz="2400" dirty="0">
              <a:solidFill>
                <a:srgbClr val="FF0000"/>
              </a:solidFill>
              <a:latin typeface="Corbel" pitchFamily="34" charset="0"/>
            </a:endParaRPr>
          </a:p>
        </p:txBody>
      </p:sp>
      <p:sp>
        <p:nvSpPr>
          <p:cNvPr id="47" name="Rectangle 46"/>
          <p:cNvSpPr/>
          <p:nvPr/>
        </p:nvSpPr>
        <p:spPr>
          <a:xfrm>
            <a:off x="-248772" y="3350367"/>
            <a:ext cx="9597354" cy="1200329"/>
          </a:xfrm>
          <a:prstGeom prst="rect">
            <a:avLst/>
          </a:prstGeom>
        </p:spPr>
        <p:txBody>
          <a:bodyPr wrap="square">
            <a:spAutoFit/>
          </a:bodyPr>
          <a:lstStyle/>
          <a:p>
            <a:pPr algn="ctr"/>
            <a:r>
              <a:rPr lang="en-US" sz="7200" i="1" spc="-700" dirty="0" smtClean="0">
                <a:ln w="12700">
                  <a:solidFill>
                    <a:srgbClr val="FFFFFF"/>
                  </a:solidFill>
                </a:ln>
                <a:solidFill>
                  <a:schemeClr val="bg1"/>
                </a:solidFill>
                <a:latin typeface="Century Gothic" pitchFamily="34" charset="0"/>
              </a:rPr>
              <a:t>   </a:t>
            </a:r>
            <a:r>
              <a:rPr lang="en-US" sz="5400" i="1" spc="-700" dirty="0" smtClean="0">
                <a:ln w="12700">
                  <a:solidFill>
                    <a:srgbClr val="FFFFFF"/>
                  </a:solidFill>
                </a:ln>
                <a:solidFill>
                  <a:srgbClr val="FF0000"/>
                </a:solidFill>
                <a:latin typeface="Century Gothic" pitchFamily="34" charset="0"/>
              </a:rPr>
              <a:t>Charles</a:t>
            </a:r>
            <a:r>
              <a:rPr lang="en-US" sz="5400" i="1" spc="-700" dirty="0" smtClean="0">
                <a:ln w="12700">
                  <a:solidFill>
                    <a:srgbClr val="FFFFFF"/>
                  </a:solidFill>
                </a:ln>
                <a:solidFill>
                  <a:schemeClr val="bg1"/>
                </a:solidFill>
                <a:latin typeface="Century Gothic" pitchFamily="34" charset="0"/>
              </a:rPr>
              <a:t>                           </a:t>
            </a:r>
            <a:r>
              <a:rPr lang="en-US" sz="5400" i="1" spc="-700" dirty="0" smtClean="0">
                <a:ln w="12700">
                  <a:solidFill>
                    <a:srgbClr val="FFFFFF"/>
                  </a:solidFill>
                </a:ln>
                <a:solidFill>
                  <a:srgbClr val="FF0000"/>
                </a:solidFill>
                <a:latin typeface="Century Gothic" pitchFamily="34" charset="0"/>
              </a:rPr>
              <a:t>McFarland</a:t>
            </a:r>
          </a:p>
        </p:txBody>
      </p:sp>
      <p:sp>
        <p:nvSpPr>
          <p:cNvPr id="54" name="TextBox 53"/>
          <p:cNvSpPr txBox="1"/>
          <p:nvPr/>
        </p:nvSpPr>
        <p:spPr>
          <a:xfrm>
            <a:off x="4139952" y="2607876"/>
            <a:ext cx="4283968" cy="677108"/>
          </a:xfrm>
          <a:prstGeom prst="rect">
            <a:avLst/>
          </a:prstGeom>
          <a:noFill/>
        </p:spPr>
        <p:txBody>
          <a:bodyPr wrap="square" rtlCol="0">
            <a:spAutoFit/>
          </a:bodyPr>
          <a:lstStyle/>
          <a:p>
            <a:r>
              <a:rPr lang="en-CA" sz="3800" dirty="0" smtClean="0">
                <a:solidFill>
                  <a:srgbClr val="005DAA"/>
                </a:solidFill>
                <a:latin typeface="American Typewriter"/>
                <a:cs typeface="American Typewriter"/>
              </a:rPr>
              <a:t>ARTS PRODUCER</a:t>
            </a:r>
            <a:endParaRPr lang="en-US" sz="3800" dirty="0">
              <a:solidFill>
                <a:srgbClr val="005DAA"/>
              </a:solidFill>
              <a:latin typeface="American Typewriter"/>
              <a:cs typeface="American Typewriter"/>
            </a:endParaRPr>
          </a:p>
        </p:txBody>
      </p:sp>
      <p:sp>
        <p:nvSpPr>
          <p:cNvPr id="55" name="TextBox 54"/>
          <p:cNvSpPr txBox="1"/>
          <p:nvPr/>
        </p:nvSpPr>
        <p:spPr>
          <a:xfrm>
            <a:off x="4693029" y="1268760"/>
            <a:ext cx="4415475" cy="1200328"/>
          </a:xfrm>
          <a:prstGeom prst="rect">
            <a:avLst/>
          </a:prstGeom>
          <a:noFill/>
        </p:spPr>
        <p:txBody>
          <a:bodyPr wrap="square" rtlCol="0">
            <a:spAutoFit/>
          </a:bodyPr>
          <a:lstStyle/>
          <a:p>
            <a:pPr algn="r"/>
            <a:r>
              <a:rPr lang="en-CA" sz="2800" dirty="0" smtClean="0">
                <a:solidFill>
                  <a:schemeClr val="bg1">
                    <a:lumMod val="50000"/>
                  </a:schemeClr>
                </a:solidFill>
                <a:latin typeface="Century Gothic" pitchFamily="34" charset="0"/>
              </a:rPr>
              <a:t>PERFORMING ARTS EXECUTIVE</a:t>
            </a:r>
          </a:p>
          <a:p>
            <a:pPr algn="r"/>
            <a:r>
              <a:rPr lang="en-CA" sz="1600" dirty="0" smtClean="0">
                <a:solidFill>
                  <a:schemeClr val="bg1">
                    <a:lumMod val="50000"/>
                  </a:schemeClr>
                </a:solidFill>
                <a:latin typeface="Century Gothic" pitchFamily="34" charset="0"/>
              </a:rPr>
              <a:t>SALES, STRATEGY, BRANDING, OPERATIONS</a:t>
            </a:r>
            <a:endParaRPr lang="en-US" sz="1600" dirty="0">
              <a:solidFill>
                <a:schemeClr val="bg1">
                  <a:lumMod val="50000"/>
                </a:schemeClr>
              </a:solidFill>
              <a:latin typeface="Century Gothic" pitchFamily="34" charset="0"/>
            </a:endParaRPr>
          </a:p>
        </p:txBody>
      </p:sp>
      <p:sp>
        <p:nvSpPr>
          <p:cNvPr id="56" name="TextBox 55"/>
          <p:cNvSpPr txBox="1"/>
          <p:nvPr/>
        </p:nvSpPr>
        <p:spPr>
          <a:xfrm>
            <a:off x="179512" y="1268760"/>
            <a:ext cx="4513517" cy="1692771"/>
          </a:xfrm>
          <a:prstGeom prst="rect">
            <a:avLst/>
          </a:prstGeom>
          <a:noFill/>
        </p:spPr>
        <p:txBody>
          <a:bodyPr wrap="square" rtlCol="0">
            <a:spAutoFit/>
          </a:bodyPr>
          <a:lstStyle/>
          <a:p>
            <a:r>
              <a:rPr lang="en-CA" sz="2000" i="1" dirty="0" smtClean="0">
                <a:solidFill>
                  <a:srgbClr val="005DAA"/>
                </a:solidFill>
                <a:latin typeface="Century Gothic" pitchFamily="34" charset="0"/>
              </a:rPr>
              <a:t>AWARD-WINNING </a:t>
            </a:r>
          </a:p>
          <a:p>
            <a:r>
              <a:rPr lang="en-CA" sz="2800" i="1" dirty="0" smtClean="0">
                <a:solidFill>
                  <a:srgbClr val="005DAA"/>
                </a:solidFill>
                <a:latin typeface="Century Gothic" pitchFamily="34" charset="0"/>
              </a:rPr>
              <a:t>DIRECTOR OF OVER </a:t>
            </a:r>
            <a:r>
              <a:rPr lang="en-CA" sz="3600" i="1" dirty="0" smtClean="0">
                <a:solidFill>
                  <a:srgbClr val="005DAA"/>
                </a:solidFill>
                <a:latin typeface="Century Gothic" pitchFamily="34" charset="0"/>
              </a:rPr>
              <a:t>60</a:t>
            </a:r>
            <a:r>
              <a:rPr lang="en-CA" sz="2800" i="1" dirty="0" smtClean="0">
                <a:solidFill>
                  <a:srgbClr val="005DAA"/>
                </a:solidFill>
                <a:latin typeface="Century Gothic" pitchFamily="34" charset="0"/>
              </a:rPr>
              <a:t> PROFESSIONAL THEATRE </a:t>
            </a:r>
            <a:r>
              <a:rPr lang="en-CA" sz="2000" i="1" dirty="0" smtClean="0">
                <a:solidFill>
                  <a:srgbClr val="005DAA"/>
                </a:solidFill>
                <a:latin typeface="Century Gothic" pitchFamily="34" charset="0"/>
              </a:rPr>
              <a:t>PRODUCTIONS/ TEAMS</a:t>
            </a:r>
            <a:endParaRPr lang="en-US" sz="2000" dirty="0">
              <a:solidFill>
                <a:srgbClr val="005DAA"/>
              </a:solidFill>
              <a:latin typeface="Century Gothic" pitchFamily="34" charset="0"/>
            </a:endParaRPr>
          </a:p>
        </p:txBody>
      </p:sp>
      <p:sp>
        <p:nvSpPr>
          <p:cNvPr id="57" name="TextBox 56"/>
          <p:cNvSpPr txBox="1"/>
          <p:nvPr/>
        </p:nvSpPr>
        <p:spPr>
          <a:xfrm>
            <a:off x="174298" y="4691752"/>
            <a:ext cx="3125202" cy="1231106"/>
          </a:xfrm>
          <a:prstGeom prst="rect">
            <a:avLst/>
          </a:prstGeom>
          <a:noFill/>
        </p:spPr>
        <p:txBody>
          <a:bodyPr wrap="square" rtlCol="0">
            <a:spAutoFit/>
          </a:bodyPr>
          <a:lstStyle/>
          <a:p>
            <a:r>
              <a:rPr lang="en-CA" sz="2000" i="1" dirty="0" smtClean="0">
                <a:solidFill>
                  <a:schemeClr val="bg1">
                    <a:lumMod val="50000"/>
                  </a:schemeClr>
                </a:solidFill>
                <a:latin typeface="Century Gothic" pitchFamily="34" charset="0"/>
              </a:rPr>
              <a:t>RAISED $6 M IN ARTS CENTRE CAPITAL CAMPAIGN</a:t>
            </a:r>
          </a:p>
          <a:p>
            <a:r>
              <a:rPr lang="en-CA" sz="1400" i="1" dirty="0" smtClean="0">
                <a:solidFill>
                  <a:schemeClr val="bg1">
                    <a:lumMod val="50000"/>
                  </a:schemeClr>
                </a:solidFill>
                <a:latin typeface="Century Gothic" pitchFamily="34" charset="0"/>
              </a:rPr>
              <a:t>3 BUILT IN OTTAWA 2004-2011</a:t>
            </a:r>
            <a:endParaRPr lang="en-US" sz="1400" i="1" dirty="0">
              <a:solidFill>
                <a:schemeClr val="bg1">
                  <a:lumMod val="50000"/>
                </a:schemeClr>
              </a:solidFill>
              <a:latin typeface="Century Gothic" pitchFamily="34" charset="0"/>
            </a:endParaRPr>
          </a:p>
        </p:txBody>
      </p:sp>
      <p:sp>
        <p:nvSpPr>
          <p:cNvPr id="58" name="TextBox 57"/>
          <p:cNvSpPr txBox="1"/>
          <p:nvPr/>
        </p:nvSpPr>
        <p:spPr>
          <a:xfrm>
            <a:off x="5874939" y="5190291"/>
            <a:ext cx="3233565" cy="830997"/>
          </a:xfrm>
          <a:prstGeom prst="rect">
            <a:avLst/>
          </a:prstGeom>
          <a:noFill/>
        </p:spPr>
        <p:txBody>
          <a:bodyPr wrap="square" rtlCol="0">
            <a:spAutoFit/>
          </a:bodyPr>
          <a:lstStyle/>
          <a:p>
            <a:pPr algn="ctr"/>
            <a:r>
              <a:rPr lang="en-US" sz="2400" dirty="0" smtClean="0">
                <a:solidFill>
                  <a:schemeClr val="tx1">
                    <a:lumMod val="75000"/>
                    <a:lumOff val="25000"/>
                  </a:schemeClr>
                </a:solidFill>
                <a:latin typeface="Century Gothic" pitchFamily="34" charset="0"/>
              </a:rPr>
              <a:t>FOUNDER, OTTAWA SHAKESPEARE CO</a:t>
            </a:r>
            <a:endParaRPr lang="en-US" sz="2400" dirty="0">
              <a:solidFill>
                <a:schemeClr val="tx1">
                  <a:lumMod val="75000"/>
                  <a:lumOff val="25000"/>
                </a:schemeClr>
              </a:solidFill>
              <a:latin typeface="Century Gothic" pitchFamily="34" charset="0"/>
            </a:endParaRPr>
          </a:p>
        </p:txBody>
      </p:sp>
      <p:sp>
        <p:nvSpPr>
          <p:cNvPr id="59" name="TextBox 58"/>
          <p:cNvSpPr txBox="1"/>
          <p:nvPr/>
        </p:nvSpPr>
        <p:spPr>
          <a:xfrm>
            <a:off x="13093" y="6093296"/>
            <a:ext cx="9143999" cy="1107996"/>
          </a:xfrm>
          <a:prstGeom prst="rect">
            <a:avLst/>
          </a:prstGeom>
          <a:noFill/>
        </p:spPr>
        <p:txBody>
          <a:bodyPr wrap="square" rtlCol="0">
            <a:spAutoFit/>
          </a:bodyPr>
          <a:lstStyle/>
          <a:p>
            <a:pPr algn="ctr"/>
            <a:r>
              <a:rPr lang="en-US" sz="2200" dirty="0" smtClean="0">
                <a:solidFill>
                  <a:srgbClr val="001E00"/>
                </a:solidFill>
                <a:effectLst>
                  <a:outerShdw blurRad="38100" dist="38100" dir="2700000" algn="tl">
                    <a:srgbClr val="000000">
                      <a:alpha val="43137"/>
                    </a:srgbClr>
                  </a:outerShdw>
                </a:effectLst>
                <a:latin typeface="Century Gothic" pitchFamily="34" charset="0"/>
              </a:rPr>
              <a:t>Certified </a:t>
            </a:r>
            <a:r>
              <a:rPr lang="en-US" sz="2200" dirty="0" err="1" smtClean="0">
                <a:solidFill>
                  <a:srgbClr val="3366FF"/>
                </a:solidFill>
                <a:effectLst>
                  <a:outerShdw blurRad="38100" dist="38100" dir="2700000" algn="tl">
                    <a:srgbClr val="000000">
                      <a:alpha val="43137"/>
                    </a:srgbClr>
                  </a:outerShdw>
                </a:effectLst>
                <a:latin typeface="Century Gothic" pitchFamily="34" charset="0"/>
              </a:rPr>
              <a:t>FocalPoint</a:t>
            </a:r>
            <a:r>
              <a:rPr lang="en-US" sz="2200" dirty="0" smtClean="0">
                <a:solidFill>
                  <a:srgbClr val="001E00"/>
                </a:solidFill>
                <a:effectLst>
                  <a:outerShdw blurRad="38100" dist="38100" dir="2700000" algn="tl">
                    <a:srgbClr val="000000">
                      <a:alpha val="43137"/>
                    </a:srgbClr>
                  </a:outerShdw>
                </a:effectLst>
                <a:latin typeface="Century Gothic" pitchFamily="34" charset="0"/>
              </a:rPr>
              <a:t> Business Performance Coach</a:t>
            </a:r>
          </a:p>
          <a:p>
            <a:pPr algn="ctr"/>
            <a:r>
              <a:rPr lang="en-US" sz="2200" dirty="0" smtClean="0">
                <a:solidFill>
                  <a:srgbClr val="001E00"/>
                </a:solidFill>
                <a:effectLst>
                  <a:outerShdw blurRad="38100" dist="38100" dir="2700000" algn="tl">
                    <a:srgbClr val="000000">
                      <a:alpha val="43137"/>
                    </a:srgbClr>
                  </a:outerShdw>
                </a:effectLst>
                <a:latin typeface="Century Gothic" pitchFamily="34" charset="0"/>
              </a:rPr>
              <a:t>Lead</a:t>
            </a:r>
            <a:r>
              <a:rPr lang="en-US" sz="2200" dirty="0">
                <a:solidFill>
                  <a:srgbClr val="001E00"/>
                </a:solidFill>
                <a:effectLst>
                  <a:outerShdw blurRad="38100" dist="38100" dir="2700000" algn="tl">
                    <a:srgbClr val="000000">
                      <a:alpha val="43137"/>
                    </a:srgbClr>
                  </a:outerShdw>
                </a:effectLst>
                <a:latin typeface="Century Gothic" pitchFamily="34" charset="0"/>
              </a:rPr>
              <a:t>, North America, </a:t>
            </a:r>
            <a:r>
              <a:rPr lang="en-US" sz="2200" dirty="0">
                <a:solidFill>
                  <a:srgbClr val="FF0000"/>
                </a:solidFill>
                <a:effectLst>
                  <a:outerShdw blurRad="38100" dist="38100" dir="2700000" algn="tl">
                    <a:srgbClr val="000000">
                      <a:alpha val="43137"/>
                    </a:srgbClr>
                  </a:outerShdw>
                </a:effectLst>
                <a:latin typeface="Century Gothic" pitchFamily="34" charset="0"/>
              </a:rPr>
              <a:t>The Corporate Theatre</a:t>
            </a:r>
          </a:p>
          <a:p>
            <a:pPr algn="ctr"/>
            <a:endParaRPr lang="en-US" sz="2200" dirty="0">
              <a:solidFill>
                <a:srgbClr val="001E00"/>
              </a:solidFill>
              <a:latin typeface="Century Gothic" pitchFamily="34" charset="0"/>
            </a:endParaRPr>
          </a:p>
        </p:txBody>
      </p:sp>
      <p:pic>
        <p:nvPicPr>
          <p:cNvPr id="4" name="Picture 3" descr="Charles 3858C cropp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9500" y="3500518"/>
            <a:ext cx="2317505" cy="2317505"/>
          </a:xfrm>
          <a:prstGeom prst="rect">
            <a:avLst/>
          </a:prstGeom>
          <a:ln>
            <a:solidFill>
              <a:schemeClr val="bg1"/>
            </a:solidFill>
          </a:ln>
        </p:spPr>
      </p:pic>
      <p:sp>
        <p:nvSpPr>
          <p:cNvPr id="14" name="Text Placeholder 8"/>
          <p:cNvSpPr txBox="1">
            <a:spLocks/>
          </p:cNvSpPr>
          <p:nvPr/>
        </p:nvSpPr>
        <p:spPr>
          <a:xfrm>
            <a:off x="1814967" y="337786"/>
            <a:ext cx="7119937" cy="62354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kern="10" dirty="0" smtClean="0">
                <a:ln w="3175">
                  <a:noFill/>
                  <a:round/>
                  <a:headEnd/>
                  <a:tailEnd/>
                </a:ln>
                <a:solidFill>
                  <a:srgbClr val="001E00"/>
                </a:solidFill>
                <a:latin typeface="Century Gothic"/>
              </a:rPr>
              <a:t>INTRODUCTION</a:t>
            </a:r>
            <a:endParaRPr lang="en-US" sz="1800" kern="10" dirty="0">
              <a:ln w="3175">
                <a:noFill/>
                <a:round/>
                <a:headEnd/>
                <a:tailEnd/>
              </a:ln>
              <a:solidFill>
                <a:srgbClr val="001E00"/>
              </a:solidFill>
              <a:latin typeface="Century Gothic"/>
            </a:endParaRPr>
          </a:p>
        </p:txBody>
      </p:sp>
    </p:spTree>
    <p:extLst>
      <p:ext uri="{BB962C8B-B14F-4D97-AF65-F5344CB8AC3E}">
        <p14:creationId xmlns:p14="http://schemas.microsoft.com/office/powerpoint/2010/main" val="2427107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1000" fill="hold"/>
                                        <p:tgtEl>
                                          <p:spTgt spid="46"/>
                                        </p:tgtEl>
                                        <p:attrNameLst>
                                          <p:attrName>ppt_x</p:attrName>
                                        </p:attrNameLst>
                                      </p:cBhvr>
                                      <p:tavLst>
                                        <p:tav tm="0">
                                          <p:val>
                                            <p:strVal val="1+#ppt_w/2"/>
                                          </p:val>
                                        </p:tav>
                                        <p:tav tm="100000">
                                          <p:val>
                                            <p:strVal val="#ppt_x"/>
                                          </p:val>
                                        </p:tav>
                                      </p:tavLst>
                                    </p:anim>
                                    <p:anim calcmode="lin" valueType="num">
                                      <p:cBhvr additive="base">
                                        <p:cTn id="8" dur="1000" fill="hold"/>
                                        <p:tgtEl>
                                          <p:spTgt spid="4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9" fill="hold" grpId="0" nodeType="afterEffect">
                                  <p:stCondLst>
                                    <p:cond delay="100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1000" fill="hold"/>
                                        <p:tgtEl>
                                          <p:spTgt spid="47"/>
                                        </p:tgtEl>
                                        <p:attrNameLst>
                                          <p:attrName>ppt_x</p:attrName>
                                        </p:attrNameLst>
                                      </p:cBhvr>
                                      <p:tavLst>
                                        <p:tav tm="0">
                                          <p:val>
                                            <p:strVal val="0-#ppt_w/2"/>
                                          </p:val>
                                        </p:tav>
                                        <p:tav tm="100000">
                                          <p:val>
                                            <p:strVal val="#ppt_x"/>
                                          </p:val>
                                        </p:tav>
                                      </p:tavLst>
                                    </p:anim>
                                    <p:anim calcmode="lin" valueType="num">
                                      <p:cBhvr additive="base">
                                        <p:cTn id="13" dur="1000" fill="hold"/>
                                        <p:tgtEl>
                                          <p:spTgt spid="47"/>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par>
                          <p:cTn id="17" fill="hold">
                            <p:stCondLst>
                              <p:cond delay="3000"/>
                            </p:stCondLst>
                            <p:childTnLst>
                              <p:par>
                                <p:cTn id="18" presetID="10" presetClass="entr" presetSubtype="0" fill="hold" grpId="0" nodeType="afterEffect">
                                  <p:stCondLst>
                                    <p:cond delay="100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1000"/>
                                        <p:tgtEl>
                                          <p:spTgt spid="56"/>
                                        </p:tgtEl>
                                      </p:cBhvr>
                                    </p:animEffect>
                                  </p:childTnLst>
                                </p:cTn>
                              </p:par>
                            </p:childTnLst>
                          </p:cTn>
                        </p:par>
                        <p:par>
                          <p:cTn id="21" fill="hold">
                            <p:stCondLst>
                              <p:cond delay="5000"/>
                            </p:stCondLst>
                            <p:childTnLst>
                              <p:par>
                                <p:cTn id="22" presetID="2" presetClass="entr" presetSubtype="4" fill="hold" grpId="0" nodeType="afterEffect">
                                  <p:stCondLst>
                                    <p:cond delay="100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500" fill="hold"/>
                                        <p:tgtEl>
                                          <p:spTgt spid="54"/>
                                        </p:tgtEl>
                                        <p:attrNameLst>
                                          <p:attrName>ppt_x</p:attrName>
                                        </p:attrNameLst>
                                      </p:cBhvr>
                                      <p:tavLst>
                                        <p:tav tm="0">
                                          <p:val>
                                            <p:strVal val="#ppt_x"/>
                                          </p:val>
                                        </p:tav>
                                        <p:tav tm="100000">
                                          <p:val>
                                            <p:strVal val="#ppt_x"/>
                                          </p:val>
                                        </p:tav>
                                      </p:tavLst>
                                    </p:anim>
                                    <p:anim calcmode="lin" valueType="num">
                                      <p:cBhvr additive="base">
                                        <p:cTn id="25" dur="500" fill="hold"/>
                                        <p:tgtEl>
                                          <p:spTgt spid="54"/>
                                        </p:tgtEl>
                                        <p:attrNameLst>
                                          <p:attrName>ppt_y</p:attrName>
                                        </p:attrNameLst>
                                      </p:cBhvr>
                                      <p:tavLst>
                                        <p:tav tm="0">
                                          <p:val>
                                            <p:strVal val="1+#ppt_h/2"/>
                                          </p:val>
                                        </p:tav>
                                        <p:tav tm="100000">
                                          <p:val>
                                            <p:strVal val="#ppt_y"/>
                                          </p:val>
                                        </p:tav>
                                      </p:tavLst>
                                    </p:anim>
                                  </p:childTnLst>
                                </p:cTn>
                              </p:par>
                            </p:childTnLst>
                          </p:cTn>
                        </p:par>
                        <p:par>
                          <p:cTn id="26" fill="hold">
                            <p:stCondLst>
                              <p:cond delay="6500"/>
                            </p:stCondLst>
                            <p:childTnLst>
                              <p:par>
                                <p:cTn id="27" presetID="2" presetClass="entr" presetSubtype="2" fill="hold" grpId="0" nodeType="afterEffect">
                                  <p:stCondLst>
                                    <p:cond delay="1500"/>
                                  </p:stCondLst>
                                  <p:childTnLst>
                                    <p:set>
                                      <p:cBhvr>
                                        <p:cTn id="28" dur="1" fill="hold">
                                          <p:stCondLst>
                                            <p:cond delay="0"/>
                                          </p:stCondLst>
                                        </p:cTn>
                                        <p:tgtEl>
                                          <p:spTgt spid="55"/>
                                        </p:tgtEl>
                                        <p:attrNameLst>
                                          <p:attrName>style.visibility</p:attrName>
                                        </p:attrNameLst>
                                      </p:cBhvr>
                                      <p:to>
                                        <p:strVal val="visible"/>
                                      </p:to>
                                    </p:set>
                                    <p:anim calcmode="lin" valueType="num">
                                      <p:cBhvr additive="base">
                                        <p:cTn id="29" dur="500" fill="hold"/>
                                        <p:tgtEl>
                                          <p:spTgt spid="55"/>
                                        </p:tgtEl>
                                        <p:attrNameLst>
                                          <p:attrName>ppt_x</p:attrName>
                                        </p:attrNameLst>
                                      </p:cBhvr>
                                      <p:tavLst>
                                        <p:tav tm="0">
                                          <p:val>
                                            <p:strVal val="1+#ppt_w/2"/>
                                          </p:val>
                                        </p:tav>
                                        <p:tav tm="100000">
                                          <p:val>
                                            <p:strVal val="#ppt_x"/>
                                          </p:val>
                                        </p:tav>
                                      </p:tavLst>
                                    </p:anim>
                                    <p:anim calcmode="lin" valueType="num">
                                      <p:cBhvr additive="base">
                                        <p:cTn id="30" dur="500" fill="hold"/>
                                        <p:tgtEl>
                                          <p:spTgt spid="55"/>
                                        </p:tgtEl>
                                        <p:attrNameLst>
                                          <p:attrName>ppt_y</p:attrName>
                                        </p:attrNameLst>
                                      </p:cBhvr>
                                      <p:tavLst>
                                        <p:tav tm="0">
                                          <p:val>
                                            <p:strVal val="#ppt_y"/>
                                          </p:val>
                                        </p:tav>
                                        <p:tav tm="100000">
                                          <p:val>
                                            <p:strVal val="#ppt_y"/>
                                          </p:val>
                                        </p:tav>
                                      </p:tavLst>
                                    </p:anim>
                                  </p:childTnLst>
                                </p:cTn>
                              </p:par>
                            </p:childTnLst>
                          </p:cTn>
                        </p:par>
                        <p:par>
                          <p:cTn id="31" fill="hold">
                            <p:stCondLst>
                              <p:cond delay="8500"/>
                            </p:stCondLst>
                            <p:childTnLst>
                              <p:par>
                                <p:cTn id="32" presetID="10" presetClass="entr" presetSubtype="0" fill="hold" grpId="0" nodeType="afterEffect">
                                  <p:stCondLst>
                                    <p:cond delay="100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1000"/>
                                        <p:tgtEl>
                                          <p:spTgt spid="57"/>
                                        </p:tgtEl>
                                      </p:cBhvr>
                                    </p:animEffect>
                                  </p:childTnLst>
                                </p:cTn>
                              </p:par>
                            </p:childTnLst>
                          </p:cTn>
                        </p:par>
                        <p:par>
                          <p:cTn id="35" fill="hold">
                            <p:stCondLst>
                              <p:cond delay="10500"/>
                            </p:stCondLst>
                            <p:childTnLst>
                              <p:par>
                                <p:cTn id="36" presetID="31" presetClass="entr" presetSubtype="0" fill="hold" grpId="0" nodeType="afterEffect">
                                  <p:stCondLst>
                                    <p:cond delay="0"/>
                                  </p:stCondLst>
                                  <p:iterate type="lt">
                                    <p:tmPct val="5000"/>
                                  </p:iterate>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 calcmode="lin" valueType="num">
                                      <p:cBhvr>
                                        <p:cTn id="40" dur="500" fill="hold"/>
                                        <p:tgtEl>
                                          <p:spTgt spid="58"/>
                                        </p:tgtEl>
                                        <p:attrNameLst>
                                          <p:attrName>style.rotation</p:attrName>
                                        </p:attrNameLst>
                                      </p:cBhvr>
                                      <p:tavLst>
                                        <p:tav tm="0">
                                          <p:val>
                                            <p:fltVal val="90"/>
                                          </p:val>
                                        </p:tav>
                                        <p:tav tm="100000">
                                          <p:val>
                                            <p:fltVal val="0"/>
                                          </p:val>
                                        </p:tav>
                                      </p:tavLst>
                                    </p:anim>
                                    <p:animEffect transition="in" filter="fade">
                                      <p:cBhvr>
                                        <p:cTn id="41" dur="500"/>
                                        <p:tgtEl>
                                          <p:spTgt spid="58"/>
                                        </p:tgtEl>
                                      </p:cBhvr>
                                    </p:animEffect>
                                  </p:childTnLst>
                                </p:cTn>
                              </p:par>
                            </p:childTnLst>
                          </p:cTn>
                        </p:par>
                        <p:par>
                          <p:cTn id="42" fill="hold">
                            <p:stCondLst>
                              <p:cond delay="11650"/>
                            </p:stCondLst>
                            <p:childTnLst>
                              <p:par>
                                <p:cTn id="43" presetID="10" presetClass="entr" presetSubtype="0" fill="hold" nodeType="afterEffect">
                                  <p:stCondLst>
                                    <p:cond delay="1000"/>
                                  </p:stCondLst>
                                  <p:childTnLst>
                                    <p:set>
                                      <p:cBhvr>
                                        <p:cTn id="44" dur="1" fill="hold">
                                          <p:stCondLst>
                                            <p:cond delay="0"/>
                                          </p:stCondLst>
                                        </p:cTn>
                                        <p:tgtEl>
                                          <p:spTgt spid="59">
                                            <p:txEl>
                                              <p:pRg st="0" end="0"/>
                                            </p:txEl>
                                          </p:spTgt>
                                        </p:tgtEl>
                                        <p:attrNameLst>
                                          <p:attrName>style.visibility</p:attrName>
                                        </p:attrNameLst>
                                      </p:cBhvr>
                                      <p:to>
                                        <p:strVal val="visible"/>
                                      </p:to>
                                    </p:set>
                                    <p:animEffect transition="in" filter="fade">
                                      <p:cBhvr>
                                        <p:cTn id="45" dur="1000"/>
                                        <p:tgtEl>
                                          <p:spTgt spid="59">
                                            <p:txEl>
                                              <p:pRg st="0" end="0"/>
                                            </p:txEl>
                                          </p:spTgt>
                                        </p:tgtEl>
                                      </p:cBhvr>
                                    </p:animEffect>
                                  </p:childTnLst>
                                </p:cTn>
                              </p:par>
                            </p:childTnLst>
                          </p:cTn>
                        </p:par>
                        <p:par>
                          <p:cTn id="46" fill="hold">
                            <p:stCondLst>
                              <p:cond delay="13650"/>
                            </p:stCondLst>
                            <p:childTnLst>
                              <p:par>
                                <p:cTn id="47" presetID="10" presetClass="entr" presetSubtype="0" fill="hold" nodeType="afterEffect">
                                  <p:stCondLst>
                                    <p:cond delay="1000"/>
                                  </p:stCondLst>
                                  <p:childTnLst>
                                    <p:set>
                                      <p:cBhvr>
                                        <p:cTn id="48" dur="1" fill="hold">
                                          <p:stCondLst>
                                            <p:cond delay="0"/>
                                          </p:stCondLst>
                                        </p:cTn>
                                        <p:tgtEl>
                                          <p:spTgt spid="59">
                                            <p:txEl>
                                              <p:pRg st="1" end="1"/>
                                            </p:txEl>
                                          </p:spTgt>
                                        </p:tgtEl>
                                        <p:attrNameLst>
                                          <p:attrName>style.visibility</p:attrName>
                                        </p:attrNameLst>
                                      </p:cBhvr>
                                      <p:to>
                                        <p:strVal val="visible"/>
                                      </p:to>
                                    </p:set>
                                    <p:animEffect transition="in" filter="fade">
                                      <p:cBhvr>
                                        <p:cTn id="49" dur="1000"/>
                                        <p:tgtEl>
                                          <p:spTgt spid="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4" grpId="0"/>
      <p:bldP spid="55" grpId="0"/>
      <p:bldP spid="56" grpId="0"/>
      <p:bldP spid="57" grpId="0"/>
      <p:bldP spid="58" grpId="0"/>
      <p:bldP spid="14"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0-#ppt_w/2"/>
                          </p:val>
                        </p:tav>
                        <p:tav tm="100000">
                          <p:val>
                            <p:strVal val="#ppt_x"/>
                          </p:val>
                        </p:tav>
                      </p:tavLst>
                    </p:anim>
                    <p:anim calcmode="lin" valueType="num">
                      <p:cBhvr additive="base">
                        <p:cTn dur="750" fill="hold"/>
                        <p:tgtEl>
                          <p:spTgt spid="14"/>
                        </p:tgtEl>
                        <p:attrNameLst>
                          <p:attrName>ppt_y</p:attrName>
                        </p:attrNameLst>
                      </p:cBhvr>
                      <p:tavLst>
                        <p:tav tm="0">
                          <p:val>
                            <p:strVal val="#ppt_y"/>
                          </p:val>
                        </p:tav>
                        <p:tav tm="100000">
                          <p:val>
                            <p:strVal val="#ppt_y"/>
                          </p:val>
                        </p:tav>
                      </p:tavLst>
                    </p:anim>
                  </p:childTnLst>
                </p:cTn>
              </p:par>
            </p:tnLst>
          </p:tmpl>
        </p:tmplLst>
      </p:b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eader cover"/>
          <p:cNvPicPr>
            <a:picLocks noChangeAspect="1"/>
          </p:cNvPicPr>
          <p:nvPr/>
        </p:nvPicPr>
        <p:blipFill rotWithShape="1">
          <a:blip r:embed="rId3" cstate="print">
            <a:extLst>
              <a:ext uri="{28A0092B-C50C-407E-A947-70E740481C1C}">
                <a14:useLocalDpi xmlns:a14="http://schemas.microsoft.com/office/drawing/2010/main" val="0"/>
              </a:ext>
            </a:extLst>
          </a:blip>
          <a:srcRect l="1" t="1" r="80475" b="86189"/>
          <a:stretch/>
        </p:blipFill>
        <p:spPr>
          <a:xfrm>
            <a:off x="0" y="-1"/>
            <a:ext cx="1785258" cy="947057"/>
          </a:xfrm>
          <a:prstGeom prst="rect">
            <a:avLst/>
          </a:prstGeom>
          <a:effectLst/>
        </p:spPr>
      </p:pic>
      <p:pic>
        <p:nvPicPr>
          <p:cNvPr id="15" name="Logo Sm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 y="210560"/>
            <a:ext cx="1445548" cy="618276"/>
          </a:xfrm>
          <a:prstGeom prst="rect">
            <a:avLst/>
          </a:prstGeom>
        </p:spPr>
      </p:pic>
      <p:sp>
        <p:nvSpPr>
          <p:cNvPr id="7" name="Text Placeholder 8"/>
          <p:cNvSpPr txBox="1">
            <a:spLocks/>
          </p:cNvSpPr>
          <p:nvPr/>
        </p:nvSpPr>
        <p:spPr>
          <a:xfrm>
            <a:off x="1814967" y="322387"/>
            <a:ext cx="7119937" cy="68660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000" kern="10" dirty="0" smtClean="0">
                <a:ln w="3175">
                  <a:solidFill>
                    <a:srgbClr val="545454"/>
                  </a:solidFill>
                  <a:round/>
                  <a:headEnd/>
                  <a:tailEnd/>
                </a:ln>
                <a:solidFill>
                  <a:srgbClr val="001E00"/>
                </a:solidFill>
                <a:latin typeface="Century Gothic"/>
              </a:rPr>
              <a:t>INTRODUCTION</a:t>
            </a:r>
            <a:endParaRPr lang="en-US" sz="2000" kern="10" dirty="0" smtClean="0">
              <a:ln w="3175">
                <a:solidFill>
                  <a:srgbClr val="545454"/>
                </a:solidFill>
                <a:round/>
                <a:headEnd/>
                <a:tailEnd/>
              </a:ln>
              <a:solidFill>
                <a:srgbClr val="001E00"/>
              </a:solidFill>
              <a:latin typeface="Century Gothic"/>
            </a:endParaRPr>
          </a:p>
        </p:txBody>
      </p:sp>
      <p:sp>
        <p:nvSpPr>
          <p:cNvPr id="13" name="Rectangle 12"/>
          <p:cNvSpPr/>
          <p:nvPr/>
        </p:nvSpPr>
        <p:spPr>
          <a:xfrm>
            <a:off x="198120" y="1295155"/>
            <a:ext cx="8736783" cy="5262980"/>
          </a:xfrm>
          <a:prstGeom prst="rect">
            <a:avLst/>
          </a:prstGeom>
        </p:spPr>
        <p:txBody>
          <a:bodyPr wrap="square">
            <a:spAutoFit/>
          </a:bodyPr>
          <a:lstStyle/>
          <a:p>
            <a:pPr algn="ctr"/>
            <a:r>
              <a:rPr lang="en-US" sz="2800" dirty="0" smtClean="0">
                <a:ln w="3175">
                  <a:solidFill>
                    <a:srgbClr val="005DAA"/>
                  </a:solidFill>
                </a:ln>
                <a:solidFill>
                  <a:srgbClr val="005DAA"/>
                </a:solidFill>
                <a:latin typeface="Century Gothic" pitchFamily="34" charset="0"/>
              </a:rPr>
              <a:t>THE “CURTAIN HAS COME DOWN” ON 2014 ….</a:t>
            </a: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r>
              <a:rPr lang="en-US" sz="2800" dirty="0" smtClean="0">
                <a:ln w="3175">
                  <a:solidFill>
                    <a:srgbClr val="005DAA"/>
                  </a:solidFill>
                </a:ln>
                <a:solidFill>
                  <a:srgbClr val="005DAA"/>
                </a:solidFill>
                <a:latin typeface="Century Gothic" pitchFamily="34" charset="0"/>
              </a:rPr>
              <a:t>How was the ‘show’ for you?</a:t>
            </a:r>
          </a:p>
          <a:p>
            <a:pPr algn="ctr"/>
            <a:r>
              <a:rPr lang="en-US" sz="2800" dirty="0" smtClean="0">
                <a:ln w="3175">
                  <a:solidFill>
                    <a:srgbClr val="005DAA"/>
                  </a:solidFill>
                </a:ln>
                <a:solidFill>
                  <a:srgbClr val="005DAA"/>
                </a:solidFill>
                <a:latin typeface="Century Gothic" pitchFamily="34" charset="0"/>
              </a:rPr>
              <a:t>What worked?  What did you learn?</a:t>
            </a:r>
          </a:p>
          <a:p>
            <a:pPr algn="ctr"/>
            <a:r>
              <a:rPr lang="en-US" sz="2800" dirty="0" smtClean="0">
                <a:ln w="3175">
                  <a:solidFill>
                    <a:srgbClr val="005DAA"/>
                  </a:solidFill>
                </a:ln>
                <a:solidFill>
                  <a:srgbClr val="005DAA"/>
                </a:solidFill>
                <a:latin typeface="Century Gothic" pitchFamily="34" charset="0"/>
              </a:rPr>
              <a:t>What would you have done differently?</a:t>
            </a:r>
            <a:endParaRPr lang="en-US" sz="2800" dirty="0">
              <a:ln w="3175">
                <a:solidFill>
                  <a:srgbClr val="005DAA"/>
                </a:solidFill>
              </a:ln>
              <a:solidFill>
                <a:srgbClr val="005DAA"/>
              </a:solidFill>
              <a:latin typeface="Century Gothic" pitchFamily="34" charset="0"/>
            </a:endParaRPr>
          </a:p>
        </p:txBody>
      </p:sp>
      <p:pic>
        <p:nvPicPr>
          <p:cNvPr id="8" name="Picture 7" descr="shakespearesglob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1156" y="1816361"/>
            <a:ext cx="4372668" cy="3283085"/>
          </a:xfrm>
          <a:prstGeom prst="rect">
            <a:avLst/>
          </a:prstGeom>
        </p:spPr>
      </p:pic>
    </p:spTree>
    <p:extLst>
      <p:ext uri="{BB962C8B-B14F-4D97-AF65-F5344CB8AC3E}">
        <p14:creationId xmlns:p14="http://schemas.microsoft.com/office/powerpoint/2010/main" val="29732734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7"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eader cover"/>
          <p:cNvPicPr>
            <a:picLocks noChangeAspect="1"/>
          </p:cNvPicPr>
          <p:nvPr/>
        </p:nvPicPr>
        <p:blipFill rotWithShape="1">
          <a:blip r:embed="rId3" cstate="print">
            <a:extLst>
              <a:ext uri="{28A0092B-C50C-407E-A947-70E740481C1C}">
                <a14:useLocalDpi xmlns:a14="http://schemas.microsoft.com/office/drawing/2010/main" val="0"/>
              </a:ext>
            </a:extLst>
          </a:blip>
          <a:srcRect l="1" t="1" r="80475" b="86189"/>
          <a:stretch/>
        </p:blipFill>
        <p:spPr>
          <a:xfrm>
            <a:off x="0" y="-1"/>
            <a:ext cx="1785258" cy="947057"/>
          </a:xfrm>
          <a:prstGeom prst="rect">
            <a:avLst/>
          </a:prstGeom>
          <a:effectLst/>
        </p:spPr>
      </p:pic>
      <p:pic>
        <p:nvPicPr>
          <p:cNvPr id="15" name="Logo Sm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 y="210560"/>
            <a:ext cx="1445548" cy="618276"/>
          </a:xfrm>
          <a:prstGeom prst="rect">
            <a:avLst/>
          </a:prstGeom>
        </p:spPr>
      </p:pic>
      <p:sp>
        <p:nvSpPr>
          <p:cNvPr id="7" name="Text Placeholder 8"/>
          <p:cNvSpPr txBox="1">
            <a:spLocks/>
          </p:cNvSpPr>
          <p:nvPr/>
        </p:nvSpPr>
        <p:spPr>
          <a:xfrm>
            <a:off x="1814967" y="322387"/>
            <a:ext cx="7119937" cy="68660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000" kern="10" dirty="0" smtClean="0">
                <a:ln w="3175">
                  <a:solidFill>
                    <a:srgbClr val="545454"/>
                  </a:solidFill>
                  <a:round/>
                  <a:headEnd/>
                  <a:tailEnd/>
                </a:ln>
                <a:solidFill>
                  <a:srgbClr val="001E00"/>
                </a:solidFill>
                <a:latin typeface="Century Gothic"/>
              </a:rPr>
              <a:t>INTRODUCTION</a:t>
            </a:r>
            <a:endParaRPr lang="en-US" sz="2000" kern="10" dirty="0" smtClean="0">
              <a:ln w="3175">
                <a:solidFill>
                  <a:srgbClr val="545454"/>
                </a:solidFill>
                <a:round/>
                <a:headEnd/>
                <a:tailEnd/>
              </a:ln>
              <a:solidFill>
                <a:srgbClr val="001E00"/>
              </a:solidFill>
              <a:latin typeface="Century Gothic"/>
            </a:endParaRPr>
          </a:p>
        </p:txBody>
      </p:sp>
      <p:sp>
        <p:nvSpPr>
          <p:cNvPr id="13" name="Rectangle 12"/>
          <p:cNvSpPr/>
          <p:nvPr/>
        </p:nvSpPr>
        <p:spPr>
          <a:xfrm>
            <a:off x="198120" y="1295155"/>
            <a:ext cx="8736783" cy="5262980"/>
          </a:xfrm>
          <a:prstGeom prst="rect">
            <a:avLst/>
          </a:prstGeom>
        </p:spPr>
        <p:txBody>
          <a:bodyPr wrap="square">
            <a:spAutoFit/>
          </a:bodyPr>
          <a:lstStyle/>
          <a:p>
            <a:pPr algn="ctr"/>
            <a:r>
              <a:rPr lang="en-US" sz="2800" dirty="0" smtClean="0">
                <a:ln w="3175">
                  <a:solidFill>
                    <a:srgbClr val="005DAA"/>
                  </a:solidFill>
                </a:ln>
                <a:solidFill>
                  <a:srgbClr val="005DAA"/>
                </a:solidFill>
                <a:latin typeface="Century Gothic" pitchFamily="34" charset="0"/>
              </a:rPr>
              <a:t>AND ON TO 2015 …</a:t>
            </a:r>
            <a:r>
              <a:rPr lang="en-US" sz="2800" dirty="0" smtClean="0">
                <a:ln w="3175">
                  <a:solidFill>
                    <a:srgbClr val="005DAA"/>
                  </a:solidFill>
                </a:ln>
                <a:solidFill>
                  <a:srgbClr val="005DAA"/>
                </a:solidFill>
                <a:latin typeface="Century Gothic" pitchFamily="34" charset="0"/>
              </a:rPr>
              <a:t>.</a:t>
            </a: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r>
              <a:rPr lang="en-US" sz="2800" dirty="0" smtClean="0">
                <a:ln w="3175">
                  <a:solidFill>
                    <a:srgbClr val="005DAA"/>
                  </a:solidFill>
                </a:ln>
                <a:solidFill>
                  <a:srgbClr val="005DAA"/>
                </a:solidFill>
                <a:latin typeface="Century Gothic" pitchFamily="34" charset="0"/>
              </a:rPr>
              <a:t>HAVE YOU CREATED YOUR NEW SHOW’S SCRIPT</a:t>
            </a:r>
            <a:r>
              <a:rPr lang="en-US" sz="2800" dirty="0" smtClean="0">
                <a:ln w="3175">
                  <a:solidFill>
                    <a:srgbClr val="005DAA"/>
                  </a:solidFill>
                </a:ln>
                <a:solidFill>
                  <a:srgbClr val="005DAA"/>
                </a:solidFill>
                <a:latin typeface="Century Gothic" pitchFamily="34" charset="0"/>
              </a:rPr>
              <a:t>?</a:t>
            </a:r>
            <a:endParaRPr lang="en-US" sz="2800" dirty="0" smtClean="0">
              <a:ln w="3175">
                <a:solidFill>
                  <a:srgbClr val="005DAA"/>
                </a:solidFill>
              </a:ln>
              <a:solidFill>
                <a:srgbClr val="005DAA"/>
              </a:solidFill>
              <a:latin typeface="Century Gothic" pitchFamily="34" charset="0"/>
            </a:endParaRPr>
          </a:p>
          <a:p>
            <a:pPr algn="ctr"/>
            <a:r>
              <a:rPr lang="en-US" sz="2800" dirty="0" smtClean="0">
                <a:ln w="3175">
                  <a:solidFill>
                    <a:srgbClr val="005DAA"/>
                  </a:solidFill>
                </a:ln>
                <a:solidFill>
                  <a:srgbClr val="005DAA"/>
                </a:solidFill>
                <a:latin typeface="Century Gothic" pitchFamily="34" charset="0"/>
              </a:rPr>
              <a:t>IS IT READY TO PUT INTO PRODUCTION?</a:t>
            </a:r>
            <a:endParaRPr lang="en-US" sz="2800" dirty="0" smtClean="0">
              <a:ln w="3175">
                <a:solidFill>
                  <a:srgbClr val="005DAA"/>
                </a:solidFill>
              </a:ln>
              <a:solidFill>
                <a:srgbClr val="005DAA"/>
              </a:solidFill>
              <a:latin typeface="Century Gothic" pitchFamily="34" charset="0"/>
            </a:endParaRPr>
          </a:p>
        </p:txBody>
      </p:sp>
      <p:pic>
        <p:nvPicPr>
          <p:cNvPr id="2" name="Picture 1"/>
          <p:cNvPicPr>
            <a:picLocks noChangeAspect="1"/>
          </p:cNvPicPr>
          <p:nvPr/>
        </p:nvPicPr>
        <p:blipFill>
          <a:blip r:embed="rId5"/>
          <a:stretch>
            <a:fillRect/>
          </a:stretch>
        </p:blipFill>
        <p:spPr>
          <a:xfrm>
            <a:off x="2752628" y="1827912"/>
            <a:ext cx="3443383" cy="3377958"/>
          </a:xfrm>
          <a:prstGeom prst="rect">
            <a:avLst/>
          </a:prstGeom>
        </p:spPr>
      </p:pic>
    </p:spTree>
    <p:extLst>
      <p:ext uri="{BB962C8B-B14F-4D97-AF65-F5344CB8AC3E}">
        <p14:creationId xmlns:p14="http://schemas.microsoft.com/office/powerpoint/2010/main" val="2163346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7"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eader cover"/>
          <p:cNvPicPr>
            <a:picLocks noChangeAspect="1"/>
          </p:cNvPicPr>
          <p:nvPr/>
        </p:nvPicPr>
        <p:blipFill rotWithShape="1">
          <a:blip r:embed="rId3" cstate="print">
            <a:extLst>
              <a:ext uri="{28A0092B-C50C-407E-A947-70E740481C1C}">
                <a14:useLocalDpi xmlns:a14="http://schemas.microsoft.com/office/drawing/2010/main" val="0"/>
              </a:ext>
            </a:extLst>
          </a:blip>
          <a:srcRect l="1" t="1" r="80475" b="86189"/>
          <a:stretch/>
        </p:blipFill>
        <p:spPr>
          <a:xfrm>
            <a:off x="0" y="-1"/>
            <a:ext cx="1785258" cy="947057"/>
          </a:xfrm>
          <a:prstGeom prst="rect">
            <a:avLst/>
          </a:prstGeom>
          <a:effectLst/>
        </p:spPr>
      </p:pic>
      <p:pic>
        <p:nvPicPr>
          <p:cNvPr id="15" name="Logo Sm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 y="210560"/>
            <a:ext cx="1445548" cy="618276"/>
          </a:xfrm>
          <a:prstGeom prst="rect">
            <a:avLst/>
          </a:prstGeom>
        </p:spPr>
      </p:pic>
      <p:sp>
        <p:nvSpPr>
          <p:cNvPr id="7" name="Text Placeholder 8"/>
          <p:cNvSpPr txBox="1">
            <a:spLocks/>
          </p:cNvSpPr>
          <p:nvPr/>
        </p:nvSpPr>
        <p:spPr>
          <a:xfrm>
            <a:off x="1814967" y="322387"/>
            <a:ext cx="7119937" cy="68660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000" kern="10" dirty="0" smtClean="0">
                <a:ln w="3175">
                  <a:solidFill>
                    <a:srgbClr val="545454"/>
                  </a:solidFill>
                  <a:round/>
                  <a:headEnd/>
                  <a:tailEnd/>
                </a:ln>
                <a:solidFill>
                  <a:srgbClr val="001E00"/>
                </a:solidFill>
                <a:latin typeface="Century Gothic"/>
              </a:rPr>
              <a:t>INTRODUCTION</a:t>
            </a:r>
            <a:endParaRPr lang="en-US" sz="2000" kern="10" dirty="0" smtClean="0">
              <a:ln w="3175">
                <a:solidFill>
                  <a:srgbClr val="545454"/>
                </a:solidFill>
                <a:round/>
                <a:headEnd/>
                <a:tailEnd/>
              </a:ln>
              <a:solidFill>
                <a:srgbClr val="001E00"/>
              </a:solidFill>
              <a:latin typeface="Century Gothic"/>
            </a:endParaRPr>
          </a:p>
        </p:txBody>
      </p:sp>
      <p:sp>
        <p:nvSpPr>
          <p:cNvPr id="13" name="Rectangle 12"/>
          <p:cNvSpPr/>
          <p:nvPr/>
        </p:nvSpPr>
        <p:spPr>
          <a:xfrm>
            <a:off x="198120" y="1295155"/>
            <a:ext cx="8736783" cy="4832093"/>
          </a:xfrm>
          <a:prstGeom prst="rect">
            <a:avLst/>
          </a:prstGeom>
        </p:spPr>
        <p:txBody>
          <a:bodyPr wrap="square">
            <a:spAutoFit/>
          </a:bodyPr>
          <a:lstStyle/>
          <a:p>
            <a:pPr algn="ctr"/>
            <a:r>
              <a:rPr lang="en-US" sz="2800" dirty="0" smtClean="0">
                <a:ln w="3175">
                  <a:solidFill>
                    <a:srgbClr val="005DAA"/>
                  </a:solidFill>
                </a:ln>
                <a:solidFill>
                  <a:srgbClr val="005DAA"/>
                </a:solidFill>
                <a:latin typeface="Century Gothic" pitchFamily="34" charset="0"/>
              </a:rPr>
              <a:t>AND ON TO 2015 …</a:t>
            </a:r>
            <a:r>
              <a:rPr lang="en-US" sz="2800" dirty="0" smtClean="0">
                <a:ln w="3175">
                  <a:solidFill>
                    <a:srgbClr val="005DAA"/>
                  </a:solidFill>
                </a:ln>
                <a:solidFill>
                  <a:srgbClr val="005DAA"/>
                </a:solidFill>
                <a:latin typeface="Century Gothic" pitchFamily="34" charset="0"/>
              </a:rPr>
              <a:t>.</a:t>
            </a: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r>
              <a:rPr lang="en-US" sz="2800" dirty="0" smtClean="0">
                <a:ln w="3175">
                  <a:solidFill>
                    <a:srgbClr val="005DAA"/>
                  </a:solidFill>
                </a:ln>
                <a:solidFill>
                  <a:srgbClr val="005DAA"/>
                </a:solidFill>
                <a:latin typeface="Century Gothic" pitchFamily="34" charset="0"/>
              </a:rPr>
              <a:t>IT STARTS WITH ‘CORE CLARITY’:</a:t>
            </a:r>
          </a:p>
          <a:p>
            <a:pPr algn="ctr"/>
            <a:r>
              <a:rPr lang="en-US" sz="2800" dirty="0" smtClean="0">
                <a:ln w="3175">
                  <a:solidFill>
                    <a:srgbClr val="005DAA"/>
                  </a:solidFill>
                </a:ln>
                <a:solidFill>
                  <a:srgbClr val="005DAA"/>
                </a:solidFill>
                <a:latin typeface="Century Gothic" pitchFamily="34" charset="0"/>
              </a:rPr>
              <a:t>PRECISELY KNOWING YOUR BUSINESS</a:t>
            </a:r>
            <a:endParaRPr lang="en-US" sz="2800" dirty="0" smtClean="0">
              <a:ln w="3175">
                <a:solidFill>
                  <a:srgbClr val="005DAA"/>
                </a:solidFill>
              </a:ln>
              <a:solidFill>
                <a:srgbClr val="005DAA"/>
              </a:solidFill>
              <a:latin typeface="Century Gothic" pitchFamily="34" charset="0"/>
            </a:endParaRPr>
          </a:p>
        </p:txBody>
      </p:sp>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2921000" y="2311400"/>
            <a:ext cx="3302000" cy="2235200"/>
          </a:xfrm>
          <a:prstGeom prst="rect">
            <a:avLst/>
          </a:prstGeom>
          <a:noFill/>
          <a:ln>
            <a:noFill/>
          </a:ln>
        </p:spPr>
      </p:pic>
    </p:spTree>
    <p:extLst>
      <p:ext uri="{BB962C8B-B14F-4D97-AF65-F5344CB8AC3E}">
        <p14:creationId xmlns:p14="http://schemas.microsoft.com/office/powerpoint/2010/main" val="33673990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7"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eader cover"/>
          <p:cNvPicPr>
            <a:picLocks noChangeAspect="1"/>
          </p:cNvPicPr>
          <p:nvPr/>
        </p:nvPicPr>
        <p:blipFill rotWithShape="1">
          <a:blip r:embed="rId3" cstate="print">
            <a:extLst>
              <a:ext uri="{28A0092B-C50C-407E-A947-70E740481C1C}">
                <a14:useLocalDpi xmlns:a14="http://schemas.microsoft.com/office/drawing/2010/main" val="0"/>
              </a:ext>
            </a:extLst>
          </a:blip>
          <a:srcRect l="1" t="1" r="80475" b="86189"/>
          <a:stretch/>
        </p:blipFill>
        <p:spPr>
          <a:xfrm>
            <a:off x="0" y="-1"/>
            <a:ext cx="1785258" cy="947057"/>
          </a:xfrm>
          <a:prstGeom prst="rect">
            <a:avLst/>
          </a:prstGeom>
          <a:effectLst/>
        </p:spPr>
      </p:pic>
      <p:pic>
        <p:nvPicPr>
          <p:cNvPr id="15" name="Logo Sm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 y="210560"/>
            <a:ext cx="1445548" cy="618276"/>
          </a:xfrm>
          <a:prstGeom prst="rect">
            <a:avLst/>
          </a:prstGeom>
        </p:spPr>
      </p:pic>
      <p:sp>
        <p:nvSpPr>
          <p:cNvPr id="7" name="Text Placeholder 8"/>
          <p:cNvSpPr txBox="1">
            <a:spLocks/>
          </p:cNvSpPr>
          <p:nvPr/>
        </p:nvSpPr>
        <p:spPr>
          <a:xfrm>
            <a:off x="1814967" y="322387"/>
            <a:ext cx="7119937" cy="68660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000" kern="10" dirty="0" smtClean="0">
                <a:ln w="3175">
                  <a:solidFill>
                    <a:srgbClr val="545454"/>
                  </a:solidFill>
                  <a:round/>
                  <a:headEnd/>
                  <a:tailEnd/>
                </a:ln>
                <a:solidFill>
                  <a:srgbClr val="001E00"/>
                </a:solidFill>
                <a:latin typeface="Century Gothic"/>
              </a:rPr>
              <a:t>CORE CLARITY QUESTIONS</a:t>
            </a:r>
            <a:endParaRPr lang="en-US" sz="2000" kern="10" dirty="0" smtClean="0">
              <a:ln w="3175">
                <a:solidFill>
                  <a:srgbClr val="545454"/>
                </a:solidFill>
                <a:round/>
                <a:headEnd/>
                <a:tailEnd/>
              </a:ln>
              <a:solidFill>
                <a:srgbClr val="001E00"/>
              </a:solidFill>
              <a:latin typeface="Century Gothic"/>
            </a:endParaRPr>
          </a:p>
        </p:txBody>
      </p:sp>
      <p:sp>
        <p:nvSpPr>
          <p:cNvPr id="43" name="Rectangle 4"/>
          <p:cNvSpPr txBox="1">
            <a:spLocks noChangeArrowheads="1"/>
          </p:cNvSpPr>
          <p:nvPr/>
        </p:nvSpPr>
        <p:spPr>
          <a:xfrm>
            <a:off x="685800" y="1297259"/>
            <a:ext cx="7772400" cy="533400"/>
          </a:xfrm>
          <a:prstGeom prst="rect">
            <a:avLst/>
          </a:prstGeom>
          <a:effectLst>
            <a:outerShdw blurRad="63500" dist="35907" dir="16979964" algn="ctr" rotWithShape="0">
              <a:srgbClr val="000000">
                <a:alpha val="75000"/>
              </a:srgbClr>
            </a:outerShdw>
          </a:effectLst>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900" b="1" dirty="0" smtClean="0">
                <a:solidFill>
                  <a:srgbClr val="FF0000"/>
                </a:solidFill>
                <a:latin typeface="Tahoma" charset="0"/>
                <a:ea typeface="ＭＳ Ｐゴシック" charset="0"/>
                <a:cs typeface="ＭＳ Ｐゴシック" charset="0"/>
              </a:rPr>
              <a:t>BUSINESS LIFE CYCLE</a:t>
            </a:r>
            <a:endParaRPr lang="en-US" dirty="0">
              <a:solidFill>
                <a:srgbClr val="FF0000"/>
              </a:solidFill>
              <a:latin typeface="Arial" charset="0"/>
              <a:ea typeface="ＭＳ Ｐゴシック" charset="0"/>
              <a:cs typeface="ＭＳ Ｐゴシック" charset="0"/>
            </a:endParaRPr>
          </a:p>
        </p:txBody>
      </p:sp>
      <p:sp>
        <p:nvSpPr>
          <p:cNvPr id="44" name="Line 5"/>
          <p:cNvSpPr>
            <a:spLocks noChangeShapeType="1"/>
          </p:cNvSpPr>
          <p:nvPr/>
        </p:nvSpPr>
        <p:spPr bwMode="auto">
          <a:xfrm>
            <a:off x="914400" y="1439863"/>
            <a:ext cx="7315200" cy="0"/>
          </a:xfrm>
          <a:prstGeom prst="line">
            <a:avLst/>
          </a:prstGeom>
          <a:noFill/>
          <a:ln w="19050">
            <a:solidFill>
              <a:schemeClr val="bg2">
                <a:alpha val="41176"/>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 name="Line 30"/>
          <p:cNvSpPr>
            <a:spLocks noChangeShapeType="1"/>
          </p:cNvSpPr>
          <p:nvPr/>
        </p:nvSpPr>
        <p:spPr bwMode="auto">
          <a:xfrm>
            <a:off x="2971800" y="1439863"/>
            <a:ext cx="0" cy="4953000"/>
          </a:xfrm>
          <a:prstGeom prst="line">
            <a:avLst/>
          </a:prstGeom>
          <a:noFill/>
          <a:ln w="28575">
            <a:solidFill>
              <a:schemeClr val="bg1">
                <a:alpha val="41176"/>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 name="Line 31"/>
          <p:cNvSpPr>
            <a:spLocks noChangeShapeType="1"/>
          </p:cNvSpPr>
          <p:nvPr/>
        </p:nvSpPr>
        <p:spPr bwMode="auto">
          <a:xfrm>
            <a:off x="6172200" y="1439863"/>
            <a:ext cx="0" cy="4953000"/>
          </a:xfrm>
          <a:prstGeom prst="line">
            <a:avLst/>
          </a:prstGeom>
          <a:noFill/>
          <a:ln w="28575">
            <a:solidFill>
              <a:schemeClr val="bg1">
                <a:alpha val="41176"/>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 name="Text Box 32"/>
          <p:cNvSpPr txBox="1">
            <a:spLocks noChangeArrowheads="1"/>
          </p:cNvSpPr>
          <p:nvPr/>
        </p:nvSpPr>
        <p:spPr bwMode="auto">
          <a:xfrm>
            <a:off x="914400" y="2046429"/>
            <a:ext cx="1981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u="sng" dirty="0">
                <a:solidFill>
                  <a:schemeClr val="tx2"/>
                </a:solidFill>
                <a:latin typeface="Tahoma" charset="0"/>
              </a:rPr>
              <a:t>LEARNING</a:t>
            </a:r>
            <a:r>
              <a:rPr lang="en-US" sz="1600" u="sng" dirty="0">
                <a:solidFill>
                  <a:schemeClr val="tx2"/>
                </a:solidFill>
                <a:latin typeface="Tahoma" charset="0"/>
              </a:rPr>
              <a:t> </a:t>
            </a:r>
            <a:r>
              <a:rPr lang="en-US" sz="1600" b="1" u="sng" dirty="0">
                <a:solidFill>
                  <a:schemeClr val="tx2"/>
                </a:solidFill>
                <a:latin typeface="Tahoma" charset="0"/>
              </a:rPr>
              <a:t>PHASE</a:t>
            </a:r>
            <a:endParaRPr lang="en-US" b="1" u="sng" dirty="0">
              <a:solidFill>
                <a:schemeClr val="tx2"/>
              </a:solidFill>
              <a:latin typeface="Tahoma" charset="0"/>
            </a:endParaRPr>
          </a:p>
        </p:txBody>
      </p:sp>
      <p:sp>
        <p:nvSpPr>
          <p:cNvPr id="48" name="Text Box 33"/>
          <p:cNvSpPr txBox="1">
            <a:spLocks noChangeArrowheads="1"/>
          </p:cNvSpPr>
          <p:nvPr/>
        </p:nvSpPr>
        <p:spPr bwMode="auto">
          <a:xfrm>
            <a:off x="2971800" y="2116214"/>
            <a:ext cx="320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u="sng" dirty="0">
                <a:solidFill>
                  <a:srgbClr val="1F497D"/>
                </a:solidFill>
                <a:latin typeface="Tahoma" charset="0"/>
              </a:rPr>
              <a:t>GROWTH</a:t>
            </a:r>
            <a:r>
              <a:rPr lang="en-US" sz="1600" u="sng" dirty="0">
                <a:solidFill>
                  <a:srgbClr val="1F497D"/>
                </a:solidFill>
                <a:latin typeface="Tahoma" charset="0"/>
              </a:rPr>
              <a:t> </a:t>
            </a:r>
            <a:r>
              <a:rPr lang="en-US" sz="1600" b="1" u="sng" dirty="0">
                <a:solidFill>
                  <a:srgbClr val="1F497D"/>
                </a:solidFill>
                <a:latin typeface="Tahoma" charset="0"/>
              </a:rPr>
              <a:t>PHASE</a:t>
            </a:r>
            <a:endParaRPr lang="en-US" b="1" u="sng" dirty="0">
              <a:solidFill>
                <a:srgbClr val="1F497D"/>
              </a:solidFill>
              <a:latin typeface="Tahoma" charset="0"/>
            </a:endParaRPr>
          </a:p>
        </p:txBody>
      </p:sp>
      <p:sp>
        <p:nvSpPr>
          <p:cNvPr id="49" name="Text Box 34"/>
          <p:cNvSpPr txBox="1">
            <a:spLocks noChangeArrowheads="1"/>
          </p:cNvSpPr>
          <p:nvPr/>
        </p:nvSpPr>
        <p:spPr bwMode="auto">
          <a:xfrm>
            <a:off x="6248400" y="2116214"/>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u="sng" dirty="0">
                <a:solidFill>
                  <a:srgbClr val="1F497D"/>
                </a:solidFill>
                <a:latin typeface="Tahoma" charset="0"/>
              </a:rPr>
              <a:t>DECLINE</a:t>
            </a:r>
            <a:r>
              <a:rPr lang="en-US" sz="1600" u="sng" dirty="0">
                <a:solidFill>
                  <a:srgbClr val="1F497D"/>
                </a:solidFill>
                <a:latin typeface="Tahoma" charset="0"/>
              </a:rPr>
              <a:t> </a:t>
            </a:r>
            <a:r>
              <a:rPr lang="en-US" sz="1600" b="1" u="sng" dirty="0">
                <a:solidFill>
                  <a:srgbClr val="1F497D"/>
                </a:solidFill>
                <a:latin typeface="Tahoma" charset="0"/>
              </a:rPr>
              <a:t>PHASE</a:t>
            </a:r>
            <a:endParaRPr lang="en-US" b="1" u="sng" dirty="0">
              <a:solidFill>
                <a:srgbClr val="1F497D"/>
              </a:solidFill>
              <a:latin typeface="Tahoma" charset="0"/>
            </a:endParaRPr>
          </a:p>
        </p:txBody>
      </p:sp>
      <p:pic>
        <p:nvPicPr>
          <p:cNvPr id="50" name="Picture 49" descr="Seg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613" y="1981200"/>
            <a:ext cx="87153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descr="Seg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30325" y="1981200"/>
            <a:ext cx="108743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descr="Seg3.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06651" y="1989138"/>
            <a:ext cx="2027237"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Line_REV_06.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33888" y="1981200"/>
            <a:ext cx="92233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descr="Seg5.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46700" y="1998663"/>
            <a:ext cx="211455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descr="Seg6.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454900" y="1989138"/>
            <a:ext cx="1157288"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descr="Seg7.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43525" y="1831975"/>
            <a:ext cx="9747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descr="Seg8.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311900" y="1851025"/>
            <a:ext cx="2484438"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35"/>
          <p:cNvSpPr txBox="1">
            <a:spLocks noChangeArrowheads="1"/>
          </p:cNvSpPr>
          <p:nvPr/>
        </p:nvSpPr>
        <p:spPr bwMode="auto">
          <a:xfrm>
            <a:off x="576263" y="4906963"/>
            <a:ext cx="5334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800000"/>
                </a:solidFill>
                <a:latin typeface="Arial Black" charset="0"/>
              </a:rPr>
              <a:t>X</a:t>
            </a:r>
          </a:p>
        </p:txBody>
      </p:sp>
      <p:sp>
        <p:nvSpPr>
          <p:cNvPr id="61" name="TextBox 35"/>
          <p:cNvSpPr txBox="1">
            <a:spLocks noChangeArrowheads="1"/>
          </p:cNvSpPr>
          <p:nvPr/>
        </p:nvSpPr>
        <p:spPr bwMode="auto">
          <a:xfrm>
            <a:off x="2176463" y="5562600"/>
            <a:ext cx="5334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800000"/>
                </a:solidFill>
                <a:latin typeface="Arial Black" charset="0"/>
              </a:rPr>
              <a:t>X</a:t>
            </a:r>
          </a:p>
        </p:txBody>
      </p:sp>
      <p:sp>
        <p:nvSpPr>
          <p:cNvPr id="64" name="TextBox 35"/>
          <p:cNvSpPr txBox="1">
            <a:spLocks noChangeArrowheads="1"/>
          </p:cNvSpPr>
          <p:nvPr/>
        </p:nvSpPr>
        <p:spPr bwMode="auto">
          <a:xfrm>
            <a:off x="4106863" y="4945063"/>
            <a:ext cx="5334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800000"/>
                </a:solidFill>
                <a:latin typeface="Arial Black" charset="0"/>
              </a:rPr>
              <a:t>X</a:t>
            </a:r>
          </a:p>
        </p:txBody>
      </p:sp>
      <p:sp>
        <p:nvSpPr>
          <p:cNvPr id="67" name="TextBox 35"/>
          <p:cNvSpPr txBox="1">
            <a:spLocks noChangeArrowheads="1"/>
          </p:cNvSpPr>
          <p:nvPr/>
        </p:nvSpPr>
        <p:spPr bwMode="auto">
          <a:xfrm>
            <a:off x="5087938" y="2954338"/>
            <a:ext cx="5334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800000"/>
                </a:solidFill>
                <a:latin typeface="Arial Black" charset="0"/>
              </a:rPr>
              <a:t>X</a:t>
            </a:r>
          </a:p>
        </p:txBody>
      </p:sp>
      <p:sp>
        <p:nvSpPr>
          <p:cNvPr id="70" name="TextBox 35"/>
          <p:cNvSpPr txBox="1">
            <a:spLocks noChangeArrowheads="1"/>
          </p:cNvSpPr>
          <p:nvPr/>
        </p:nvSpPr>
        <p:spPr bwMode="auto">
          <a:xfrm>
            <a:off x="7272338" y="2928938"/>
            <a:ext cx="5334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800000"/>
                </a:solidFill>
                <a:latin typeface="Arial Black" charset="0"/>
              </a:rPr>
              <a:t>X</a:t>
            </a:r>
          </a:p>
        </p:txBody>
      </p:sp>
      <p:sp>
        <p:nvSpPr>
          <p:cNvPr id="13" name="Rectangle 12"/>
          <p:cNvSpPr/>
          <p:nvPr/>
        </p:nvSpPr>
        <p:spPr>
          <a:xfrm>
            <a:off x="198121" y="1295156"/>
            <a:ext cx="8598218" cy="5693867"/>
          </a:xfrm>
          <a:prstGeom prst="rect">
            <a:avLst/>
          </a:prstGeom>
        </p:spPr>
        <p:txBody>
          <a:bodyPr wrap="square">
            <a:spAutoFit/>
          </a:bodyPr>
          <a:lstStyle/>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endParaRPr lang="en-US" sz="2800" dirty="0" smtClean="0">
              <a:ln w="3175">
                <a:solidFill>
                  <a:srgbClr val="005DAA"/>
                </a:solidFill>
              </a:ln>
              <a:solidFill>
                <a:srgbClr val="005DAA"/>
              </a:solidFill>
              <a:latin typeface="Century Gothic" pitchFamily="34" charset="0"/>
            </a:endParaRPr>
          </a:p>
          <a:p>
            <a:pPr algn="ctr"/>
            <a:r>
              <a:rPr lang="en-US" sz="2800" dirty="0" smtClean="0">
                <a:ln w="3175">
                  <a:solidFill>
                    <a:srgbClr val="005DAA"/>
                  </a:solidFill>
                </a:ln>
                <a:solidFill>
                  <a:srgbClr val="005DAA"/>
                </a:solidFill>
                <a:latin typeface="Century Gothic" pitchFamily="34" charset="0"/>
              </a:rPr>
              <a:t>1. WHERE ARE YOU AND YOUR COMPANY?</a:t>
            </a:r>
            <a:endParaRPr lang="en-US" sz="2800" dirty="0" smtClean="0">
              <a:ln w="3175">
                <a:solidFill>
                  <a:srgbClr val="005DAA"/>
                </a:solidFill>
              </a:ln>
              <a:solidFill>
                <a:srgbClr val="005DAA"/>
              </a:solidFill>
              <a:latin typeface="Century Gothic" pitchFamily="34" charset="0"/>
            </a:endParaRPr>
          </a:p>
        </p:txBody>
      </p:sp>
      <p:cxnSp>
        <p:nvCxnSpPr>
          <p:cNvPr id="3" name="Straight Connector 2"/>
          <p:cNvCxnSpPr/>
          <p:nvPr/>
        </p:nvCxnSpPr>
        <p:spPr>
          <a:xfrm flipH="1">
            <a:off x="3084050" y="1981200"/>
            <a:ext cx="13955" cy="4351338"/>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6172200" y="1981200"/>
            <a:ext cx="0" cy="43688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61634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7"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7">
                                            <p:txEl>
                                              <p:pRg st="0" end="0"/>
                                            </p:txEl>
                                          </p:spTgt>
                                        </p:tgtEl>
                                        <p:attrNameLst>
                                          <p:attrName>style.visibility</p:attrName>
                                        </p:attrNameLst>
                                      </p:cBhvr>
                                      <p:to>
                                        <p:strVal val="visible"/>
                                      </p:to>
                                    </p:set>
                                    <p:animEffect transition="in" filter="dissolve">
                                      <p:cBhvr>
                                        <p:cTn id="17" dur="500"/>
                                        <p:tgtEl>
                                          <p:spTgt spid="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8">
                                            <p:txEl>
                                              <p:pRg st="0" end="0"/>
                                            </p:txEl>
                                          </p:spTgt>
                                        </p:tgtEl>
                                        <p:attrNameLst>
                                          <p:attrName>style.visibility</p:attrName>
                                        </p:attrNameLst>
                                      </p:cBhvr>
                                      <p:to>
                                        <p:strVal val="visible"/>
                                      </p:to>
                                    </p:set>
                                    <p:animEffect transition="in" filter="dissolve">
                                      <p:cBhvr>
                                        <p:cTn id="22" dur="500"/>
                                        <p:tgtEl>
                                          <p:spTgt spid="4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9">
                                            <p:txEl>
                                              <p:pRg st="0" end="0"/>
                                            </p:txEl>
                                          </p:spTgt>
                                        </p:tgtEl>
                                        <p:attrNameLst>
                                          <p:attrName>style.visibility</p:attrName>
                                        </p:attrNameLst>
                                      </p:cBhvr>
                                      <p:to>
                                        <p:strVal val="visible"/>
                                      </p:to>
                                    </p:set>
                                    <p:animEffect transition="in" filter="dissolve">
                                      <p:cBhvr>
                                        <p:cTn id="27" dur="500"/>
                                        <p:tgtEl>
                                          <p:spTgt spid="4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down)">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up)">
                                      <p:cBhvr>
                                        <p:cTn id="57" dur="500"/>
                                        <p:tgtEl>
                                          <p:spTgt spid="5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dissolve">
                                      <p:cBhvr>
                                        <p:cTn id="62" dur="500"/>
                                        <p:tgtEl>
                                          <p:spTgt spid="58"/>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dissolve">
                                      <p:cBhvr>
                                        <p:cTn id="67" dur="500"/>
                                        <p:tgtEl>
                                          <p:spTgt spid="61"/>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dissolve">
                                      <p:cBhvr>
                                        <p:cTn id="72" dur="500"/>
                                        <p:tgtEl>
                                          <p:spTgt spid="64"/>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dissolve">
                                      <p:cBhvr>
                                        <p:cTn id="77" dur="500"/>
                                        <p:tgtEl>
                                          <p:spTgt spid="67"/>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dissolve">
                                      <p:cBhvr>
                                        <p:cTn id="82" dur="500"/>
                                        <p:tgtEl>
                                          <p:spTgt spid="7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left)">
                                      <p:cBhvr>
                                        <p:cTn id="87" dur="500"/>
                                        <p:tgtEl>
                                          <p:spTgt spid="5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wipe(left)">
                                      <p:cBhvr>
                                        <p:cTn id="9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47" grpId="0" build="allAtOnce"/>
      <p:bldP spid="48" grpId="0" build="allAtOnce"/>
      <p:bldP spid="49" grpId="0" build="allAtOnce"/>
      <p:bldP spid="58" grpId="0"/>
      <p:bldP spid="61" grpId="0"/>
      <p:bldP spid="64" grpId="0"/>
      <p:bldP spid="67" grpId="0"/>
      <p:bldP spid="7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eader cover"/>
          <p:cNvPicPr>
            <a:picLocks noChangeAspect="1"/>
          </p:cNvPicPr>
          <p:nvPr/>
        </p:nvPicPr>
        <p:blipFill rotWithShape="1">
          <a:blip r:embed="rId3" cstate="print">
            <a:extLst>
              <a:ext uri="{28A0092B-C50C-407E-A947-70E740481C1C}">
                <a14:useLocalDpi xmlns:a14="http://schemas.microsoft.com/office/drawing/2010/main" val="0"/>
              </a:ext>
            </a:extLst>
          </a:blip>
          <a:srcRect l="1" t="1" r="80475" b="86189"/>
          <a:stretch/>
        </p:blipFill>
        <p:spPr>
          <a:xfrm>
            <a:off x="0" y="-1"/>
            <a:ext cx="1785258" cy="947057"/>
          </a:xfrm>
          <a:prstGeom prst="rect">
            <a:avLst/>
          </a:prstGeom>
          <a:effectLst/>
        </p:spPr>
      </p:pic>
      <p:pic>
        <p:nvPicPr>
          <p:cNvPr id="15" name="Logo Sm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 y="210560"/>
            <a:ext cx="1445548" cy="618276"/>
          </a:xfrm>
          <a:prstGeom prst="rect">
            <a:avLst/>
          </a:prstGeom>
        </p:spPr>
      </p:pic>
      <p:pic>
        <p:nvPicPr>
          <p:cNvPr id="10" name="Picture 9" descr="IMG_1364a.JPG"/>
          <p:cNvPicPr/>
          <p:nvPr/>
        </p:nvPicPr>
        <p:blipFill>
          <a:blip r:embed="rId5" cstate="print"/>
          <a:stretch>
            <a:fillRect/>
          </a:stretch>
        </p:blipFill>
        <p:spPr>
          <a:xfrm>
            <a:off x="677910" y="1900052"/>
            <a:ext cx="7835462" cy="4750130"/>
          </a:xfrm>
          <a:prstGeom prst="rect">
            <a:avLst/>
          </a:prstGeom>
        </p:spPr>
      </p:pic>
      <p:sp>
        <p:nvSpPr>
          <p:cNvPr id="7" name="Text Placeholder 8"/>
          <p:cNvSpPr txBox="1">
            <a:spLocks/>
          </p:cNvSpPr>
          <p:nvPr/>
        </p:nvSpPr>
        <p:spPr>
          <a:xfrm>
            <a:off x="1814967" y="322387"/>
            <a:ext cx="7119937" cy="68660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000" kern="10" dirty="0" smtClean="0">
                <a:ln w="3175">
                  <a:solidFill>
                    <a:srgbClr val="545454"/>
                  </a:solidFill>
                  <a:round/>
                  <a:headEnd/>
                  <a:tailEnd/>
                </a:ln>
                <a:solidFill>
                  <a:srgbClr val="001E00"/>
                </a:solidFill>
                <a:latin typeface="Century Gothic"/>
              </a:rPr>
              <a:t>CORE CLARITY QUESTIONS</a:t>
            </a:r>
            <a:endParaRPr lang="en-US" sz="2000" kern="10" dirty="0" smtClean="0">
              <a:ln w="3175">
                <a:solidFill>
                  <a:srgbClr val="545454"/>
                </a:solidFill>
                <a:round/>
                <a:headEnd/>
                <a:tailEnd/>
              </a:ln>
              <a:solidFill>
                <a:srgbClr val="001E00"/>
              </a:solidFill>
              <a:latin typeface="Century Gothic"/>
            </a:endParaRPr>
          </a:p>
        </p:txBody>
      </p:sp>
      <p:sp>
        <p:nvSpPr>
          <p:cNvPr id="13" name="Rectangle 12"/>
          <p:cNvSpPr/>
          <p:nvPr/>
        </p:nvSpPr>
        <p:spPr>
          <a:xfrm>
            <a:off x="1246991" y="1641475"/>
            <a:ext cx="6726217" cy="523220"/>
          </a:xfrm>
          <a:prstGeom prst="rect">
            <a:avLst/>
          </a:prstGeom>
        </p:spPr>
        <p:txBody>
          <a:bodyPr wrap="square">
            <a:spAutoFit/>
          </a:bodyPr>
          <a:lstStyle/>
          <a:p>
            <a:pPr algn="ctr"/>
            <a:r>
              <a:rPr lang="en-US" sz="2800" dirty="0" smtClean="0">
                <a:ln w="3175">
                  <a:solidFill>
                    <a:srgbClr val="005DAA"/>
                  </a:solidFill>
                </a:ln>
                <a:solidFill>
                  <a:srgbClr val="005DAA"/>
                </a:solidFill>
                <a:latin typeface="Century Gothic" pitchFamily="34" charset="0"/>
              </a:rPr>
              <a:t>2. WHAT </a:t>
            </a:r>
            <a:r>
              <a:rPr lang="en-US" sz="2800" dirty="0" smtClean="0">
                <a:ln w="3175">
                  <a:solidFill>
                    <a:srgbClr val="005DAA"/>
                  </a:solidFill>
                </a:ln>
                <a:solidFill>
                  <a:srgbClr val="005DAA"/>
                </a:solidFill>
                <a:latin typeface="Century Gothic" pitchFamily="34" charset="0"/>
              </a:rPr>
              <a:t>BUSINESS ARE YOU REALLY IN?</a:t>
            </a:r>
            <a:endParaRPr lang="en-US" sz="2800" dirty="0">
              <a:ln w="3175">
                <a:solidFill>
                  <a:srgbClr val="005DAA"/>
                </a:solidFill>
              </a:ln>
              <a:solidFill>
                <a:srgbClr val="005DAA"/>
              </a:solidFill>
              <a:latin typeface="Century Gothic" pitchFamily="34" charset="0"/>
            </a:endParaRPr>
          </a:p>
        </p:txBody>
      </p:sp>
    </p:spTree>
    <p:extLst>
      <p:ext uri="{BB962C8B-B14F-4D97-AF65-F5344CB8AC3E}">
        <p14:creationId xmlns:p14="http://schemas.microsoft.com/office/powerpoint/2010/main" val="15380451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7"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strVal val="#ppt_h"/>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stretch>
            <a:fillRect/>
          </a:stretch>
        </p:blipFill>
        <p:spPr>
          <a:xfrm>
            <a:off x="2274662" y="758385"/>
            <a:ext cx="6663530" cy="5159476"/>
          </a:xfrm>
          <a:prstGeom prst="rect">
            <a:avLst/>
          </a:prstGeom>
        </p:spPr>
      </p:pic>
      <p:pic>
        <p:nvPicPr>
          <p:cNvPr id="9" name="Top header"/>
          <p:cNvPicPr>
            <a:picLocks noChangeAspect="1"/>
          </p:cNvPicPr>
          <p:nvPr/>
        </p:nvPicPr>
        <p:blipFill rotWithShape="1">
          <a:blip r:embed="rId4" cstate="print">
            <a:extLst>
              <a:ext uri="{28A0092B-C50C-407E-A947-70E740481C1C}">
                <a14:useLocalDpi xmlns:a14="http://schemas.microsoft.com/office/drawing/2010/main" val="0"/>
              </a:ext>
            </a:extLst>
          </a:blip>
          <a:srcRect b="82423"/>
          <a:stretch/>
        </p:blipFill>
        <p:spPr>
          <a:xfrm>
            <a:off x="0" y="0"/>
            <a:ext cx="9144000" cy="1205345"/>
          </a:xfrm>
          <a:prstGeom prst="rect">
            <a:avLst/>
          </a:prstGeom>
          <a:effectLst>
            <a:outerShdw blurRad="114300" dist="38100" dir="5400000" algn="t" rotWithShape="0">
              <a:prstClr val="black">
                <a:alpha val="15000"/>
              </a:prstClr>
            </a:outerShdw>
          </a:effectLst>
        </p:spPr>
      </p:pic>
      <p:pic>
        <p:nvPicPr>
          <p:cNvPr id="16" name="header cover"/>
          <p:cNvPicPr>
            <a:picLocks noChangeAspect="1"/>
          </p:cNvPicPr>
          <p:nvPr/>
        </p:nvPicPr>
        <p:blipFill rotWithShape="1">
          <a:blip r:embed="rId4" cstate="print">
            <a:extLst>
              <a:ext uri="{28A0092B-C50C-407E-A947-70E740481C1C}">
                <a14:useLocalDpi xmlns:a14="http://schemas.microsoft.com/office/drawing/2010/main" val="0"/>
              </a:ext>
            </a:extLst>
          </a:blip>
          <a:srcRect l="1" t="1" r="80475" b="86189"/>
          <a:stretch/>
        </p:blipFill>
        <p:spPr>
          <a:xfrm>
            <a:off x="0" y="-1"/>
            <a:ext cx="1785258" cy="947057"/>
          </a:xfrm>
          <a:prstGeom prst="rect">
            <a:avLst/>
          </a:prstGeom>
          <a:effectLst/>
        </p:spPr>
      </p:pic>
      <p:pic>
        <p:nvPicPr>
          <p:cNvPr id="15" name="Logo Sm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20" y="210560"/>
            <a:ext cx="1445548" cy="618276"/>
          </a:xfrm>
          <a:prstGeom prst="rect">
            <a:avLst/>
          </a:prstGeom>
        </p:spPr>
      </p:pic>
      <p:sp>
        <p:nvSpPr>
          <p:cNvPr id="18" name="value"/>
          <p:cNvSpPr/>
          <p:nvPr/>
        </p:nvSpPr>
        <p:spPr>
          <a:xfrm>
            <a:off x="602815" y="5682614"/>
            <a:ext cx="7979498" cy="861774"/>
          </a:xfrm>
          <a:prstGeom prst="rect">
            <a:avLst/>
          </a:prstGeom>
        </p:spPr>
        <p:txBody>
          <a:bodyPr wrap="square">
            <a:spAutoFit/>
          </a:bodyPr>
          <a:lstStyle/>
          <a:p>
            <a:r>
              <a:rPr lang="en-US" sz="3000" dirty="0" smtClean="0">
                <a:ln>
                  <a:solidFill>
                    <a:srgbClr val="005DAA"/>
                  </a:solidFill>
                </a:ln>
                <a:solidFill>
                  <a:srgbClr val="005DAA"/>
                </a:solidFill>
                <a:latin typeface="Century Gothic" pitchFamily="34" charset="0"/>
              </a:rPr>
              <a:t>3. WHAT ARE </a:t>
            </a:r>
            <a:r>
              <a:rPr lang="en-US" sz="3000" dirty="0" smtClean="0">
                <a:ln>
                  <a:solidFill>
                    <a:srgbClr val="005DAA"/>
                  </a:solidFill>
                </a:ln>
                <a:solidFill>
                  <a:srgbClr val="005DAA"/>
                </a:solidFill>
                <a:latin typeface="Century Gothic" pitchFamily="34" charset="0"/>
              </a:rPr>
              <a:t>YOUR </a:t>
            </a:r>
            <a:r>
              <a:rPr lang="en-US" sz="3000" dirty="0" smtClean="0">
                <a:ln>
                  <a:solidFill>
                    <a:srgbClr val="005DAA"/>
                  </a:solidFill>
                </a:ln>
                <a:solidFill>
                  <a:srgbClr val="005DAA"/>
                </a:solidFill>
                <a:latin typeface="Century Gothic" pitchFamily="34" charset="0"/>
              </a:rPr>
              <a:t>CORE COMPETENCIES?</a:t>
            </a:r>
          </a:p>
          <a:p>
            <a:r>
              <a:rPr lang="en-US" sz="2000" dirty="0" smtClean="0">
                <a:ln>
                  <a:solidFill>
                    <a:srgbClr val="005DAA"/>
                  </a:solidFill>
                </a:ln>
                <a:solidFill>
                  <a:srgbClr val="005DAA"/>
                </a:solidFill>
                <a:latin typeface="Century Gothic" pitchFamily="34" charset="0"/>
              </a:rPr>
              <a:t>       Your Company’s?  Yours? Your Key Staff?</a:t>
            </a:r>
            <a:endParaRPr lang="en-US" sz="2000" dirty="0" smtClean="0">
              <a:ln>
                <a:solidFill>
                  <a:srgbClr val="005DAA"/>
                </a:solidFill>
              </a:ln>
              <a:solidFill>
                <a:srgbClr val="005DAA"/>
              </a:solidFill>
              <a:latin typeface="Century Gothic" pitchFamily="34" charset="0"/>
            </a:endParaRPr>
          </a:p>
        </p:txBody>
      </p:sp>
      <p:sp>
        <p:nvSpPr>
          <p:cNvPr id="11" name="Text Placeholder 8"/>
          <p:cNvSpPr txBox="1">
            <a:spLocks/>
          </p:cNvSpPr>
          <p:nvPr/>
        </p:nvSpPr>
        <p:spPr>
          <a:xfrm>
            <a:off x="1643669" y="322387"/>
            <a:ext cx="7291236" cy="68660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2400" kern="10" dirty="0" smtClean="0">
                <a:ln w="3175">
                  <a:solidFill>
                    <a:srgbClr val="545454"/>
                  </a:solidFill>
                  <a:round/>
                  <a:headEnd/>
                  <a:tailEnd/>
                </a:ln>
                <a:solidFill>
                  <a:srgbClr val="001E00"/>
                </a:solidFill>
                <a:latin typeface="Century Gothic"/>
              </a:rPr>
              <a:t>CORE CLARITY QUESTIONS</a:t>
            </a:r>
            <a:endParaRPr lang="en-US" sz="1400" kern="10" dirty="0">
              <a:ln w="3175">
                <a:noFill/>
                <a:round/>
                <a:headEnd/>
                <a:tailEnd/>
              </a:ln>
              <a:solidFill>
                <a:srgbClr val="3A3A3A"/>
              </a:solidFill>
              <a:latin typeface="Century Gothic"/>
            </a:endParaRPr>
          </a:p>
        </p:txBody>
      </p:sp>
    </p:spTree>
    <p:extLst>
      <p:ext uri="{BB962C8B-B14F-4D97-AF65-F5344CB8AC3E}">
        <p14:creationId xmlns:p14="http://schemas.microsoft.com/office/powerpoint/2010/main" val="17279743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000"/>
                            </p:stCondLst>
                            <p:childTnLst>
                              <p:par>
                                <p:cTn id="13" presetID="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tmplLst>
          <p:tmpl>
            <p:tnLst>
              <p:par>
                <p:cTn xmlns:p14="http://schemas.microsoft.com/office/powerpoint/2010/main" presetID="2" presetClass="entr" presetSubtype="8" decel="2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1274</TotalTime>
  <Words>1280</Words>
  <Application>Microsoft Macintosh PowerPoint</Application>
  <PresentationFormat>On-screen Show (4:3)</PresentationFormat>
  <Paragraphs>231</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McFarland</dc:creator>
  <cp:lastModifiedBy>Charles McFarland</cp:lastModifiedBy>
  <cp:revision>39</cp:revision>
  <dcterms:created xsi:type="dcterms:W3CDTF">2014-11-18T21:03:35Z</dcterms:created>
  <dcterms:modified xsi:type="dcterms:W3CDTF">2015-01-11T22:23:18Z</dcterms:modified>
</cp:coreProperties>
</file>