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67" r:id="rId4"/>
    <p:sldId id="257" r:id="rId5"/>
    <p:sldId id="297" r:id="rId6"/>
    <p:sldId id="287" r:id="rId7"/>
    <p:sldId id="288" r:id="rId8"/>
    <p:sldId id="289" r:id="rId9"/>
    <p:sldId id="290" r:id="rId10"/>
    <p:sldId id="295" r:id="rId11"/>
    <p:sldId id="296" r:id="rId12"/>
    <p:sldId id="293" r:id="rId13"/>
    <p:sldId id="294" r:id="rId14"/>
    <p:sldId id="275" r:id="rId15"/>
    <p:sldId id="284" r:id="rId16"/>
    <p:sldId id="285" r:id="rId17"/>
    <p:sldId id="273" r:id="rId18"/>
    <p:sldId id="263" r:id="rId19"/>
    <p:sldId id="277" r:id="rId20"/>
    <p:sldId id="276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87" d="100"/>
          <a:sy n="87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017C7-1637-4EA6-A67F-C6B4CA5C2C7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B1C4EAF7-FE0C-4CD1-8F8C-65EE30795A4D}">
      <dgm:prSet phldrT="[Text]"/>
      <dgm:spPr/>
      <dgm:t>
        <a:bodyPr/>
        <a:lstStyle/>
        <a:p>
          <a:r>
            <a:rPr lang="en-CA" dirty="0" smtClean="0"/>
            <a:t>Manufacturing</a:t>
          </a:r>
          <a:endParaRPr lang="en-CA" dirty="0"/>
        </a:p>
      </dgm:t>
    </dgm:pt>
    <dgm:pt modelId="{EF557474-8DA3-4098-B12A-E9E60F27175A}" type="parTrans" cxnId="{E6438DAB-6961-4042-A670-A30F14C35374}">
      <dgm:prSet/>
      <dgm:spPr/>
      <dgm:t>
        <a:bodyPr/>
        <a:lstStyle/>
        <a:p>
          <a:endParaRPr lang="en-CA"/>
        </a:p>
      </dgm:t>
    </dgm:pt>
    <dgm:pt modelId="{EC7156D3-7BEA-46FA-899E-3A348FDD92BE}" type="sibTrans" cxnId="{E6438DAB-6961-4042-A670-A30F14C35374}">
      <dgm:prSet/>
      <dgm:spPr/>
      <dgm:t>
        <a:bodyPr/>
        <a:lstStyle/>
        <a:p>
          <a:endParaRPr lang="en-CA"/>
        </a:p>
      </dgm:t>
    </dgm:pt>
    <dgm:pt modelId="{79BF5B9A-15D2-46FB-B69D-EBF00CEACAD0}">
      <dgm:prSet phldrT="[Text]"/>
      <dgm:spPr/>
      <dgm:t>
        <a:bodyPr/>
        <a:lstStyle/>
        <a:p>
          <a:r>
            <a:rPr lang="en-CA" dirty="0" smtClean="0"/>
            <a:t>Distribution</a:t>
          </a:r>
          <a:endParaRPr lang="en-CA" dirty="0"/>
        </a:p>
      </dgm:t>
    </dgm:pt>
    <dgm:pt modelId="{B484CD98-7283-4177-8A01-9E3C33807F9B}" type="parTrans" cxnId="{B391E641-3BC4-4694-A6B7-578CF0DBE887}">
      <dgm:prSet/>
      <dgm:spPr/>
      <dgm:t>
        <a:bodyPr/>
        <a:lstStyle/>
        <a:p>
          <a:endParaRPr lang="en-CA"/>
        </a:p>
      </dgm:t>
    </dgm:pt>
    <dgm:pt modelId="{5CD8A571-BB7C-4CCA-A184-4BE61A2242A8}" type="sibTrans" cxnId="{B391E641-3BC4-4694-A6B7-578CF0DBE887}">
      <dgm:prSet/>
      <dgm:spPr/>
      <dgm:t>
        <a:bodyPr/>
        <a:lstStyle/>
        <a:p>
          <a:endParaRPr lang="en-CA"/>
        </a:p>
      </dgm:t>
    </dgm:pt>
    <dgm:pt modelId="{E0E7FA07-66AC-48B9-A9BD-6E739A650C02}">
      <dgm:prSet phldrT="[Text]"/>
      <dgm:spPr/>
      <dgm:t>
        <a:bodyPr/>
        <a:lstStyle/>
        <a:p>
          <a:r>
            <a:rPr lang="en-CA" dirty="0" smtClean="0"/>
            <a:t>Customer Facing</a:t>
          </a:r>
          <a:endParaRPr lang="en-CA" dirty="0"/>
        </a:p>
      </dgm:t>
    </dgm:pt>
    <dgm:pt modelId="{76BAEA16-980A-44A0-8624-FD6E12B49E5A}" type="parTrans" cxnId="{13F2CC7E-5398-460A-B663-8842B625F74D}">
      <dgm:prSet/>
      <dgm:spPr/>
      <dgm:t>
        <a:bodyPr/>
        <a:lstStyle/>
        <a:p>
          <a:endParaRPr lang="en-CA"/>
        </a:p>
      </dgm:t>
    </dgm:pt>
    <dgm:pt modelId="{2298BFDB-76D5-443C-ABA3-4126580F4CFE}" type="sibTrans" cxnId="{13F2CC7E-5398-460A-B663-8842B625F74D}">
      <dgm:prSet/>
      <dgm:spPr/>
      <dgm:t>
        <a:bodyPr/>
        <a:lstStyle/>
        <a:p>
          <a:endParaRPr lang="en-CA"/>
        </a:p>
      </dgm:t>
    </dgm:pt>
    <dgm:pt modelId="{5842C710-8EB4-4CD2-A955-FCCB78FA9457}" type="pres">
      <dgm:prSet presAssocID="{F43017C7-1637-4EA6-A67F-C6B4CA5C2C79}" presName="outerComposite" presStyleCnt="0">
        <dgm:presLayoutVars>
          <dgm:chMax val="5"/>
          <dgm:dir/>
          <dgm:resizeHandles val="exact"/>
        </dgm:presLayoutVars>
      </dgm:prSet>
      <dgm:spPr/>
    </dgm:pt>
    <dgm:pt modelId="{3C9E9B4C-BF09-43DA-AC3F-B1F138E7EE78}" type="pres">
      <dgm:prSet presAssocID="{F43017C7-1637-4EA6-A67F-C6B4CA5C2C79}" presName="dummyMaxCanvas" presStyleCnt="0">
        <dgm:presLayoutVars/>
      </dgm:prSet>
      <dgm:spPr/>
    </dgm:pt>
    <dgm:pt modelId="{41968627-F01C-4645-9696-51333A91DA7A}" type="pres">
      <dgm:prSet presAssocID="{F43017C7-1637-4EA6-A67F-C6B4CA5C2C7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01C95B-7770-48F6-94B5-5717D06A5F32}" type="pres">
      <dgm:prSet presAssocID="{F43017C7-1637-4EA6-A67F-C6B4CA5C2C7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08EB5B-EDFA-454D-8699-6AF712C8E03B}" type="pres">
      <dgm:prSet presAssocID="{F43017C7-1637-4EA6-A67F-C6B4CA5C2C7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2FD987-C818-488C-9C61-81506DEB8A8F}" type="pres">
      <dgm:prSet presAssocID="{F43017C7-1637-4EA6-A67F-C6B4CA5C2C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153E24-3D30-42DA-881F-2AB30F4E081A}" type="pres">
      <dgm:prSet presAssocID="{F43017C7-1637-4EA6-A67F-C6B4CA5C2C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AB88FA-5E87-4E1B-889E-984B85BD6D38}" type="pres">
      <dgm:prSet presAssocID="{F43017C7-1637-4EA6-A67F-C6B4CA5C2C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E5A8D1-42FF-4528-AD95-28EA6C5D66C2}" type="pres">
      <dgm:prSet presAssocID="{F43017C7-1637-4EA6-A67F-C6B4CA5C2C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DEE368-F90A-4434-BB25-29359A1C4ADD}" type="pres">
      <dgm:prSet presAssocID="{F43017C7-1637-4EA6-A67F-C6B4CA5C2C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391E641-3BC4-4694-A6B7-578CF0DBE887}" srcId="{F43017C7-1637-4EA6-A67F-C6B4CA5C2C79}" destId="{79BF5B9A-15D2-46FB-B69D-EBF00CEACAD0}" srcOrd="1" destOrd="0" parTransId="{B484CD98-7283-4177-8A01-9E3C33807F9B}" sibTransId="{5CD8A571-BB7C-4CCA-A184-4BE61A2242A8}"/>
    <dgm:cxn modelId="{36FFBE8C-5340-44BB-9911-C397649A40E6}" type="presOf" srcId="{79BF5B9A-15D2-46FB-B69D-EBF00CEACAD0}" destId="{0001C95B-7770-48F6-94B5-5717D06A5F32}" srcOrd="0" destOrd="0" presId="urn:microsoft.com/office/officeart/2005/8/layout/vProcess5"/>
    <dgm:cxn modelId="{76AB7B29-E0D8-4270-A006-CED3479A7945}" type="presOf" srcId="{F43017C7-1637-4EA6-A67F-C6B4CA5C2C79}" destId="{5842C710-8EB4-4CD2-A955-FCCB78FA9457}" srcOrd="0" destOrd="0" presId="urn:microsoft.com/office/officeart/2005/8/layout/vProcess5"/>
    <dgm:cxn modelId="{07E9A2E9-293E-451F-9049-384243E49A30}" type="presOf" srcId="{B1C4EAF7-FE0C-4CD1-8F8C-65EE30795A4D}" destId="{41968627-F01C-4645-9696-51333A91DA7A}" srcOrd="0" destOrd="0" presId="urn:microsoft.com/office/officeart/2005/8/layout/vProcess5"/>
    <dgm:cxn modelId="{13F2CC7E-5398-460A-B663-8842B625F74D}" srcId="{F43017C7-1637-4EA6-A67F-C6B4CA5C2C79}" destId="{E0E7FA07-66AC-48B9-A9BD-6E739A650C02}" srcOrd="2" destOrd="0" parTransId="{76BAEA16-980A-44A0-8624-FD6E12B49E5A}" sibTransId="{2298BFDB-76D5-443C-ABA3-4126580F4CFE}"/>
    <dgm:cxn modelId="{B1762586-EDDB-40BE-B040-E3434BBC44EE}" type="presOf" srcId="{5CD8A571-BB7C-4CCA-A184-4BE61A2242A8}" destId="{D4153E24-3D30-42DA-881F-2AB30F4E081A}" srcOrd="0" destOrd="0" presId="urn:microsoft.com/office/officeart/2005/8/layout/vProcess5"/>
    <dgm:cxn modelId="{D22F2F49-03D4-4AC2-B753-95C921A7458F}" type="presOf" srcId="{B1C4EAF7-FE0C-4CD1-8F8C-65EE30795A4D}" destId="{3EAB88FA-5E87-4E1B-889E-984B85BD6D38}" srcOrd="1" destOrd="0" presId="urn:microsoft.com/office/officeart/2005/8/layout/vProcess5"/>
    <dgm:cxn modelId="{A6F9CF89-C9F3-47BF-A686-D0F511E2247F}" type="presOf" srcId="{EC7156D3-7BEA-46FA-899E-3A348FDD92BE}" destId="{522FD987-C818-488C-9C61-81506DEB8A8F}" srcOrd="0" destOrd="0" presId="urn:microsoft.com/office/officeart/2005/8/layout/vProcess5"/>
    <dgm:cxn modelId="{E6438DAB-6961-4042-A670-A30F14C35374}" srcId="{F43017C7-1637-4EA6-A67F-C6B4CA5C2C79}" destId="{B1C4EAF7-FE0C-4CD1-8F8C-65EE30795A4D}" srcOrd="0" destOrd="0" parTransId="{EF557474-8DA3-4098-B12A-E9E60F27175A}" sibTransId="{EC7156D3-7BEA-46FA-899E-3A348FDD92BE}"/>
    <dgm:cxn modelId="{ACCE2ED1-2534-4562-AFEC-DF35FCF5BCDC}" type="presOf" srcId="{E0E7FA07-66AC-48B9-A9BD-6E739A650C02}" destId="{0C08EB5B-EDFA-454D-8699-6AF712C8E03B}" srcOrd="0" destOrd="0" presId="urn:microsoft.com/office/officeart/2005/8/layout/vProcess5"/>
    <dgm:cxn modelId="{4D0DB9F2-5837-4CDB-B085-03D1CE34DD05}" type="presOf" srcId="{79BF5B9A-15D2-46FB-B69D-EBF00CEACAD0}" destId="{83E5A8D1-42FF-4528-AD95-28EA6C5D66C2}" srcOrd="1" destOrd="0" presId="urn:microsoft.com/office/officeart/2005/8/layout/vProcess5"/>
    <dgm:cxn modelId="{28670078-9D77-4A99-AE85-110452652EEE}" type="presOf" srcId="{E0E7FA07-66AC-48B9-A9BD-6E739A650C02}" destId="{88DEE368-F90A-4434-BB25-29359A1C4ADD}" srcOrd="1" destOrd="0" presId="urn:microsoft.com/office/officeart/2005/8/layout/vProcess5"/>
    <dgm:cxn modelId="{3623C1D9-76F7-409D-96B9-31505420F071}" type="presParOf" srcId="{5842C710-8EB4-4CD2-A955-FCCB78FA9457}" destId="{3C9E9B4C-BF09-43DA-AC3F-B1F138E7EE78}" srcOrd="0" destOrd="0" presId="urn:microsoft.com/office/officeart/2005/8/layout/vProcess5"/>
    <dgm:cxn modelId="{DD5A0842-10EA-4D0F-8A8A-6EC28137B11B}" type="presParOf" srcId="{5842C710-8EB4-4CD2-A955-FCCB78FA9457}" destId="{41968627-F01C-4645-9696-51333A91DA7A}" srcOrd="1" destOrd="0" presId="urn:microsoft.com/office/officeart/2005/8/layout/vProcess5"/>
    <dgm:cxn modelId="{017E7A00-518B-4F71-9C9A-E6D67A3574A5}" type="presParOf" srcId="{5842C710-8EB4-4CD2-A955-FCCB78FA9457}" destId="{0001C95B-7770-48F6-94B5-5717D06A5F32}" srcOrd="2" destOrd="0" presId="urn:microsoft.com/office/officeart/2005/8/layout/vProcess5"/>
    <dgm:cxn modelId="{789293DC-2BF1-49F3-8CEC-4E45D1DDD18E}" type="presParOf" srcId="{5842C710-8EB4-4CD2-A955-FCCB78FA9457}" destId="{0C08EB5B-EDFA-454D-8699-6AF712C8E03B}" srcOrd="3" destOrd="0" presId="urn:microsoft.com/office/officeart/2005/8/layout/vProcess5"/>
    <dgm:cxn modelId="{B9441BC3-1AAA-40DE-942C-A2FAAA266962}" type="presParOf" srcId="{5842C710-8EB4-4CD2-A955-FCCB78FA9457}" destId="{522FD987-C818-488C-9C61-81506DEB8A8F}" srcOrd="4" destOrd="0" presId="urn:microsoft.com/office/officeart/2005/8/layout/vProcess5"/>
    <dgm:cxn modelId="{214A59E1-5761-470B-BB84-DE7B6FA02074}" type="presParOf" srcId="{5842C710-8EB4-4CD2-A955-FCCB78FA9457}" destId="{D4153E24-3D30-42DA-881F-2AB30F4E081A}" srcOrd="5" destOrd="0" presId="urn:microsoft.com/office/officeart/2005/8/layout/vProcess5"/>
    <dgm:cxn modelId="{43EF7BD5-A133-40DD-9984-990A007FB150}" type="presParOf" srcId="{5842C710-8EB4-4CD2-A955-FCCB78FA9457}" destId="{3EAB88FA-5E87-4E1B-889E-984B85BD6D38}" srcOrd="6" destOrd="0" presId="urn:microsoft.com/office/officeart/2005/8/layout/vProcess5"/>
    <dgm:cxn modelId="{FE5770B2-2206-47B2-8E89-C238D9F7AEAB}" type="presParOf" srcId="{5842C710-8EB4-4CD2-A955-FCCB78FA9457}" destId="{83E5A8D1-42FF-4528-AD95-28EA6C5D66C2}" srcOrd="7" destOrd="0" presId="urn:microsoft.com/office/officeart/2005/8/layout/vProcess5"/>
    <dgm:cxn modelId="{22B317AD-0F1D-47D7-B626-CA8DF6646B37}" type="presParOf" srcId="{5842C710-8EB4-4CD2-A955-FCCB78FA9457}" destId="{88DEE368-F90A-4434-BB25-29359A1C4A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8627-F01C-4645-9696-51333A91DA7A}">
      <dsp:nvSpPr>
        <dsp:cNvPr id="0" name=""/>
        <dsp:cNvSpPr/>
      </dsp:nvSpPr>
      <dsp:spPr>
        <a:xfrm>
          <a:off x="0" y="0"/>
          <a:ext cx="7528436" cy="1576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900" kern="1200" dirty="0" smtClean="0"/>
            <a:t>Manufacturing</a:t>
          </a:r>
          <a:endParaRPr lang="en-CA" sz="5900" kern="1200" dirty="0"/>
        </a:p>
      </dsp:txBody>
      <dsp:txXfrm>
        <a:off x="46188" y="46188"/>
        <a:ext cx="5826757" cy="1484599"/>
      </dsp:txXfrm>
    </dsp:sp>
    <dsp:sp modelId="{0001C95B-7770-48F6-94B5-5717D06A5F32}">
      <dsp:nvSpPr>
        <dsp:cNvPr id="0" name=""/>
        <dsp:cNvSpPr/>
      </dsp:nvSpPr>
      <dsp:spPr>
        <a:xfrm>
          <a:off x="664273" y="1839804"/>
          <a:ext cx="7528436" cy="1576975"/>
        </a:xfrm>
        <a:prstGeom prst="roundRect">
          <a:avLst>
            <a:gd name="adj" fmla="val 10000"/>
          </a:avLst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900" kern="1200" dirty="0" smtClean="0"/>
            <a:t>Distribution</a:t>
          </a:r>
          <a:endParaRPr lang="en-CA" sz="5900" kern="1200" dirty="0"/>
        </a:p>
      </dsp:txBody>
      <dsp:txXfrm>
        <a:off x="710461" y="1885992"/>
        <a:ext cx="5746752" cy="1484599"/>
      </dsp:txXfrm>
    </dsp:sp>
    <dsp:sp modelId="{0C08EB5B-EDFA-454D-8699-6AF712C8E03B}">
      <dsp:nvSpPr>
        <dsp:cNvPr id="0" name=""/>
        <dsp:cNvSpPr/>
      </dsp:nvSpPr>
      <dsp:spPr>
        <a:xfrm>
          <a:off x="1328547" y="3679608"/>
          <a:ext cx="7528436" cy="1576975"/>
        </a:xfrm>
        <a:prstGeom prst="roundRect">
          <a:avLst>
            <a:gd name="adj" fmla="val 10000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900" kern="1200" dirty="0" smtClean="0"/>
            <a:t>Customer Facing</a:t>
          </a:r>
          <a:endParaRPr lang="en-CA" sz="5900" kern="1200" dirty="0"/>
        </a:p>
      </dsp:txBody>
      <dsp:txXfrm>
        <a:off x="1374735" y="3725796"/>
        <a:ext cx="5746752" cy="1484599"/>
      </dsp:txXfrm>
    </dsp:sp>
    <dsp:sp modelId="{522FD987-C818-488C-9C61-81506DEB8A8F}">
      <dsp:nvSpPr>
        <dsp:cNvPr id="0" name=""/>
        <dsp:cNvSpPr/>
      </dsp:nvSpPr>
      <dsp:spPr>
        <a:xfrm>
          <a:off x="6503402" y="1195872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6734034" y="1195872"/>
        <a:ext cx="563769" cy="771337"/>
      </dsp:txXfrm>
    </dsp:sp>
    <dsp:sp modelId="{D4153E24-3D30-42DA-881F-2AB30F4E081A}">
      <dsp:nvSpPr>
        <dsp:cNvPr id="0" name=""/>
        <dsp:cNvSpPr/>
      </dsp:nvSpPr>
      <dsp:spPr>
        <a:xfrm>
          <a:off x="7167676" y="3025164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691362"/>
            <a:satOff val="9469"/>
            <a:lumOff val="-95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91362"/>
              <a:satOff val="9469"/>
              <a:lumOff val="-9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7398308" y="3025164"/>
        <a:ext cx="563769" cy="77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E287-ECFB-46E3-A3D7-356A282834AD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6B78-BB16-4C53-95B2-5D800B24B2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30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36B78-BB16-4C53-95B2-5D800B24B21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32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EB2D-9164-4F1C-AAA2-FD1AC31C93B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9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66EE-20B1-44EA-A06A-FB745C04087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9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79366F9-F8C1-43D0-8B06-7B2377E769C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0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4D41-D7B4-42A6-89EE-1CE43F2AB11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2298-57CF-4357-89FE-ACDB97A1800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6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EE3C1E-3430-4C2B-8CC3-2B5DB419835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85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1BA9-1262-4E4C-B1C3-CEC7C5A9C1B9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1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7AE-0EDD-4546-A443-12FA197478C9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C21D-73DC-48D7-98DF-0ADB8EDA66E0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0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4CB1-38B2-427D-AF22-6C50938D7653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1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A48B-B96C-4D5B-AC35-7DBAF89DA680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F4FA-EB0A-40B5-8EAE-4E8D1EBA916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7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AE9E5DE-0B1A-41A6-B1D8-9CD9EBE95E4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499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6430481" cy="4869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304" y="0"/>
            <a:ext cx="2633488" cy="360045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/>
                </a:solidFill>
              </a:rPr>
              <a:t>What’s The Right Business Model?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823" y="3752825"/>
            <a:ext cx="2584450" cy="19446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dirty="0"/>
              <a:t>Don’t get stuck in a rut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3035300" cy="4229100"/>
          </a:xfrm>
        </p:spPr>
        <p:txBody>
          <a:bodyPr/>
          <a:lstStyle/>
          <a:p>
            <a:r>
              <a:rPr lang="en-CA" dirty="0"/>
              <a:t>2</a:t>
            </a:r>
            <a:r>
              <a:rPr lang="en-CA" dirty="0" smtClean="0"/>
              <a:t>-Part Delivery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5825"/>
          <a:stretch/>
        </p:blipFill>
        <p:spPr>
          <a:xfrm>
            <a:off x="2699792" y="-99393"/>
            <a:ext cx="3456384" cy="69668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43821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0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3035300" cy="4229100"/>
          </a:xfrm>
        </p:spPr>
        <p:txBody>
          <a:bodyPr/>
          <a:lstStyle/>
          <a:p>
            <a:r>
              <a:rPr lang="en-CA" dirty="0" smtClean="0"/>
              <a:t>3-Part Delivery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/>
          <a:stretch/>
        </p:blipFill>
        <p:spPr>
          <a:xfrm>
            <a:off x="2627784" y="-1"/>
            <a:ext cx="3816424" cy="69491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6016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3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27763" y="928688"/>
            <a:ext cx="2916237" cy="5021262"/>
          </a:xfrm>
        </p:spPr>
        <p:txBody>
          <a:bodyPr/>
          <a:lstStyle/>
          <a:p>
            <a:r>
              <a:rPr lang="en-CA" dirty="0"/>
              <a:t>What Resources are Required?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19885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4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3898900" cy="4013200"/>
          </a:xfrm>
        </p:spPr>
        <p:txBody>
          <a:bodyPr/>
          <a:lstStyle/>
          <a:p>
            <a:r>
              <a:rPr lang="en-CA" dirty="0" smtClean="0"/>
              <a:t>What’s Possible?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" y="0"/>
            <a:ext cx="906693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0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008657"/>
              </p:ext>
            </p:extLst>
          </p:nvPr>
        </p:nvGraphicFramePr>
        <p:xfrm>
          <a:off x="395536" y="1534480"/>
          <a:ext cx="8496944" cy="53509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3950"/>
                <a:gridCol w="2182514"/>
                <a:gridCol w="2952328"/>
                <a:gridCol w="1368152"/>
              </a:tblGrid>
              <a:tr h="147273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Involvement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Business Model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What Resources Are Required?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Possible</a:t>
                      </a:r>
                      <a:r>
                        <a:rPr lang="en-CA" sz="1800" dirty="0" smtClean="0">
                          <a:effectLst/>
                        </a:rPr>
                        <a:t>?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endParaRPr lang="en-CA" sz="1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endParaRPr lang="en-CA" sz="1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932689">
                <a:tc rowSpan="3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>
                          <a:effectLst/>
                        </a:rPr>
                        <a:t>1 Part Delivery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>
                          <a:effectLst/>
                        </a:rPr>
                        <a:t>Manufacturing 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-Materials/Equipment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</a:t>
                      </a:r>
                      <a:r>
                        <a:rPr lang="en-CA" sz="1800" dirty="0" smtClean="0">
                          <a:effectLst/>
                        </a:rPr>
                        <a:t>Time/Labour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 smtClean="0">
                          <a:effectLst/>
                        </a:rPr>
                        <a:t>Yes</a:t>
                      </a:r>
                    </a:p>
                  </a:txBody>
                  <a:tcPr marL="26672" marR="26672" marT="0" marB="0" anchor="ctr"/>
                </a:tc>
              </a:tr>
              <a:tr h="18409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>
                          <a:effectLst/>
                        </a:rPr>
                        <a:t>Distribution 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-Transportation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-Inventory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-Logistics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-Relationships with other           </a:t>
                      </a:r>
                      <a:r>
                        <a:rPr lang="en-CA" sz="1800" dirty="0" smtClean="0">
                          <a:effectLst/>
                        </a:rPr>
                        <a:t>businesses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110455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>
                          <a:effectLst/>
                        </a:rPr>
                        <a:t>Customer Facing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-Storefront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-Marketing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-</a:t>
                      </a:r>
                      <a:r>
                        <a:rPr lang="en-CA" sz="1800" dirty="0" smtClean="0">
                          <a:effectLst/>
                        </a:rPr>
                        <a:t>Staff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800" dirty="0">
                          <a:effectLst/>
                        </a:rPr>
                        <a:t>No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332656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41420"/>
              </p:ext>
            </p:extLst>
          </p:nvPr>
        </p:nvGraphicFramePr>
        <p:xfrm>
          <a:off x="323528" y="848459"/>
          <a:ext cx="8496944" cy="56768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84176"/>
                <a:gridCol w="1800200"/>
                <a:gridCol w="3816424"/>
                <a:gridCol w="1296144"/>
              </a:tblGrid>
              <a:tr h="128776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Involvement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Business Model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What Resources Are Required?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Possible?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1287765">
                <a:tc rowSpan="3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2 Parts of Delivery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Manufacturing – Distribution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-Materials/Equipment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-Time/Labour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-Transportation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-Inventory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-Logistics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-Relationships with other </a:t>
                      </a:r>
                      <a:r>
                        <a:rPr lang="en-CA" sz="1600" dirty="0" smtClean="0">
                          <a:effectLst/>
                        </a:rPr>
                        <a:t>businesses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Yes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9417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Distribution – Customer Facing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-Transportation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-Inventory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-Logistics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-Relationships with other </a:t>
                      </a:r>
                      <a:r>
                        <a:rPr lang="en-CA" sz="1600" dirty="0" smtClean="0">
                          <a:effectLst/>
                        </a:rPr>
                        <a:t>businesses</a:t>
                      </a:r>
                      <a:endParaRPr lang="en-CA" sz="16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-Storefront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-Marketing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-Staff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No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64858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Manufacturing – Customer Facing 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-Materials/Equipment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-Time/Labour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-Storefront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-Marketing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>
                          <a:effectLst/>
                        </a:rPr>
                        <a:t>-Staff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1600" dirty="0">
                          <a:effectLst/>
                        </a:rPr>
                        <a:t>No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21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42359"/>
              </p:ext>
            </p:extLst>
          </p:nvPr>
        </p:nvGraphicFramePr>
        <p:xfrm>
          <a:off x="395536" y="1124744"/>
          <a:ext cx="8496944" cy="52565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93950"/>
                <a:gridCol w="1894482"/>
                <a:gridCol w="2736304"/>
                <a:gridCol w="1872208"/>
              </a:tblGrid>
              <a:tr h="189155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Involvement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Business Model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What Resources Are Required?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Possible?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  <a:tr h="336503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3 Parts of Delivery 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Manufacturing – Distribution – Customer Facing 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-Materials/Equipment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-Time/Labour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-Transportation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-Inventory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-Logistics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-Relationships with other </a:t>
                      </a:r>
                      <a:r>
                        <a:rPr lang="en-CA" sz="2000" dirty="0" smtClean="0">
                          <a:effectLst/>
                        </a:rPr>
                        <a:t>businesses</a:t>
                      </a:r>
                      <a:endParaRPr lang="en-CA" sz="20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-Storefront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-Marketing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-Staff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CA" sz="2000" dirty="0">
                          <a:effectLst/>
                        </a:rPr>
                        <a:t>No</a:t>
                      </a:r>
                      <a:endParaRPr lang="en-CA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672" marR="26672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3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Being stubborn. </a:t>
            </a:r>
            <a:endParaRPr lang="en-CA" dirty="0" smtClean="0"/>
          </a:p>
          <a:p>
            <a:pPr lvl="0"/>
            <a:r>
              <a:rPr lang="en-CA" dirty="0" smtClean="0"/>
              <a:t>Ignoring </a:t>
            </a:r>
            <a:r>
              <a:rPr lang="en-CA" dirty="0"/>
              <a:t>what this model is telling you.</a:t>
            </a:r>
          </a:p>
          <a:p>
            <a:pPr lvl="0"/>
            <a:r>
              <a:rPr lang="en-CA" dirty="0"/>
              <a:t>Not being creative with how this is done.</a:t>
            </a:r>
          </a:p>
          <a:p>
            <a:pPr lvl="0"/>
            <a:r>
              <a:rPr lang="en-CA" dirty="0"/>
              <a:t>Not worrying about how the other parts are going to be done.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being </a:t>
            </a:r>
            <a:r>
              <a:rPr lang="en-CA" dirty="0" smtClean="0"/>
              <a:t>flexible.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89648" y="1960240"/>
            <a:ext cx="4618856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Think about your old decision of a business model versus the new options for at least one day</a:t>
            </a:r>
          </a:p>
          <a:p>
            <a:pPr lvl="0"/>
            <a:r>
              <a:rPr lang="en-CA" dirty="0"/>
              <a:t>Once you decide on a business model, move forward</a:t>
            </a:r>
          </a:p>
          <a:p>
            <a:pPr lvl="0"/>
            <a:r>
              <a:rPr lang="en-CA" dirty="0"/>
              <a:t>Be creative as you move forward</a:t>
            </a:r>
          </a:p>
          <a:p>
            <a:pPr lvl="0"/>
            <a:r>
              <a:rPr lang="en-CA" dirty="0"/>
              <a:t>Never lose track that everything that you are doing is actually for the end customer</a:t>
            </a:r>
          </a:p>
          <a:p>
            <a:pPr lvl="0"/>
            <a:r>
              <a:rPr lang="en-CA" dirty="0"/>
              <a:t>Continue to re-evaluate the options and see whether it is possible or makes sense</a:t>
            </a:r>
          </a:p>
          <a:p>
            <a:pPr lvl="0"/>
            <a:r>
              <a:rPr lang="en-CA" dirty="0"/>
              <a:t>If you find that your partners aren’t very helpful, expand your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-36512" y="1844824"/>
            <a:ext cx="4441322" cy="50851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76056" y="659226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143397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1 Part Delivery</a:t>
            </a:r>
          </a:p>
          <a:p>
            <a:pPr lvl="0"/>
            <a:r>
              <a:rPr lang="en-CA" dirty="0"/>
              <a:t>2 Parts Delivery</a:t>
            </a:r>
          </a:p>
          <a:p>
            <a:pPr lvl="0"/>
            <a:r>
              <a:rPr lang="en-CA" dirty="0"/>
              <a:t>3 Parts Delivery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04248" y="274638"/>
            <a:ext cx="2339752" cy="34417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Reality Check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Select a business model to start your business. 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Your first plan of how your business should be implemented is not necessarily the only way of doing </a:t>
            </a:r>
            <a:r>
              <a:rPr lang="en-CA" sz="3200" b="1" dirty="0" smtClean="0">
                <a:solidFill>
                  <a:srgbClr val="002060"/>
                </a:solidFill>
              </a:rPr>
              <a:t>business.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5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287413"/>
            <a:ext cx="23866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Select a business model to start your business.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214339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1 Part Delivery</a:t>
            </a:r>
          </a:p>
          <a:p>
            <a:pPr lvl="0"/>
            <a:r>
              <a:rPr lang="en-CA" dirty="0"/>
              <a:t>2 Parts Delivery</a:t>
            </a:r>
          </a:p>
          <a:p>
            <a:pPr lvl="0"/>
            <a:r>
              <a:rPr lang="en-CA" dirty="0"/>
              <a:t>3 Parts Delivery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1" y="2125424"/>
            <a:ext cx="5304105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368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9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684963" y="549275"/>
            <a:ext cx="2459037" cy="4824413"/>
          </a:xfrm>
        </p:spPr>
        <p:txBody>
          <a:bodyPr/>
          <a:lstStyle/>
          <a:p>
            <a:r>
              <a:rPr lang="en-CA" dirty="0" smtClean="0"/>
              <a:t>What’s a Business Model?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5" y="-11016"/>
            <a:ext cx="686419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23928" y="6422855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903913" y="928688"/>
            <a:ext cx="3240087" cy="3508375"/>
          </a:xfrm>
        </p:spPr>
        <p:txBody>
          <a:bodyPr/>
          <a:lstStyle/>
          <a:p>
            <a:r>
              <a:rPr lang="en-CA" dirty="0" smtClean="0"/>
              <a:t>Involvement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35"/>
            <a:ext cx="9144000" cy="59005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7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CA" dirty="0" smtClean="0"/>
              <a:t>Milk Supply Chain</a:t>
            </a:r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8687186"/>
              </p:ext>
            </p:extLst>
          </p:nvPr>
        </p:nvGraphicFramePr>
        <p:xfrm>
          <a:off x="107504" y="836712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4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3035300" cy="4229100"/>
          </a:xfrm>
        </p:spPr>
        <p:txBody>
          <a:bodyPr/>
          <a:lstStyle/>
          <a:p>
            <a:r>
              <a:rPr lang="en-CA" dirty="0" smtClean="0"/>
              <a:t>1-Part Delivery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/>
        </p:blipFill>
        <p:spPr>
          <a:xfrm>
            <a:off x="2843808" y="-47077"/>
            <a:ext cx="3384376" cy="690507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15829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97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377</TotalTime>
  <Words>486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Corbel</vt:lpstr>
      <vt:lpstr>Times New Roman</vt:lpstr>
      <vt:lpstr>Wingdings</vt:lpstr>
      <vt:lpstr>Banded</vt:lpstr>
      <vt:lpstr>What’s The Right Business Model?</vt:lpstr>
      <vt:lpstr>Reality Check</vt:lpstr>
      <vt:lpstr>The Goal</vt:lpstr>
      <vt:lpstr>Key Points</vt:lpstr>
      <vt:lpstr>Worksheet</vt:lpstr>
      <vt:lpstr>What’s a Business Model?</vt:lpstr>
      <vt:lpstr>Involvement</vt:lpstr>
      <vt:lpstr>Milk Supply Chain</vt:lpstr>
      <vt:lpstr>1-Part Delivery</vt:lpstr>
      <vt:lpstr>2-Part Delivery</vt:lpstr>
      <vt:lpstr>3-Part Delivery</vt:lpstr>
      <vt:lpstr>What Resources are Required?</vt:lpstr>
      <vt:lpstr>What’s Possible?</vt:lpstr>
      <vt:lpstr>How Does It Work?</vt:lpstr>
      <vt:lpstr>How Does It Work?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75</cp:revision>
  <dcterms:created xsi:type="dcterms:W3CDTF">2009-12-07T18:18:58Z</dcterms:created>
  <dcterms:modified xsi:type="dcterms:W3CDTF">2018-09-18T21:50:53Z</dcterms:modified>
</cp:coreProperties>
</file>