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306" r:id="rId3"/>
    <p:sldId id="267" r:id="rId4"/>
    <p:sldId id="257" r:id="rId5"/>
    <p:sldId id="287" r:id="rId6"/>
    <p:sldId id="307" r:id="rId7"/>
    <p:sldId id="308" r:id="rId8"/>
    <p:sldId id="309" r:id="rId9"/>
    <p:sldId id="303" r:id="rId10"/>
    <p:sldId id="310" r:id="rId11"/>
    <p:sldId id="311" r:id="rId12"/>
    <p:sldId id="312" r:id="rId13"/>
    <p:sldId id="273" r:id="rId14"/>
    <p:sldId id="263" r:id="rId15"/>
    <p:sldId id="277" r:id="rId16"/>
    <p:sldId id="276"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8387D-72D5-4E22-80D6-BC6A6C649970}" type="datetimeFigureOut">
              <a:rPr lang="en-CA" smtClean="0"/>
              <a:t>2018-09-18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1E7D0-95F7-4CAD-ACFB-EA5E8369F332}" type="slidenum">
              <a:rPr lang="en-CA" smtClean="0"/>
              <a:t>‹#›</a:t>
            </a:fld>
            <a:endParaRPr lang="en-CA"/>
          </a:p>
        </p:txBody>
      </p:sp>
    </p:spTree>
    <p:extLst>
      <p:ext uri="{BB962C8B-B14F-4D97-AF65-F5344CB8AC3E}">
        <p14:creationId xmlns:p14="http://schemas.microsoft.com/office/powerpoint/2010/main" val="416122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51E7D0-95F7-4CAD-ACFB-EA5E8369F332}" type="slidenum">
              <a:rPr lang="en-CA" smtClean="0"/>
              <a:t>1</a:t>
            </a:fld>
            <a:endParaRPr lang="en-CA"/>
          </a:p>
        </p:txBody>
      </p:sp>
    </p:spTree>
    <p:extLst>
      <p:ext uri="{BB962C8B-B14F-4D97-AF65-F5344CB8AC3E}">
        <p14:creationId xmlns:p14="http://schemas.microsoft.com/office/powerpoint/2010/main" val="1911674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3D7AE7-11E3-49DE-BAD9-DA615CCC866D}"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843892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C87405-580C-47ED-9B68-B0745FFE02D9}"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175780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910C9F9A-2B1D-4853-9DD4-902C7BF0D0F0}" type="datetime1">
              <a:rPr lang="en-US" smtClean="0"/>
              <a:t>9/18/2018</a:t>
            </a:fld>
            <a:endParaRPr lang="en-CA"/>
          </a:p>
        </p:txBody>
      </p:sp>
      <p:sp>
        <p:nvSpPr>
          <p:cNvPr id="5" name="Footer Placeholder 4"/>
          <p:cNvSpPr>
            <a:spLocks noGrp="1"/>
          </p:cNvSpPr>
          <p:nvPr>
            <p:ph type="ftr" sz="quarter" idx="11"/>
          </p:nvPr>
        </p:nvSpPr>
        <p:spPr>
          <a:xfrm>
            <a:off x="2832102" y="6422855"/>
            <a:ext cx="3209752" cy="365125"/>
          </a:xfrm>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a:xfrm>
            <a:off x="6054787" y="6422855"/>
            <a:ext cx="659819" cy="365125"/>
          </a:xfrm>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788846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AA15496-9B2D-4E50-A8A1-69A76AE70639}"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
        <p:nvSpPr>
          <p:cNvPr id="9" name="Title 1"/>
          <p:cNvSpPr>
            <a:spLocks noGrp="1"/>
          </p:cNvSpPr>
          <p:nvPr>
            <p:ph type="title"/>
          </p:nvPr>
        </p:nvSpPr>
        <p:spPr>
          <a:xfrm>
            <a:off x="457200" y="928670"/>
            <a:ext cx="8229600" cy="1143000"/>
          </a:xfrm>
        </p:spPr>
        <p:txBody>
          <a:bodyPr/>
          <a:lstStyle/>
          <a:p>
            <a:r>
              <a:rPr lang="en-US" dirty="0" smtClean="0"/>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FF9EDC-26EA-4BF3-BC55-B12EB0D6A234}"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98201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A819B30-97FC-4EEA-B694-FD7F1D2C463B}" type="datetime1">
              <a:rPr lang="en-US" smtClean="0"/>
              <a:t>9/18/2018</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3296118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A0A4D3-F21F-4D5E-A010-8F468E12B875}"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85843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EA8686-605B-4DD1-9CFD-CD6F7967E0BE}" type="datetime1">
              <a:rPr lang="en-US" smtClean="0"/>
              <a:t>9/18/2018</a:t>
            </a:fld>
            <a:endParaRPr lang="en-CA"/>
          </a:p>
        </p:txBody>
      </p:sp>
      <p:sp>
        <p:nvSpPr>
          <p:cNvPr id="8" name="Footer Placeholder 7"/>
          <p:cNvSpPr>
            <a:spLocks noGrp="1"/>
          </p:cNvSpPr>
          <p:nvPr>
            <p:ph type="ftr" sz="quarter" idx="11"/>
          </p:nvPr>
        </p:nvSpPr>
        <p:spPr/>
        <p:txBody>
          <a:bodyPr/>
          <a:lstStyle/>
          <a:p>
            <a:r>
              <a:rPr lang="en-CA" smtClean="0"/>
              <a:t>www.SmallBusinessSolver.com © 2018</a:t>
            </a:r>
            <a:endParaRPr lang="en-CA"/>
          </a:p>
        </p:txBody>
      </p:sp>
      <p:sp>
        <p:nvSpPr>
          <p:cNvPr id="9" name="Slide Number Placeholder 8"/>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185164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7CB017-09FA-43F8-8BC1-996EDF20CAB1}" type="datetime1">
              <a:rPr lang="en-US" smtClean="0"/>
              <a:t>9/18/2018</a:t>
            </a:fld>
            <a:endParaRPr lang="en-CA"/>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
        <p:nvSpPr>
          <p:cNvPr id="5" name="Slide Number Placeholder 4"/>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981914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4D544-BF31-42FF-ACFD-214EB4FDB891}" type="datetime1">
              <a:rPr lang="en-US" smtClean="0"/>
              <a:t>9/18/2018</a:t>
            </a:fld>
            <a:endParaRPr lang="en-CA"/>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
        <p:nvSpPr>
          <p:cNvPr id="4" name="Slide Number Placeholder 3"/>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2806316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7306D-F4CE-43ED-80E6-31A865AA2F1B}"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97516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35E0C-3CF0-4B09-BC37-5C4FEC58C42A}"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73851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86E43CF8-8CE6-4972-98D1-B3F9AEB49386}" type="datetime1">
              <a:rPr lang="en-US" smtClean="0"/>
              <a:t>9/18/2018</a:t>
            </a:fld>
            <a:endParaRPr lang="en-CA"/>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CA" smtClean="0"/>
              <a:t>www.SmallBusinessSolver.com © 2018</a:t>
            </a:r>
            <a:endParaRPr lang="en-CA"/>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2295758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9246" y="0"/>
            <a:ext cx="4572000" cy="6858000"/>
          </a:xfrm>
          <a:prstGeom prst="rect">
            <a:avLst/>
          </a:prstGeom>
        </p:spPr>
      </p:pic>
      <p:sp>
        <p:nvSpPr>
          <p:cNvPr id="2" name="Title 1"/>
          <p:cNvSpPr>
            <a:spLocks noGrp="1"/>
          </p:cNvSpPr>
          <p:nvPr>
            <p:ph type="ctrTitle" idx="4294967295"/>
          </p:nvPr>
        </p:nvSpPr>
        <p:spPr>
          <a:xfrm>
            <a:off x="35496" y="158683"/>
            <a:ext cx="4307032" cy="3757860"/>
          </a:xfrm>
        </p:spPr>
        <p:txBody>
          <a:bodyPr>
            <a:normAutofit/>
          </a:bodyPr>
          <a:lstStyle/>
          <a:p>
            <a:r>
              <a:rPr lang="en-CA" altLang="en-US" sz="4800" dirty="0">
                <a:solidFill>
                  <a:schemeClr val="tx1"/>
                </a:solidFill>
              </a:rPr>
              <a:t>What You Should Spend Money On</a:t>
            </a:r>
            <a:endParaRPr lang="en-CA" sz="4800" dirty="0">
              <a:solidFill>
                <a:schemeClr val="tx1"/>
              </a:solidFill>
            </a:endParaRPr>
          </a:p>
        </p:txBody>
      </p:sp>
      <p:sp>
        <p:nvSpPr>
          <p:cNvPr id="3" name="Subtitle 2"/>
          <p:cNvSpPr>
            <a:spLocks noGrp="1"/>
          </p:cNvSpPr>
          <p:nvPr>
            <p:ph type="subTitle" idx="4294967295"/>
          </p:nvPr>
        </p:nvSpPr>
        <p:spPr>
          <a:xfrm>
            <a:off x="755576" y="3916542"/>
            <a:ext cx="3240360" cy="2248762"/>
          </a:xfrm>
        </p:spPr>
        <p:txBody>
          <a:bodyPr>
            <a:normAutofit/>
          </a:bodyPr>
          <a:lstStyle/>
          <a:p>
            <a:pPr marL="0" indent="0">
              <a:spcAft>
                <a:spcPts val="0"/>
              </a:spcAft>
              <a:buNone/>
              <a:defRPr/>
            </a:pPr>
            <a:r>
              <a:rPr lang="en-CA" sz="3200" b="1" i="1" dirty="0">
                <a:solidFill>
                  <a:schemeClr val="tx1">
                    <a:lumMod val="85000"/>
                    <a:lumOff val="15000"/>
                  </a:schemeClr>
                </a:solidFill>
              </a:rPr>
              <a:t>Start with what you shouldn’t...</a:t>
            </a:r>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57200" y="928688"/>
            <a:ext cx="8229600" cy="1143000"/>
          </a:xfrm>
        </p:spPr>
        <p:txBody>
          <a:bodyPr/>
          <a:lstStyle/>
          <a:p>
            <a:r>
              <a:rPr lang="en-CA" altLang="en-US" dirty="0"/>
              <a:t>How Does It Work? </a:t>
            </a:r>
            <a:endParaRPr lang="en-CA" altLang="en-US" dirty="0" smtClean="0"/>
          </a:p>
        </p:txBody>
      </p:sp>
      <p:graphicFrame>
        <p:nvGraphicFramePr>
          <p:cNvPr id="5" name="Table 4"/>
          <p:cNvGraphicFramePr>
            <a:graphicFrameLocks noGrp="1"/>
          </p:cNvGraphicFramePr>
          <p:nvPr/>
        </p:nvGraphicFramePr>
        <p:xfrm>
          <a:off x="285750" y="1928813"/>
          <a:ext cx="8572500" cy="4143375"/>
        </p:xfrm>
        <a:graphic>
          <a:graphicData uri="http://schemas.openxmlformats.org/drawingml/2006/table">
            <a:tbl>
              <a:tblPr/>
              <a:tblGrid>
                <a:gridCol w="2857500"/>
                <a:gridCol w="2857500"/>
                <a:gridCol w="2857500"/>
              </a:tblGrid>
              <a:tr h="276225">
                <a:tc>
                  <a:txBody>
                    <a:bodyPr/>
                    <a:lstStyle/>
                    <a:p>
                      <a:pPr indent="228600" algn="ctr">
                        <a:spcAft>
                          <a:spcPts val="0"/>
                        </a:spcAft>
                      </a:pPr>
                      <a:r>
                        <a:rPr lang="en-CA" sz="1800" b="1" dirty="0">
                          <a:latin typeface="Calibri"/>
                          <a:ea typeface="Times New Roman"/>
                          <a:cs typeface="Times New Roman"/>
                        </a:rPr>
                        <a:t>The Basics</a:t>
                      </a:r>
                      <a:endParaRPr lang="en-CA"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en-CA" sz="1800" b="1">
                          <a:latin typeface="Calibri"/>
                          <a:ea typeface="Times New Roman"/>
                          <a:cs typeface="Times New Roman"/>
                        </a:rPr>
                        <a:t>Your Difference</a:t>
                      </a:r>
                      <a:endParaRPr lang="en-CA"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en-CA" sz="1800" b="1">
                          <a:latin typeface="Calibri"/>
                          <a:ea typeface="Times New Roman"/>
                          <a:cs typeface="Times New Roman"/>
                        </a:rPr>
                        <a:t>The “Wow”Factor</a:t>
                      </a:r>
                      <a:endParaRPr lang="en-CA"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150">
                <a:tc>
                  <a:txBody>
                    <a:bodyPr/>
                    <a:lstStyle/>
                    <a:p>
                      <a:pPr marL="342900" lvl="0" indent="-342900">
                        <a:spcAft>
                          <a:spcPts val="0"/>
                        </a:spcAft>
                        <a:buFont typeface="+mj-lt"/>
                        <a:buAutoNum type="arabicPeriod"/>
                      </a:pPr>
                      <a:r>
                        <a:rPr lang="en-CA" sz="1800" b="0" dirty="0">
                          <a:latin typeface="Calibri"/>
                          <a:ea typeface="Times New Roman"/>
                          <a:cs typeface="Times New Roman"/>
                        </a:rPr>
                        <a:t>Offering the same computers that are sold by the competition</a:t>
                      </a:r>
                    </a:p>
                    <a:p>
                      <a:pPr marL="342900" lvl="0" indent="-342900">
                        <a:spcAft>
                          <a:spcPts val="0"/>
                        </a:spcAft>
                        <a:buFont typeface="+mj-lt"/>
                        <a:buAutoNum type="arabicPeriod"/>
                      </a:pPr>
                      <a:r>
                        <a:rPr lang="en-CA" sz="1800" b="0" dirty="0">
                          <a:latin typeface="Calibri"/>
                          <a:ea typeface="Times New Roman"/>
                          <a:cs typeface="Times New Roman"/>
                        </a:rPr>
                        <a:t>Offering the same level of customer service as the competition</a:t>
                      </a:r>
                    </a:p>
                    <a:p>
                      <a:pPr marL="342900" lvl="0" indent="-342900">
                        <a:spcAft>
                          <a:spcPts val="0"/>
                        </a:spcAft>
                        <a:buFont typeface="+mj-lt"/>
                        <a:buAutoNum type="arabicPeriod"/>
                      </a:pPr>
                      <a:r>
                        <a:rPr lang="en-CA" sz="1800" b="0" dirty="0">
                          <a:latin typeface="Calibri"/>
                          <a:ea typeface="Times New Roman"/>
                          <a:cs typeface="Times New Roman"/>
                        </a:rPr>
                        <a:t>Offering the same number of payment options/terms as the competition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eriod"/>
                      </a:pPr>
                      <a:r>
                        <a:rPr lang="en-CA" sz="1800" b="0" dirty="0">
                          <a:latin typeface="Calibri"/>
                          <a:ea typeface="Times New Roman"/>
                          <a:cs typeface="Times New Roman"/>
                        </a:rPr>
                        <a:t>Providing a broader selection of computers than offered by any competitor</a:t>
                      </a:r>
                    </a:p>
                    <a:p>
                      <a:pPr marL="342900" lvl="0" indent="-342900">
                        <a:spcAft>
                          <a:spcPts val="0"/>
                        </a:spcAft>
                        <a:buFont typeface="+mj-lt"/>
                        <a:buAutoNum type="arabicPeriod"/>
                      </a:pPr>
                      <a:r>
                        <a:rPr lang="en-CA" sz="1800" b="0" dirty="0">
                          <a:latin typeface="Calibri"/>
                          <a:ea typeface="Times New Roman"/>
                          <a:cs typeface="Times New Roman"/>
                        </a:rPr>
                        <a:t>Offering the newest and fastest computers as soon as they are available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eriod"/>
                      </a:pPr>
                      <a:r>
                        <a:rPr lang="en-CA" sz="1800" b="0" dirty="0">
                          <a:latin typeface="Calibri"/>
                          <a:ea typeface="Times New Roman"/>
                          <a:cs typeface="Times New Roman"/>
                        </a:rPr>
                        <a:t>Paying all employees to test and review all of the computers sold by his business. With this additional time, all of Scott’s employees are empowered to provide first-hand reviews of equipment to clients and recommend the best solutions for the clients’ needs.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6749561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3"/>
          <p:cNvSpPr>
            <a:spLocks noGrp="1"/>
          </p:cNvSpPr>
          <p:nvPr>
            <p:ph idx="1"/>
          </p:nvPr>
        </p:nvSpPr>
        <p:spPr>
          <a:xfrm>
            <a:off x="457200" y="2143125"/>
            <a:ext cx="8229600" cy="3983038"/>
          </a:xfrm>
        </p:spPr>
        <p:txBody>
          <a:bodyPr/>
          <a:lstStyle/>
          <a:p>
            <a:pPr algn="ctr">
              <a:buFont typeface="Arial" panose="020B0604020202020204" pitchFamily="34" charset="0"/>
              <a:buNone/>
            </a:pPr>
            <a:r>
              <a:rPr lang="en-CA" altLang="en-US" smtClean="0"/>
              <a:t>Imagine you are the owner of a postcard printing company. You need to figure out where to spend money and where to save.</a:t>
            </a:r>
          </a:p>
          <a:p>
            <a:pPr algn="ctr">
              <a:buFont typeface="Arial" panose="020B0604020202020204" pitchFamily="34" charset="0"/>
              <a:buNone/>
            </a:pPr>
            <a:r>
              <a:rPr lang="en-CA" altLang="en-US" smtClean="0"/>
              <a:t>What do you do?</a:t>
            </a:r>
          </a:p>
          <a:p>
            <a:endParaRPr lang="en-CA" altLang="en-US" smtClean="0"/>
          </a:p>
        </p:txBody>
      </p:sp>
      <p:sp>
        <p:nvSpPr>
          <p:cNvPr id="14339" name="Title 2"/>
          <p:cNvSpPr>
            <a:spLocks noGrp="1"/>
          </p:cNvSpPr>
          <p:nvPr>
            <p:ph type="title"/>
          </p:nvPr>
        </p:nvSpPr>
        <p:spPr>
          <a:xfrm>
            <a:off x="457200" y="928688"/>
            <a:ext cx="8229600" cy="1143000"/>
          </a:xfrm>
        </p:spPr>
        <p:txBody>
          <a:bodyPr/>
          <a:lstStyle/>
          <a:p>
            <a:pPr eaLnBrk="1" hangingPunct="1"/>
            <a:r>
              <a:rPr lang="en-CA" altLang="en-US" smtClean="0"/>
              <a:t>Practice: Postcards</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6110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57200" y="928688"/>
            <a:ext cx="8229600" cy="1143000"/>
          </a:xfrm>
        </p:spPr>
        <p:txBody>
          <a:bodyPr/>
          <a:lstStyle/>
          <a:p>
            <a:pPr eaLnBrk="1" hangingPunct="1"/>
            <a:r>
              <a:rPr lang="en-CA" altLang="en-US" smtClean="0"/>
              <a:t>Practice: Postcards</a:t>
            </a:r>
          </a:p>
        </p:txBody>
      </p:sp>
      <p:graphicFrame>
        <p:nvGraphicFramePr>
          <p:cNvPr id="5" name="Table 4"/>
          <p:cNvGraphicFramePr>
            <a:graphicFrameLocks noGrp="1"/>
          </p:cNvGraphicFramePr>
          <p:nvPr/>
        </p:nvGraphicFramePr>
        <p:xfrm>
          <a:off x="357188" y="1928813"/>
          <a:ext cx="8501061" cy="4071937"/>
        </p:xfrm>
        <a:graphic>
          <a:graphicData uri="http://schemas.openxmlformats.org/drawingml/2006/table">
            <a:tbl>
              <a:tblPr/>
              <a:tblGrid>
                <a:gridCol w="2833687"/>
                <a:gridCol w="2833687"/>
                <a:gridCol w="2833687"/>
              </a:tblGrid>
              <a:tr h="271462">
                <a:tc>
                  <a:txBody>
                    <a:bodyPr/>
                    <a:lstStyle/>
                    <a:p>
                      <a:pPr indent="228600" algn="ctr">
                        <a:spcAft>
                          <a:spcPts val="0"/>
                        </a:spcAft>
                      </a:pPr>
                      <a:r>
                        <a:rPr lang="en-CA" sz="1400" b="1" dirty="0">
                          <a:latin typeface="Calibri"/>
                          <a:ea typeface="Times New Roman"/>
                          <a:cs typeface="Times New Roman"/>
                        </a:rPr>
                        <a:t>The Basics</a:t>
                      </a:r>
                      <a:endParaRPr lang="en-C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en-CA" sz="1400" b="1">
                          <a:latin typeface="Calibri"/>
                          <a:ea typeface="Times New Roman"/>
                          <a:cs typeface="Times New Roman"/>
                        </a:rPr>
                        <a:t>Your Difference</a:t>
                      </a:r>
                      <a:endParaRPr lang="en-C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en-CA" sz="1400" b="1">
                          <a:latin typeface="Calibri"/>
                          <a:ea typeface="Times New Roman"/>
                          <a:cs typeface="Times New Roman"/>
                        </a:rPr>
                        <a:t>The “Wow”Factor</a:t>
                      </a:r>
                      <a:endParaRPr lang="en-C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475">
                <a:tc>
                  <a:txBody>
                    <a:bodyPr/>
                    <a:lstStyle/>
                    <a:p>
                      <a:pPr marL="342900" lvl="0" indent="-342900">
                        <a:spcAft>
                          <a:spcPts val="0"/>
                        </a:spcAft>
                        <a:buFontTx/>
                        <a:buChar char="-"/>
                      </a:pPr>
                      <a:r>
                        <a:rPr lang="en-CA" sz="1800" b="0" baseline="0" dirty="0" smtClean="0">
                          <a:latin typeface="Calibri"/>
                          <a:ea typeface="Times New Roman"/>
                          <a:cs typeface="Times New Roman"/>
                        </a:rPr>
                        <a:t>20 Pictures</a:t>
                      </a:r>
                    </a:p>
                    <a:p>
                      <a:pPr marL="342900" lvl="0" indent="-342900">
                        <a:spcAft>
                          <a:spcPts val="0"/>
                        </a:spcAft>
                        <a:buFontTx/>
                        <a:buChar char="-"/>
                      </a:pPr>
                      <a:r>
                        <a:rPr lang="en-CA" sz="1800" b="0" baseline="0" dirty="0" smtClean="0">
                          <a:latin typeface="Calibri"/>
                          <a:ea typeface="Times New Roman"/>
                          <a:cs typeface="Times New Roman"/>
                        </a:rPr>
                        <a:t>Sturdy Paper with 1 side glossy</a:t>
                      </a:r>
                    </a:p>
                    <a:p>
                      <a:pPr marL="342900" lvl="0" indent="-342900">
                        <a:spcAft>
                          <a:spcPts val="0"/>
                        </a:spcAft>
                        <a:buFontTx/>
                        <a:buChar char="-"/>
                      </a:pPr>
                      <a:r>
                        <a:rPr lang="en-CA" sz="1800" b="0" baseline="0" dirty="0" smtClean="0">
                          <a:latin typeface="Calibri"/>
                          <a:ea typeface="Times New Roman"/>
                          <a:cs typeface="Times New Roman"/>
                        </a:rPr>
                        <a:t>Racks</a:t>
                      </a:r>
                    </a:p>
                    <a:p>
                      <a:pPr marL="342900" lvl="0" indent="-342900">
                        <a:spcAft>
                          <a:spcPts val="0"/>
                        </a:spcAft>
                        <a:buFontTx/>
                        <a:buChar char="-"/>
                      </a:pPr>
                      <a:endParaRPr lang="en-CA" sz="1800" b="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Tx/>
                        <a:buChar char="-"/>
                      </a:pPr>
                      <a:r>
                        <a:rPr lang="en-CA" sz="1800" b="0" dirty="0" smtClean="0">
                          <a:latin typeface="Calibri"/>
                          <a:ea typeface="Times New Roman"/>
                          <a:cs typeface="Times New Roman"/>
                        </a:rPr>
                        <a:t>Memorabilia</a:t>
                      </a:r>
                      <a:r>
                        <a:rPr lang="en-CA" sz="1800" b="0" baseline="0" dirty="0" smtClean="0">
                          <a:latin typeface="Calibri"/>
                          <a:ea typeface="Times New Roman"/>
                          <a:cs typeface="Times New Roman"/>
                        </a:rPr>
                        <a:t> on more than postcards as there is more than one way to remember including calendars, placemats, books, photo albums means that you would spend money on inventory and setting up new partnerships</a:t>
                      </a:r>
                    </a:p>
                    <a:p>
                      <a:pPr marL="342900" lvl="0" indent="-342900">
                        <a:spcAft>
                          <a:spcPts val="0"/>
                        </a:spcAft>
                        <a:buFontTx/>
                        <a:buChar char="-"/>
                      </a:pPr>
                      <a:endParaRPr lang="en-CA" sz="1800" b="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Tx/>
                        <a:buChar char="-"/>
                      </a:pPr>
                      <a:r>
                        <a:rPr lang="en-CA" sz="1800" b="0" baseline="0" dirty="0" smtClean="0">
                          <a:latin typeface="Calibri"/>
                          <a:ea typeface="Times New Roman"/>
                          <a:cs typeface="Times New Roman"/>
                        </a:rPr>
                        <a:t>Customize memorabilia with your own pictures means investment in online portal</a:t>
                      </a:r>
                    </a:p>
                    <a:p>
                      <a:pPr marL="342900" lvl="0" indent="-342900">
                        <a:spcAft>
                          <a:spcPts val="0"/>
                        </a:spcAft>
                        <a:buFontTx/>
                        <a:buChar char="-"/>
                      </a:pPr>
                      <a:r>
                        <a:rPr lang="en-CA" sz="1800" b="0" baseline="0" dirty="0" smtClean="0">
                          <a:latin typeface="Calibri"/>
                          <a:ea typeface="Times New Roman"/>
                          <a:cs typeface="Times New Roman"/>
                        </a:rPr>
                        <a:t>Select from a wide variety of other products to put the pictures on which means more inventory</a:t>
                      </a:r>
                    </a:p>
                    <a:p>
                      <a:pPr marL="342900" lvl="0" indent="-342900">
                        <a:spcAft>
                          <a:spcPts val="0"/>
                        </a:spcAft>
                        <a:buFontTx/>
                        <a:buChar char="-"/>
                      </a:pPr>
                      <a:endParaRPr lang="en-CA" sz="1800" b="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726078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Top Mistakes To Avoid</a:t>
            </a:r>
            <a:endParaRPr lang="en-CA" dirty="0"/>
          </a:p>
        </p:txBody>
      </p:sp>
      <p:sp>
        <p:nvSpPr>
          <p:cNvPr id="5" name="Content Placeholder 4"/>
          <p:cNvSpPr>
            <a:spLocks noGrp="1"/>
          </p:cNvSpPr>
          <p:nvPr>
            <p:ph sz="half" idx="1"/>
          </p:nvPr>
        </p:nvSpPr>
        <p:spPr>
          <a:xfrm>
            <a:off x="4716016" y="1988840"/>
            <a:ext cx="4038600" cy="4525963"/>
          </a:xfrm>
        </p:spPr>
        <p:txBody>
          <a:bodyPr>
            <a:normAutofit/>
          </a:bodyPr>
          <a:lstStyle/>
          <a:p>
            <a:r>
              <a:rPr lang="en-CA" altLang="en-US" dirty="0"/>
              <a:t>Overshooting the basics</a:t>
            </a:r>
          </a:p>
          <a:p>
            <a:r>
              <a:rPr lang="en-CA" altLang="en-US" dirty="0"/>
              <a:t>If no one can tell the difference, don’t spend</a:t>
            </a:r>
          </a:p>
          <a:p>
            <a:r>
              <a:rPr lang="en-CA" altLang="en-US" dirty="0"/>
              <a:t>Spending where customers see no value</a:t>
            </a:r>
          </a:p>
          <a:p>
            <a:r>
              <a:rPr lang="en-CA" altLang="en-US" dirty="0"/>
              <a:t>Falling behind on the basics</a:t>
            </a:r>
          </a:p>
          <a:p>
            <a:r>
              <a:rPr lang="en-CA" altLang="en-US" b="1" dirty="0"/>
              <a:t>Only</a:t>
            </a:r>
            <a:r>
              <a:rPr lang="en-CA" altLang="en-US" dirty="0"/>
              <a:t> delivering to the basics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5132"/>
          <a:stretch/>
        </p:blipFill>
        <p:spPr>
          <a:xfrm>
            <a:off x="0" y="2060848"/>
            <a:ext cx="3851920" cy="4680181"/>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2346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Now What?</a:t>
            </a:r>
            <a:endParaRPr lang="en-CA" dirty="0"/>
          </a:p>
        </p:txBody>
      </p:sp>
      <p:sp>
        <p:nvSpPr>
          <p:cNvPr id="4" name="Content Placeholder 3"/>
          <p:cNvSpPr>
            <a:spLocks noGrp="1"/>
          </p:cNvSpPr>
          <p:nvPr>
            <p:ph sz="half" idx="1"/>
          </p:nvPr>
        </p:nvSpPr>
        <p:spPr>
          <a:xfrm>
            <a:off x="251520" y="2011680"/>
            <a:ext cx="4319699" cy="4846320"/>
          </a:xfrm>
        </p:spPr>
        <p:txBody>
          <a:bodyPr>
            <a:normAutofit/>
          </a:bodyPr>
          <a:lstStyle/>
          <a:p>
            <a:pPr>
              <a:buFont typeface="Arial" charset="0"/>
              <a:buChar char="•"/>
              <a:defRPr/>
            </a:pPr>
            <a:r>
              <a:rPr lang="en-CA" dirty="0"/>
              <a:t>Make sure you are at industry standards, otherwise you can’t compete</a:t>
            </a:r>
          </a:p>
          <a:p>
            <a:pPr>
              <a:buFont typeface="Arial" charset="0"/>
              <a:buChar char="•"/>
              <a:defRPr/>
            </a:pPr>
            <a:r>
              <a:rPr lang="en-CA" dirty="0"/>
              <a:t>Give your customers a reason to switch</a:t>
            </a:r>
          </a:p>
          <a:p>
            <a:pPr>
              <a:buFont typeface="Arial" charset="0"/>
              <a:buChar char="•"/>
              <a:defRPr/>
            </a:pPr>
            <a:r>
              <a:rPr lang="en-CA" dirty="0"/>
              <a:t>Focus on “wowing” your existing customers</a:t>
            </a:r>
          </a:p>
          <a:p>
            <a:pPr>
              <a:buFont typeface="Arial" charset="0"/>
              <a:buChar char="•"/>
              <a:defRPr/>
            </a:pPr>
            <a:r>
              <a:rPr lang="en-CA" dirty="0"/>
              <a:t>Don’t fall behind</a:t>
            </a:r>
          </a:p>
        </p:txBody>
      </p:sp>
      <p:sp>
        <p:nvSpPr>
          <p:cNvPr id="2" name="Content Placeholder 1"/>
          <p:cNvSpPr>
            <a:spLocks noGrp="1"/>
          </p:cNvSpPr>
          <p:nvPr>
            <p:ph sz="half" idx="2"/>
          </p:nvPr>
        </p:nvSpPr>
        <p:spPr/>
        <p:txBody>
          <a:bodyPr>
            <a:normAutofit/>
          </a:bodyPr>
          <a:lstStyle/>
          <a:p>
            <a:endParaRPr lang="en-CA"/>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38" r="19288"/>
          <a:stretch/>
        </p:blipFill>
        <p:spPr>
          <a:xfrm>
            <a:off x="4571219" y="1872208"/>
            <a:ext cx="4441322" cy="5085184"/>
          </a:xfrm>
          <a:prstGeom prst="rect">
            <a:avLst/>
          </a:prstGeom>
        </p:spPr>
      </p:pic>
      <p:sp>
        <p:nvSpPr>
          <p:cNvPr id="5" name="Footer Placeholder 4"/>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4716016" y="2060848"/>
            <a:ext cx="4038600" cy="4525963"/>
          </a:xfrm>
        </p:spPr>
        <p:txBody>
          <a:bodyPr>
            <a:normAutofit/>
          </a:bodyPr>
          <a:lstStyle/>
          <a:p>
            <a:r>
              <a:rPr lang="en-CA" altLang="en-US" dirty="0" smtClean="0"/>
              <a:t>The Basics</a:t>
            </a:r>
          </a:p>
          <a:p>
            <a:r>
              <a:rPr lang="en-CA" altLang="en-US" dirty="0" smtClean="0"/>
              <a:t>Your Difference</a:t>
            </a:r>
          </a:p>
          <a:p>
            <a:r>
              <a:rPr lang="en-CA" altLang="en-US" dirty="0" smtClean="0"/>
              <a:t>The Wow Factor</a:t>
            </a:r>
            <a:endParaRPr lang="en-CA" altLang="en-US" dirty="0"/>
          </a:p>
          <a:p>
            <a:r>
              <a:rPr lang="en-CA" dirty="0" smtClean="0"/>
              <a:t>Example</a:t>
            </a:r>
            <a:endParaRPr lang="en-CA" dirty="0"/>
          </a:p>
          <a:p>
            <a:r>
              <a:rPr lang="en-CA" dirty="0"/>
              <a:t>What not to do</a:t>
            </a:r>
          </a:p>
          <a:p>
            <a:r>
              <a:rPr lang="en-CA" dirty="0"/>
              <a:t>Your next steps</a:t>
            </a:r>
          </a:p>
          <a:p>
            <a:r>
              <a:rPr lang="en-CA" dirty="0"/>
              <a:t>Wrap up</a:t>
            </a:r>
            <a:endParaRPr lang="en-CA" dirty="0" smtClean="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 r="52072"/>
          <a:stretch/>
        </p:blipFill>
        <p:spPr>
          <a:xfrm>
            <a:off x="609349" y="1851842"/>
            <a:ext cx="3314579" cy="5177558"/>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35024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1988840"/>
            <a:ext cx="3106688" cy="4525963"/>
          </a:xfrm>
        </p:spPr>
        <p:txBody>
          <a:bodyPr>
            <a:normAutofit/>
          </a:bodyPr>
          <a:lstStyle/>
          <a:p>
            <a:pPr marL="0" indent="0" algn="ctr">
              <a:buNone/>
            </a:pPr>
            <a:endParaRPr lang="en-CA" sz="3600" dirty="0" smtClean="0"/>
          </a:p>
          <a:p>
            <a:pPr marL="0" indent="0" algn="ctr">
              <a:buNone/>
            </a:pPr>
            <a:r>
              <a:rPr lang="en-CA" sz="3600" dirty="0" smtClean="0"/>
              <a:t>Save </a:t>
            </a:r>
            <a:r>
              <a:rPr lang="en-CA" sz="3600" dirty="0"/>
              <a:t>your money for the most important things in your business</a:t>
            </a:r>
            <a:r>
              <a:rPr lang="en-CA" sz="3600" dirty="0" smtClean="0"/>
              <a:t>.</a:t>
            </a:r>
            <a:endParaRPr lang="en-CA" sz="3600" dirty="0">
              <a:solidFill>
                <a:schemeClr val="tx1">
                  <a:lumMod val="75000"/>
                  <a:lumOff val="25000"/>
                </a:schemeClr>
              </a:solidFill>
            </a:endParaRPr>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2678" y="2290157"/>
            <a:ext cx="3653444" cy="3649287"/>
          </a:xfr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11671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6" name="Rounded Rectangle 5"/>
          <p:cNvSpPr/>
          <p:nvPr/>
        </p:nvSpPr>
        <p:spPr>
          <a:xfrm>
            <a:off x="3707904" y="1268760"/>
            <a:ext cx="4536504" cy="46805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4000" b="1" dirty="0">
                <a:solidFill>
                  <a:schemeClr val="tx2">
                    <a:lumMod val="10000"/>
                  </a:schemeClr>
                </a:solidFill>
              </a:rPr>
              <a:t>Only spend money on things that your customers notice and care about</a:t>
            </a:r>
            <a:r>
              <a:rPr lang="en-CA" sz="4000" b="1" dirty="0" smtClean="0">
                <a:solidFill>
                  <a:schemeClr val="tx2">
                    <a:lumMod val="10000"/>
                  </a:schemeClr>
                </a:solidFill>
              </a:rPr>
              <a:t>.</a:t>
            </a:r>
            <a:endParaRPr lang="en-CA" sz="4000" b="1" dirty="0">
              <a:solidFill>
                <a:schemeClr val="tx2">
                  <a:lumMod val="10000"/>
                </a:schemeClr>
              </a:solidFill>
            </a:endParaRP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42723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3"/>
          <p:cNvSpPr>
            <a:spLocks noGrp="1"/>
          </p:cNvSpPr>
          <p:nvPr>
            <p:ph idx="1"/>
          </p:nvPr>
        </p:nvSpPr>
        <p:spPr>
          <a:xfrm>
            <a:off x="457200" y="2374900"/>
            <a:ext cx="8229600" cy="3983038"/>
          </a:xfrm>
        </p:spPr>
        <p:txBody>
          <a:bodyPr>
            <a:normAutofit lnSpcReduction="10000"/>
          </a:bodyPr>
          <a:lstStyle/>
          <a:p>
            <a:r>
              <a:rPr lang="en-CA" altLang="en-US" sz="2400" smtClean="0"/>
              <a:t>Incorporating</a:t>
            </a:r>
          </a:p>
          <a:p>
            <a:r>
              <a:rPr lang="en-CA" altLang="en-US" sz="2400" smtClean="0"/>
              <a:t>Useless marketing</a:t>
            </a:r>
          </a:p>
          <a:p>
            <a:r>
              <a:rPr lang="en-CA" altLang="en-US" sz="2400" smtClean="0"/>
              <a:t>Accounting</a:t>
            </a:r>
          </a:p>
          <a:p>
            <a:r>
              <a:rPr lang="en-CA" altLang="en-US" sz="2400" smtClean="0"/>
              <a:t>Trademarks</a:t>
            </a:r>
          </a:p>
          <a:p>
            <a:r>
              <a:rPr lang="en-CA" altLang="en-US" sz="2400" smtClean="0"/>
              <a:t>Rent</a:t>
            </a:r>
          </a:p>
          <a:p>
            <a:r>
              <a:rPr lang="en-CA" altLang="en-US" sz="2400" smtClean="0"/>
              <a:t>Driving</a:t>
            </a:r>
          </a:p>
          <a:p>
            <a:r>
              <a:rPr lang="en-CA" altLang="en-US" sz="2400" smtClean="0"/>
              <a:t>Expensive associations or networking</a:t>
            </a:r>
          </a:p>
          <a:p>
            <a:r>
              <a:rPr lang="en-CA" altLang="en-US" sz="2400" smtClean="0"/>
              <a:t>Your lifestyle</a:t>
            </a:r>
          </a:p>
          <a:p>
            <a:pPr eaLnBrk="1" hangingPunct="1">
              <a:buFont typeface="Arial" panose="020B0604020202020204" pitchFamily="34" charset="0"/>
              <a:buNone/>
            </a:pPr>
            <a:endParaRPr lang="en-CA" altLang="en-US" sz="2400" smtClean="0"/>
          </a:p>
        </p:txBody>
      </p:sp>
      <p:sp>
        <p:nvSpPr>
          <p:cNvPr id="6147" name="Title 2"/>
          <p:cNvSpPr>
            <a:spLocks noGrp="1"/>
          </p:cNvSpPr>
          <p:nvPr>
            <p:ph type="title"/>
          </p:nvPr>
        </p:nvSpPr>
        <p:spPr>
          <a:xfrm>
            <a:off x="457200" y="548680"/>
            <a:ext cx="8229600" cy="1143000"/>
          </a:xfrm>
        </p:spPr>
        <p:txBody>
          <a:bodyPr/>
          <a:lstStyle/>
          <a:p>
            <a:r>
              <a:rPr lang="en-US" altLang="en-US" b="1" dirty="0" smtClean="0"/>
              <a:t>Top Things Not To Spend Money On In The First 90 Days </a:t>
            </a:r>
            <a:endParaRPr lang="en-CA" altLang="en-US" b="1" dirty="0" smtClean="0"/>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2563089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395536" y="1988840"/>
            <a:ext cx="3034680" cy="4525963"/>
          </a:xfrm>
        </p:spPr>
        <p:txBody>
          <a:bodyPr>
            <a:normAutofit/>
          </a:bodyPr>
          <a:lstStyle/>
          <a:p>
            <a:pPr marL="0" indent="0" algn="ctr">
              <a:buNone/>
            </a:pPr>
            <a:endParaRPr lang="en-CA" sz="4000" dirty="0" smtClean="0"/>
          </a:p>
          <a:p>
            <a:pPr marL="0" indent="0" algn="ctr">
              <a:buNone/>
            </a:pPr>
            <a:r>
              <a:rPr lang="en-CA" sz="4000" dirty="0" smtClean="0"/>
              <a:t>Save </a:t>
            </a:r>
            <a:r>
              <a:rPr lang="en-CA" sz="4000" dirty="0"/>
              <a:t>your money for the most important things in your business.</a:t>
            </a:r>
            <a:endParaRPr lang="en-CA" sz="4000" dirty="0">
              <a:solidFill>
                <a:schemeClr val="tx1">
                  <a:lumMod val="75000"/>
                  <a:lumOff val="25000"/>
                </a:schemeClr>
              </a:solidFill>
            </a:endParaRP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5936" y="2299189"/>
            <a:ext cx="5017740" cy="334516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06762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179512" y="1999381"/>
            <a:ext cx="3024336" cy="4525963"/>
          </a:xfrm>
        </p:spPr>
        <p:txBody>
          <a:bodyPr>
            <a:normAutofit/>
          </a:bodyPr>
          <a:lstStyle/>
          <a:p>
            <a:r>
              <a:rPr lang="en-CA" altLang="en-US" dirty="0"/>
              <a:t>The Basics</a:t>
            </a:r>
          </a:p>
          <a:p>
            <a:r>
              <a:rPr lang="en-CA" altLang="en-US" dirty="0"/>
              <a:t>Your Difference</a:t>
            </a:r>
          </a:p>
          <a:p>
            <a:r>
              <a:rPr lang="en-CA" altLang="en-US" dirty="0"/>
              <a:t>The Wow Factor</a:t>
            </a:r>
          </a:p>
          <a:p>
            <a:r>
              <a:rPr lang="en-CA" dirty="0" smtClean="0"/>
              <a:t>Example</a:t>
            </a:r>
          </a:p>
          <a:p>
            <a:r>
              <a:rPr lang="en-CA" dirty="0" smtClean="0"/>
              <a:t>What not to do</a:t>
            </a:r>
          </a:p>
          <a:p>
            <a:r>
              <a:rPr lang="en-CA" dirty="0" smtClean="0"/>
              <a:t>Your next steps</a:t>
            </a:r>
          </a:p>
          <a:p>
            <a:r>
              <a:rPr lang="en-CA" dirty="0" smtClean="0"/>
              <a:t>Wrap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805"/>
          <a:stretch/>
        </p:blipFill>
        <p:spPr>
          <a:xfrm>
            <a:off x="3419872" y="1792937"/>
            <a:ext cx="5724128" cy="5164456"/>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268"/>
          <a:stretch/>
        </p:blipFill>
        <p:spPr>
          <a:xfrm>
            <a:off x="5890012" y="332656"/>
            <a:ext cx="3253987" cy="6525344"/>
          </a:xfrm>
          <a:prstGeom prst="rect">
            <a:avLst/>
          </a:prstGeom>
        </p:spPr>
      </p:pic>
      <p:sp>
        <p:nvSpPr>
          <p:cNvPr id="2" name="Title 1"/>
          <p:cNvSpPr>
            <a:spLocks noGrp="1"/>
          </p:cNvSpPr>
          <p:nvPr>
            <p:ph type="title"/>
          </p:nvPr>
        </p:nvSpPr>
        <p:spPr>
          <a:xfrm>
            <a:off x="513458" y="284176"/>
            <a:ext cx="7772400" cy="1508760"/>
          </a:xfrm>
        </p:spPr>
        <p:txBody>
          <a:bodyPr/>
          <a:lstStyle/>
          <a:p>
            <a:r>
              <a:rPr lang="en-CA" sz="2800" u="sng" dirty="0" smtClean="0"/>
              <a:t>Worksheet</a:t>
            </a:r>
            <a:endParaRPr lang="en-CA" sz="2800" u="sng" dirty="0"/>
          </a:p>
        </p:txBody>
      </p:sp>
      <p:sp>
        <p:nvSpPr>
          <p:cNvPr id="4" name="Text Placeholder 3"/>
          <p:cNvSpPr>
            <a:spLocks noGrp="1"/>
          </p:cNvSpPr>
          <p:nvPr>
            <p:ph type="body" sz="half" idx="2"/>
          </p:nvPr>
        </p:nvSpPr>
        <p:spPr>
          <a:xfrm>
            <a:off x="493622" y="1268760"/>
            <a:ext cx="6066331" cy="4691063"/>
          </a:xfrm>
        </p:spPr>
        <p:txBody>
          <a:bodyPr>
            <a:normAutofit/>
          </a:bodyPr>
          <a:lstStyle/>
          <a:p>
            <a:r>
              <a:rPr lang="en-CA" sz="2800" dirty="0" smtClean="0">
                <a:solidFill>
                  <a:srgbClr val="002060"/>
                </a:solidFill>
              </a:rPr>
              <a:t>Grab your worksheet and follow along.</a:t>
            </a:r>
            <a:endParaRPr lang="en-CA" sz="2800" dirty="0">
              <a:solidFill>
                <a:srgbClr val="00206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458" y="3020428"/>
            <a:ext cx="4995963" cy="1711903"/>
          </a:xfrm>
        </p:spPr>
      </p:pic>
      <p:sp>
        <p:nvSpPr>
          <p:cNvPr id="5" name="Footer Placeholder 4"/>
          <p:cNvSpPr>
            <a:spLocks noGrp="1"/>
          </p:cNvSpPr>
          <p:nvPr>
            <p:ph type="ftr" sz="quarter" idx="11"/>
          </p:nvPr>
        </p:nvSpPr>
        <p:spPr>
          <a:xfrm>
            <a:off x="1763688" y="6422855"/>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018636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pPr eaLnBrk="1" hangingPunct="1"/>
            <a:r>
              <a:rPr lang="en-CA" altLang="en-US" smtClean="0"/>
              <a:t>The Basics</a:t>
            </a:r>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626" r="5626"/>
          <a:stretch>
            <a:fillRect/>
          </a:stretch>
        </p:blipFill>
        <p:spPr/>
      </p:pic>
      <p:sp>
        <p:nvSpPr>
          <p:cNvPr id="9" name="Text Placeholder 8"/>
          <p:cNvSpPr>
            <a:spLocks noGrp="1"/>
          </p:cNvSpPr>
          <p:nvPr>
            <p:ph type="body" sz="half" idx="2"/>
          </p:nvPr>
        </p:nvSpPr>
        <p:spPr/>
        <p:txBody>
          <a:bodyPr>
            <a:normAutofit/>
          </a:bodyPr>
          <a:lstStyle/>
          <a:p>
            <a:pPr>
              <a:buFont typeface="Arial" charset="0"/>
              <a:buNone/>
              <a:defRPr/>
            </a:pPr>
            <a:r>
              <a:rPr lang="en-CA" sz="4000" dirty="0" smtClean="0"/>
              <a:t>What do you need to be in business?</a:t>
            </a:r>
            <a:endParaRPr lang="en-CA" sz="4000" dirty="0"/>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1137130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eaLnBrk="1" hangingPunct="1"/>
            <a:r>
              <a:rPr lang="en-CA" altLang="en-US" smtClean="0"/>
              <a:t>Your Difference</a:t>
            </a:r>
          </a:p>
        </p:txBody>
      </p:sp>
      <p:sp>
        <p:nvSpPr>
          <p:cNvPr id="9219" name="Content Placeholder 6"/>
          <p:cNvSpPr>
            <a:spLocks noGrp="1"/>
          </p:cNvSpPr>
          <p:nvPr>
            <p:ph sz="half" idx="2"/>
          </p:nvPr>
        </p:nvSpPr>
        <p:spPr/>
        <p:txBody>
          <a:bodyPr/>
          <a:lstStyle/>
          <a:p>
            <a:pPr>
              <a:buFont typeface="Arial" panose="020B0604020202020204" pitchFamily="34" charset="0"/>
              <a:buNone/>
            </a:pPr>
            <a:endParaRPr lang="en-CA" altLang="en-US" smtClean="0"/>
          </a:p>
          <a:p>
            <a:pPr>
              <a:buFont typeface="Arial" panose="020B0604020202020204" pitchFamily="34" charset="0"/>
              <a:buNone/>
            </a:pPr>
            <a:r>
              <a:rPr lang="en-CA" altLang="en-US" smtClean="0"/>
              <a:t>What helps you win business and makes you better than the competition?</a:t>
            </a:r>
          </a:p>
          <a:p>
            <a:pPr>
              <a:buFont typeface="Arial" panose="020B0604020202020204" pitchFamily="34" charset="0"/>
              <a:buNone/>
            </a:pPr>
            <a:endParaRPr lang="en-CA" altLang="en-US" smtClean="0"/>
          </a:p>
          <a:p>
            <a:pPr>
              <a:buFont typeface="Arial" panose="020B0604020202020204" pitchFamily="34" charset="0"/>
              <a:buNone/>
            </a:pPr>
            <a:r>
              <a:rPr lang="en-CA" altLang="en-US" smtClean="0"/>
              <a:t>Spend money here. </a:t>
            </a: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5800" y="2895600"/>
            <a:ext cx="3657600" cy="2438400"/>
          </a:xfr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26964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pPr eaLnBrk="1" hangingPunct="1"/>
            <a:r>
              <a:rPr lang="en-CA" altLang="en-US" smtClean="0"/>
              <a:t>The ‘Wow’ Factor</a:t>
            </a:r>
          </a:p>
        </p:txBody>
      </p:sp>
      <p:sp>
        <p:nvSpPr>
          <p:cNvPr id="10243" name="Content Placeholder 3"/>
          <p:cNvSpPr>
            <a:spLocks noGrp="1"/>
          </p:cNvSpPr>
          <p:nvPr>
            <p:ph sz="half" idx="1"/>
          </p:nvPr>
        </p:nvSpPr>
        <p:spPr/>
        <p:txBody>
          <a:bodyPr/>
          <a:lstStyle/>
          <a:p>
            <a:endParaRPr lang="en-CA" altLang="en-US" smtClean="0"/>
          </a:p>
          <a:p>
            <a:pPr>
              <a:buFont typeface="Arial" panose="020B0604020202020204" pitchFamily="34" charset="0"/>
              <a:buNone/>
            </a:pPr>
            <a:r>
              <a:rPr lang="en-CA" altLang="en-US" smtClean="0"/>
              <a:t>What would it take to blow the competition out of the water?</a:t>
            </a:r>
          </a:p>
          <a:p>
            <a:pPr>
              <a:buFont typeface="Arial" panose="020B0604020202020204" pitchFamily="34" charset="0"/>
              <a:buNone/>
            </a:pPr>
            <a:endParaRPr lang="en-CA" altLang="en-US" smtClean="0"/>
          </a:p>
          <a:p>
            <a:pPr>
              <a:buFont typeface="Arial" panose="020B0604020202020204" pitchFamily="34" charset="0"/>
              <a:buNone/>
            </a:pPr>
            <a:r>
              <a:rPr lang="en-CA" altLang="en-US" smtClean="0"/>
              <a:t>Can you afford this?</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0600" y="3126504"/>
            <a:ext cx="3657600" cy="1976593"/>
          </a:xfr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776177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idx="1"/>
          </p:nvPr>
        </p:nvSpPr>
        <p:spPr>
          <a:xfrm>
            <a:off x="457200" y="2254274"/>
            <a:ext cx="8229600" cy="3983038"/>
          </a:xfrm>
        </p:spPr>
        <p:txBody>
          <a:bodyPr>
            <a:normAutofit/>
          </a:bodyPr>
          <a:lstStyle/>
          <a:p>
            <a:pPr algn="ctr">
              <a:buFont typeface="Arial" panose="020B0604020202020204" pitchFamily="34" charset="0"/>
              <a:buNone/>
            </a:pPr>
            <a:r>
              <a:rPr lang="en-CA" altLang="en-US" sz="2800" dirty="0"/>
              <a:t>Scott has just begun operations of his new small business enterprise specializing in the sale of laptop and desktop computers. To ensure that he is making the most of his business expenditures, Scott wants to review what he is spending money on. Scott has to compete with big box retailers in his target market which also sell computers as part of a larger product line-up. Scott’s business has a competitive edge by offering a broader selection of computers than those of his competitors.</a:t>
            </a:r>
          </a:p>
        </p:txBody>
      </p:sp>
      <p:sp>
        <p:nvSpPr>
          <p:cNvPr id="14339" name="Title 2"/>
          <p:cNvSpPr>
            <a:spLocks noGrp="1"/>
          </p:cNvSpPr>
          <p:nvPr>
            <p:ph type="title"/>
          </p:nvPr>
        </p:nvSpPr>
        <p:spPr>
          <a:xfrm>
            <a:off x="457200" y="928688"/>
            <a:ext cx="8229600" cy="1143000"/>
          </a:xfrm>
        </p:spPr>
        <p:txBody>
          <a:bodyPr/>
          <a:lstStyle/>
          <a:p>
            <a:r>
              <a:rPr lang="en-CA" altLang="en-US" dirty="0"/>
              <a:t>How Does It Work? </a:t>
            </a:r>
            <a:endParaRPr lang="en-CA" altLang="en-US" dirty="0" smtClean="0"/>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664156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1264</TotalTime>
  <Words>615</Words>
  <Application>Microsoft Office PowerPoint</Application>
  <PresentationFormat>On-screen Show (4:3)</PresentationFormat>
  <Paragraphs>102</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Corbel</vt:lpstr>
      <vt:lpstr>Times New Roman</vt:lpstr>
      <vt:lpstr>Wingdings</vt:lpstr>
      <vt:lpstr>Banded</vt:lpstr>
      <vt:lpstr>What You Should Spend Money On</vt:lpstr>
      <vt:lpstr>Top Things Not To Spend Money On In The First 90 Days </vt:lpstr>
      <vt:lpstr>The Goal</vt:lpstr>
      <vt:lpstr>Key Points</vt:lpstr>
      <vt:lpstr>Worksheet</vt:lpstr>
      <vt:lpstr>The Basics</vt:lpstr>
      <vt:lpstr>Your Difference</vt:lpstr>
      <vt:lpstr>The ‘Wow’ Factor</vt:lpstr>
      <vt:lpstr>How Does It Work? </vt:lpstr>
      <vt:lpstr>How Does It Work? </vt:lpstr>
      <vt:lpstr>Practice: Postcards</vt:lpstr>
      <vt:lpstr>Practice: Postcards</vt:lpstr>
      <vt:lpstr>Top Mistakes To Avoid</vt:lpstr>
      <vt:lpstr>Now What?</vt:lpstr>
      <vt:lpstr>Key Points</vt:lpstr>
      <vt:lpstr>The Goal</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Langhorst</cp:lastModifiedBy>
  <cp:revision>77</cp:revision>
  <dcterms:created xsi:type="dcterms:W3CDTF">2009-12-07T18:18:58Z</dcterms:created>
  <dcterms:modified xsi:type="dcterms:W3CDTF">2018-09-18T21:45:53Z</dcterms:modified>
</cp:coreProperties>
</file>