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5" r:id="rId3"/>
    <p:sldId id="267" r:id="rId4"/>
    <p:sldId id="257" r:id="rId5"/>
    <p:sldId id="287" r:id="rId6"/>
    <p:sldId id="297" r:id="rId7"/>
    <p:sldId id="298" r:id="rId8"/>
    <p:sldId id="299" r:id="rId9"/>
    <p:sldId id="300" r:id="rId10"/>
    <p:sldId id="301" r:id="rId11"/>
    <p:sldId id="296" r:id="rId12"/>
    <p:sldId id="273" r:id="rId13"/>
    <p:sldId id="263" r:id="rId14"/>
    <p:sldId id="277" r:id="rId15"/>
    <p:sldId id="276"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07FC3-10D5-4648-AB25-913172E57BB1}"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7CD79-C0EC-4DF9-91D9-AD28E1FD7931}" type="slidenum">
              <a:rPr lang="en-CA" smtClean="0"/>
              <a:t>‹#›</a:t>
            </a:fld>
            <a:endParaRPr lang="en-CA"/>
          </a:p>
        </p:txBody>
      </p:sp>
    </p:spTree>
    <p:extLst>
      <p:ext uri="{BB962C8B-B14F-4D97-AF65-F5344CB8AC3E}">
        <p14:creationId xmlns:p14="http://schemas.microsoft.com/office/powerpoint/2010/main" val="51438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27CD79-C0EC-4DF9-91D9-AD28E1FD7931}" type="slidenum">
              <a:rPr lang="en-CA" smtClean="0"/>
              <a:t>1</a:t>
            </a:fld>
            <a:endParaRPr lang="en-CA"/>
          </a:p>
        </p:txBody>
      </p:sp>
    </p:spTree>
    <p:extLst>
      <p:ext uri="{BB962C8B-B14F-4D97-AF65-F5344CB8AC3E}">
        <p14:creationId xmlns:p14="http://schemas.microsoft.com/office/powerpoint/2010/main" val="254297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BA8B81-65EA-47FC-A200-44EDB3E9B428}"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5CE45-F66A-445B-B5BB-F3386E520E6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2C39890B-AD8A-496A-BF06-1E592F8C78CF}"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3DF53DB8-2B56-4BAC-A77D-1A10B79D6081}"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524EF-3F8E-43AD-A211-B3B308755CF3}"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AC8FC4B-5835-4B04-B9DE-46F23D6E71C6}"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5C125B-F620-43E4-9C5E-D2CEA1A886B1}"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D9D5E7-D849-45DB-AC93-84751CAA3F73}"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0A8DE8-1834-4072-B7D3-3B2248FEA8D5}"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84435-DD88-43EE-B81C-CFE0B9A30881}"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79F33-191F-46C9-87F1-90F8332CBFD7}"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3CD32-A82A-4F3B-BCD9-B1BD5284A763}"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CE9741F3-3E03-496B-AD66-2F44B5110630}"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909"/>
            <a:ext cx="9144000" cy="6622182"/>
          </a:xfrm>
          <a:prstGeom prst="rect">
            <a:avLst/>
          </a:prstGeom>
        </p:spPr>
      </p:pic>
      <p:sp>
        <p:nvSpPr>
          <p:cNvPr id="2" name="Title 1"/>
          <p:cNvSpPr>
            <a:spLocks noGrp="1"/>
          </p:cNvSpPr>
          <p:nvPr>
            <p:ph type="ctrTitle"/>
          </p:nvPr>
        </p:nvSpPr>
        <p:spPr>
          <a:xfrm>
            <a:off x="110359" y="103713"/>
            <a:ext cx="5469753" cy="1470025"/>
          </a:xfrm>
        </p:spPr>
        <p:txBody>
          <a:bodyPr>
            <a:normAutofit/>
          </a:bodyPr>
          <a:lstStyle/>
          <a:p>
            <a:pPr algn="l"/>
            <a:r>
              <a:rPr lang="en-CA" sz="4800" b="1" i="1" dirty="0" smtClean="0">
                <a:solidFill>
                  <a:schemeClr val="tx1"/>
                </a:solidFill>
              </a:rPr>
              <a:t>Social media Strategy</a:t>
            </a:r>
            <a:endParaRPr lang="en-CA" sz="4800" dirty="0">
              <a:solidFill>
                <a:schemeClr val="tx1"/>
              </a:solidFill>
            </a:endParaRPr>
          </a:p>
        </p:txBody>
      </p:sp>
      <p:sp>
        <p:nvSpPr>
          <p:cNvPr id="3" name="Subtitle 2"/>
          <p:cNvSpPr>
            <a:spLocks noGrp="1"/>
          </p:cNvSpPr>
          <p:nvPr>
            <p:ph type="subTitle" idx="1"/>
          </p:nvPr>
        </p:nvSpPr>
        <p:spPr>
          <a:xfrm>
            <a:off x="0" y="1700808"/>
            <a:ext cx="3347864" cy="1656184"/>
          </a:xfrm>
        </p:spPr>
        <p:txBody>
          <a:bodyPr>
            <a:normAutofit/>
          </a:bodyPr>
          <a:lstStyle/>
          <a:p>
            <a:pPr>
              <a:spcAft>
                <a:spcPts val="0"/>
              </a:spcAft>
              <a:defRPr/>
            </a:pPr>
            <a:r>
              <a:rPr lang="en-CA" sz="3200" i="1" dirty="0">
                <a:solidFill>
                  <a:schemeClr val="tx1">
                    <a:lumMod val="85000"/>
                    <a:lumOff val="15000"/>
                  </a:schemeClr>
                </a:solidFill>
              </a:rPr>
              <a:t>S</a:t>
            </a:r>
            <a:r>
              <a:rPr lang="en-CA" sz="3200" dirty="0" smtClean="0"/>
              <a:t>ocial media can help no matter your size.</a:t>
            </a:r>
            <a:endParaRPr lang="en-CA" sz="3200" dirty="0">
              <a:solidFill>
                <a:schemeClr val="tx1">
                  <a:lumMod val="85000"/>
                  <a:lumOff val="15000"/>
                </a:schemeClr>
              </a:solidFill>
            </a:endParaRPr>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How Does It Work?</a:t>
            </a:r>
            <a:endParaRPr lang="en-CA" dirty="0"/>
          </a:p>
        </p:txBody>
      </p:sp>
      <p:sp>
        <p:nvSpPr>
          <p:cNvPr id="6" name="Content Placeholder 5"/>
          <p:cNvSpPr>
            <a:spLocks noGrp="1"/>
          </p:cNvSpPr>
          <p:nvPr>
            <p:ph idx="1"/>
          </p:nvPr>
        </p:nvSpPr>
        <p:spPr/>
        <p:txBody>
          <a:bodyPr>
            <a:normAutofit/>
          </a:bodyPr>
          <a:lstStyle/>
          <a:p>
            <a:pPr marL="0" indent="0" algn="ctr">
              <a:buNone/>
            </a:pPr>
            <a:r>
              <a:rPr lang="en-CA" sz="3600" dirty="0"/>
              <a:t>Candice is a financial planner and thinks it’s important to start using social media tools. She is confused by the number of sites, their purposes, and about which tools she should invest her time in. She uses the Social Media model to help get herself organized. </a:t>
            </a:r>
          </a:p>
          <a:p>
            <a:pPr marL="0" indent="0" algn="ctr">
              <a:buNone/>
            </a:pPr>
            <a:endParaRPr lang="en-CA" sz="3600" dirty="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866480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264423" y="548680"/>
            <a:ext cx="8435280" cy="1143000"/>
          </a:xfrm>
        </p:spPr>
        <p:txBody>
          <a:bodyPr/>
          <a:lstStyle/>
          <a:p>
            <a:pPr eaLnBrk="1" hangingPunct="1"/>
            <a:r>
              <a:rPr lang="en-CA" altLang="en-US" dirty="0" smtClean="0"/>
              <a:t>How Does It Work? </a:t>
            </a:r>
          </a:p>
        </p:txBody>
      </p:sp>
      <p:graphicFrame>
        <p:nvGraphicFramePr>
          <p:cNvPr id="2" name="Table 1"/>
          <p:cNvGraphicFramePr>
            <a:graphicFrameLocks noGrp="1"/>
          </p:cNvGraphicFramePr>
          <p:nvPr/>
        </p:nvGraphicFramePr>
        <p:xfrm>
          <a:off x="1957401" y="2011363"/>
          <a:ext cx="5229198" cy="4206875"/>
        </p:xfrm>
        <a:graphic>
          <a:graphicData uri="http://schemas.openxmlformats.org/drawingml/2006/table">
            <a:tbl>
              <a:tblPr firstRow="1" firstCol="1" bandRow="1">
                <a:tableStyleId>{5C22544A-7EE6-4342-B048-85BDC9FD1C3A}</a:tableStyleId>
              </a:tblPr>
              <a:tblGrid>
                <a:gridCol w="2142632"/>
                <a:gridCol w="3086566"/>
              </a:tblGrid>
              <a:tr h="365815">
                <a:tc>
                  <a:txBody>
                    <a:bodyPr/>
                    <a:lstStyle/>
                    <a:p>
                      <a:pPr indent="228600">
                        <a:spcAft>
                          <a:spcPts val="0"/>
                        </a:spcAft>
                      </a:pPr>
                      <a:r>
                        <a:rPr lang="en-CA" sz="1200">
                          <a:effectLst/>
                        </a:rPr>
                        <a:t>Your Target Market</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200">
                          <a:effectLst/>
                        </a:rPr>
                        <a:t>Business professionals </a:t>
                      </a:r>
                      <a:endParaRPr lang="en-CA" sz="900">
                        <a:effectLst/>
                      </a:endParaRPr>
                    </a:p>
                    <a:p>
                      <a:pPr indent="228600">
                        <a:spcAft>
                          <a:spcPts val="0"/>
                        </a:spcAft>
                      </a:pPr>
                      <a:r>
                        <a:rPr lang="en-CA" sz="1200">
                          <a:effectLst/>
                        </a:rPr>
                        <a:t> </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548723">
                <a:tc>
                  <a:txBody>
                    <a:bodyPr/>
                    <a:lstStyle/>
                    <a:p>
                      <a:pPr indent="228600">
                        <a:spcAft>
                          <a:spcPts val="0"/>
                        </a:spcAft>
                      </a:pPr>
                      <a:r>
                        <a:rPr lang="en-CA" sz="1200">
                          <a:effectLst/>
                        </a:rPr>
                        <a:t>Type of Social Media Your Target Market Uses</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200">
                          <a:effectLst/>
                        </a:rPr>
                        <a:t>LinkedIn</a:t>
                      </a:r>
                      <a:endParaRPr lang="en-CA" sz="900">
                        <a:effectLst/>
                      </a:endParaRPr>
                    </a:p>
                    <a:p>
                      <a:pPr indent="228600">
                        <a:spcAft>
                          <a:spcPts val="0"/>
                        </a:spcAft>
                      </a:pPr>
                      <a:r>
                        <a:rPr lang="en-CA" sz="1200">
                          <a:effectLst/>
                        </a:rPr>
                        <a:t> </a:t>
                      </a:r>
                      <a:endParaRPr lang="en-CA" sz="900">
                        <a:effectLst/>
                      </a:endParaRPr>
                    </a:p>
                    <a:p>
                      <a:pPr indent="228600">
                        <a:spcAft>
                          <a:spcPts val="0"/>
                        </a:spcAft>
                      </a:pPr>
                      <a:r>
                        <a:rPr lang="en-CA" sz="1200">
                          <a:effectLst/>
                        </a:rPr>
                        <a:t> </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548723">
                <a:tc>
                  <a:txBody>
                    <a:bodyPr/>
                    <a:lstStyle/>
                    <a:p>
                      <a:pPr indent="228600">
                        <a:spcAft>
                          <a:spcPts val="0"/>
                        </a:spcAft>
                      </a:pPr>
                      <a:r>
                        <a:rPr lang="en-CA" sz="1200">
                          <a:effectLst/>
                        </a:rPr>
                        <a:t>Purpose of using that Social Media</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200">
                          <a:effectLst/>
                        </a:rPr>
                        <a:t>Get 5 referrals a month</a:t>
                      </a:r>
                      <a:endParaRPr lang="en-CA" sz="900">
                        <a:effectLst/>
                      </a:endParaRPr>
                    </a:p>
                    <a:p>
                      <a:pPr indent="228600">
                        <a:spcAft>
                          <a:spcPts val="0"/>
                        </a:spcAft>
                      </a:pPr>
                      <a:r>
                        <a:rPr lang="en-CA" sz="1200">
                          <a:effectLst/>
                        </a:rPr>
                        <a:t> </a:t>
                      </a:r>
                      <a:endParaRPr lang="en-CA" sz="900">
                        <a:effectLst/>
                      </a:endParaRPr>
                    </a:p>
                    <a:p>
                      <a:pPr indent="228600">
                        <a:spcAft>
                          <a:spcPts val="0"/>
                        </a:spcAft>
                      </a:pPr>
                      <a:r>
                        <a:rPr lang="en-CA" sz="1200">
                          <a:effectLst/>
                        </a:rPr>
                        <a:t> </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2743614">
                <a:tc>
                  <a:txBody>
                    <a:bodyPr/>
                    <a:lstStyle/>
                    <a:p>
                      <a:pPr indent="228600">
                        <a:spcAft>
                          <a:spcPts val="0"/>
                        </a:spcAft>
                      </a:pPr>
                      <a:r>
                        <a:rPr lang="en-CA" sz="1200" dirty="0">
                          <a:effectLst/>
                        </a:rPr>
                        <a:t>Plan</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200" dirty="0">
                          <a:effectLst/>
                        </a:rPr>
                        <a:t>Create a LinkedIn Account</a:t>
                      </a:r>
                      <a:endParaRPr lang="en-CA" sz="900" dirty="0">
                        <a:effectLst/>
                      </a:endParaRPr>
                    </a:p>
                    <a:p>
                      <a:pPr marL="342900" lvl="0" indent="-342900">
                        <a:spcAft>
                          <a:spcPts val="0"/>
                        </a:spcAft>
                        <a:buFont typeface="Calibri" panose="020F0502020204030204" pitchFamily="34" charset="0"/>
                        <a:buChar char="-"/>
                      </a:pPr>
                      <a:r>
                        <a:rPr lang="en-CA" sz="1200" dirty="0">
                          <a:effectLst/>
                        </a:rPr>
                        <a:t>In the first month, get 50 contacts (25  existing customers and 25 friends and family)</a:t>
                      </a:r>
                      <a:endParaRPr lang="en-CA" sz="900" dirty="0">
                        <a:effectLst/>
                      </a:endParaRPr>
                    </a:p>
                    <a:p>
                      <a:pPr marL="342900" lvl="0" indent="-342900">
                        <a:spcAft>
                          <a:spcPts val="0"/>
                        </a:spcAft>
                        <a:buFont typeface="Calibri" panose="020F0502020204030204" pitchFamily="34" charset="0"/>
                        <a:buChar char="-"/>
                      </a:pPr>
                      <a:r>
                        <a:rPr lang="en-CA" sz="1200" dirty="0">
                          <a:effectLst/>
                        </a:rPr>
                        <a:t>Get recommendations from 3 existing customers </a:t>
                      </a:r>
                      <a:endParaRPr lang="en-CA" sz="900" dirty="0">
                        <a:effectLst/>
                      </a:endParaRPr>
                    </a:p>
                    <a:p>
                      <a:pPr marL="342900" lvl="0" indent="-342900">
                        <a:spcAft>
                          <a:spcPts val="0"/>
                        </a:spcAft>
                        <a:buFont typeface="Calibri" panose="020F0502020204030204" pitchFamily="34" charset="0"/>
                        <a:buChar char="-"/>
                      </a:pPr>
                      <a:r>
                        <a:rPr lang="en-CA" sz="1200" dirty="0">
                          <a:effectLst/>
                        </a:rPr>
                        <a:t>Add 10 contacts a month through networking events and new clients</a:t>
                      </a:r>
                      <a:endParaRPr lang="en-CA" sz="900" dirty="0">
                        <a:effectLst/>
                      </a:endParaRPr>
                    </a:p>
                    <a:p>
                      <a:pPr indent="228600">
                        <a:spcAft>
                          <a:spcPts val="0"/>
                        </a:spcAft>
                      </a:pPr>
                      <a:r>
                        <a:rPr lang="en-CA" sz="1200" dirty="0">
                          <a:effectLst/>
                        </a:rPr>
                        <a:t>Create a Twitter Account</a:t>
                      </a:r>
                      <a:endParaRPr lang="en-CA" sz="900" dirty="0">
                        <a:effectLst/>
                      </a:endParaRPr>
                    </a:p>
                    <a:p>
                      <a:pPr marL="342900" lvl="0" indent="-342900">
                        <a:spcAft>
                          <a:spcPts val="0"/>
                        </a:spcAft>
                        <a:buFont typeface="Calibri" panose="020F0502020204030204" pitchFamily="34" charset="0"/>
                        <a:buChar char="-"/>
                      </a:pPr>
                      <a:r>
                        <a:rPr lang="en-CA" sz="1200" dirty="0">
                          <a:effectLst/>
                        </a:rPr>
                        <a:t>Link Twitter to LinkedIn</a:t>
                      </a:r>
                      <a:endParaRPr lang="en-CA" sz="900" dirty="0">
                        <a:effectLst/>
                      </a:endParaRPr>
                    </a:p>
                    <a:p>
                      <a:pPr marL="342900" lvl="0" indent="-342900">
                        <a:spcAft>
                          <a:spcPts val="0"/>
                        </a:spcAft>
                        <a:buFont typeface="Calibri" panose="020F0502020204030204" pitchFamily="34" charset="0"/>
                        <a:buChar char="-"/>
                      </a:pPr>
                      <a:r>
                        <a:rPr lang="en-CA" sz="1200" dirty="0">
                          <a:effectLst/>
                        </a:rPr>
                        <a:t>Follow all conversations regarding financial planning</a:t>
                      </a:r>
                      <a:endParaRPr lang="en-CA" sz="900" dirty="0">
                        <a:effectLst/>
                      </a:endParaRPr>
                    </a:p>
                    <a:p>
                      <a:pPr marL="342900" lvl="0" indent="-342900">
                        <a:spcAft>
                          <a:spcPts val="0"/>
                        </a:spcAft>
                        <a:buFont typeface="Calibri" panose="020F0502020204030204" pitchFamily="34" charset="0"/>
                        <a:buChar char="-"/>
                      </a:pPr>
                      <a:r>
                        <a:rPr lang="en-CA" sz="1200" dirty="0">
                          <a:effectLst/>
                        </a:rPr>
                        <a:t>Comment on 2 conversations a week</a:t>
                      </a:r>
                      <a:endParaRPr lang="en-CA" sz="900" dirty="0">
                        <a:effectLst/>
                      </a:endParaRPr>
                    </a:p>
                    <a:p>
                      <a:pPr marL="342900" lvl="0" indent="-342900">
                        <a:spcAft>
                          <a:spcPts val="0"/>
                        </a:spcAft>
                        <a:buFont typeface="Calibri" panose="020F0502020204030204" pitchFamily="34" charset="0"/>
                        <a:buChar char="-"/>
                      </a:pPr>
                      <a:r>
                        <a:rPr lang="en-CA" sz="1200" dirty="0">
                          <a:effectLst/>
                        </a:rPr>
                        <a:t>Tweet one finance related article a week that is relevant to my target market</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bl>
          </a:graphicData>
        </a:graphic>
      </p:graphicFrame>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72503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fontScale="55000" lnSpcReduction="20000"/>
          </a:bodyPr>
          <a:lstStyle/>
          <a:p>
            <a:pPr lvl="0"/>
            <a:r>
              <a:rPr lang="en-CA" dirty="0"/>
              <a:t>Using social media just to say you are using it</a:t>
            </a:r>
          </a:p>
          <a:p>
            <a:pPr lvl="0"/>
            <a:r>
              <a:rPr lang="en-CA" dirty="0"/>
              <a:t>Not having any social media tools</a:t>
            </a:r>
          </a:p>
          <a:p>
            <a:pPr lvl="0"/>
            <a:r>
              <a:rPr lang="en-CA" dirty="0"/>
              <a:t>Having too many social media tools, so none are well utilized or regularly updated </a:t>
            </a:r>
          </a:p>
          <a:p>
            <a:pPr lvl="0"/>
            <a:r>
              <a:rPr lang="en-CA" dirty="0"/>
              <a:t>Not strategically planning your online presence and having to revamp your social media tools down the road</a:t>
            </a:r>
          </a:p>
          <a:p>
            <a:pPr lvl="0"/>
            <a:r>
              <a:rPr lang="en-CA" dirty="0"/>
              <a:t>Having to switch social media tools—you could lose some followers in the process</a:t>
            </a:r>
          </a:p>
          <a:p>
            <a:pPr lvl="0"/>
            <a:r>
              <a:rPr lang="en-CA" dirty="0"/>
              <a:t>Not considering all the options from the start</a:t>
            </a:r>
          </a:p>
          <a:p>
            <a:pPr lvl="0"/>
            <a:r>
              <a:rPr lang="en-CA" dirty="0"/>
              <a:t>Not having a goal</a:t>
            </a:r>
          </a:p>
          <a:p>
            <a:pPr lvl="0"/>
            <a:r>
              <a:rPr lang="en-CA" dirty="0"/>
              <a:t>Not linking your social media, so that it takes a long time to update each individually</a:t>
            </a:r>
          </a:p>
          <a:p>
            <a:pPr lvl="0"/>
            <a:r>
              <a:rPr lang="en-CA" dirty="0"/>
              <a:t>Being satisfied with your current list of social media—the tools constantly change and evolve and need to be reviewed regularly.</a:t>
            </a:r>
          </a:p>
          <a:p>
            <a:pPr lvl="0"/>
            <a:r>
              <a:rPr lang="en-CA" dirty="0"/>
              <a:t>Not adding value to your customers through social media</a:t>
            </a:r>
          </a:p>
          <a:p>
            <a:pPr lvl="0"/>
            <a:r>
              <a:rPr lang="en-CA" dirty="0"/>
              <a:t>Not actively recruiting new followers.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a:xfrm>
            <a:off x="395536" y="2011680"/>
            <a:ext cx="3947861" cy="4657680"/>
          </a:xfrm>
        </p:spPr>
        <p:txBody>
          <a:bodyPr>
            <a:normAutofit fontScale="70000" lnSpcReduction="20000"/>
          </a:bodyPr>
          <a:lstStyle/>
          <a:p>
            <a:pPr lvl="0"/>
            <a:r>
              <a:rPr lang="en-CA" dirty="0"/>
              <a:t>Create a database of potential followers for your social media sites (or ramp up your existing database).</a:t>
            </a:r>
          </a:p>
          <a:p>
            <a:pPr lvl="0"/>
            <a:r>
              <a:rPr lang="en-CA" dirty="0"/>
              <a:t>Get started with the social media tools that are relevant to your business (start with 2 to 3 to keep the work manageable).</a:t>
            </a:r>
          </a:p>
          <a:p>
            <a:pPr lvl="0"/>
            <a:r>
              <a:rPr lang="en-CA" dirty="0"/>
              <a:t>Link the tools together to help reduce upkeep time.</a:t>
            </a:r>
          </a:p>
          <a:p>
            <a:pPr lvl="0"/>
            <a:r>
              <a:rPr lang="en-CA" dirty="0"/>
              <a:t>Spend 15 minutes a day or 30 minutes every other day on updating/monitoring your tools to keep content fresh and relevant.</a:t>
            </a:r>
          </a:p>
          <a:p>
            <a:pPr lvl="0"/>
            <a:r>
              <a:rPr lang="en-CA" dirty="0"/>
              <a:t>Grow your following.</a:t>
            </a:r>
          </a:p>
          <a:p>
            <a:pPr lvl="0"/>
            <a:r>
              <a:rPr lang="en-CA" dirty="0"/>
              <a:t>Learn about new applications and tools on the social media sites you are already using to improving your online presence.</a:t>
            </a:r>
          </a:p>
          <a:p>
            <a:pPr lvl="0"/>
            <a:r>
              <a:rPr lang="en-CA" dirty="0"/>
              <a:t>Keep an eye out for any new developments in social media. Stay trendy!</a:t>
            </a:r>
          </a:p>
        </p:txBody>
      </p:sp>
      <p:sp>
        <p:nvSpPr>
          <p:cNvPr id="2" name="Content Placeholder 1"/>
          <p:cNvSpPr>
            <a:spLocks noGrp="1"/>
          </p:cNvSpPr>
          <p:nvPr>
            <p:ph sz="half" idx="2"/>
          </p:nvPr>
        </p:nvSpPr>
        <p:spPr/>
        <p:txBody>
          <a:bodyPr>
            <a:normAutofit fontScale="70000" lnSpcReduction="200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lstStyle/>
          <a:p>
            <a:r>
              <a:rPr lang="en-CA" altLang="en-US" dirty="0" smtClean="0"/>
              <a:t>Your Target Market</a:t>
            </a:r>
          </a:p>
          <a:p>
            <a:r>
              <a:rPr lang="en-CA" dirty="0"/>
              <a:t>Type of Social Media Your Target Market </a:t>
            </a:r>
            <a:r>
              <a:rPr lang="en-CA" dirty="0" smtClean="0"/>
              <a:t>Uses</a:t>
            </a:r>
          </a:p>
          <a:p>
            <a:r>
              <a:rPr lang="en-CA" dirty="0"/>
              <a:t>Purpose of using that Social </a:t>
            </a:r>
            <a:r>
              <a:rPr lang="en-CA" dirty="0" smtClean="0"/>
              <a:t>Media</a:t>
            </a:r>
          </a:p>
          <a:p>
            <a:r>
              <a:rPr lang="en-CA" altLang="en-US" dirty="0" smtClean="0"/>
              <a:t>Your Plan</a:t>
            </a:r>
            <a:endParaRPr lang="en-CA" altLang="en-US" dirty="0"/>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600" dirty="0" smtClean="0"/>
          </a:p>
          <a:p>
            <a:pPr marL="0" indent="0" algn="ctr">
              <a:buNone/>
            </a:pPr>
            <a:r>
              <a:rPr lang="en-CA" sz="3600" dirty="0" smtClean="0"/>
              <a:t>Use </a:t>
            </a:r>
            <a:r>
              <a:rPr lang="en-CA" sz="3600" dirty="0"/>
              <a:t>your social media time wisely.</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CA" sz="4800" b="1" dirty="0">
                <a:solidFill>
                  <a:schemeClr val="tx2">
                    <a:lumMod val="10000"/>
                  </a:schemeClr>
                </a:solidFill>
              </a:rPr>
              <a:t>Social media is a powerful tool, but it’s best utilized with a plan.</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Want to…</a:t>
            </a:r>
            <a:endParaRPr lang="en-CA" dirty="0"/>
          </a:p>
        </p:txBody>
      </p:sp>
      <p:sp>
        <p:nvSpPr>
          <p:cNvPr id="5" name="Content Placeholder 4"/>
          <p:cNvSpPr>
            <a:spLocks noGrp="1"/>
          </p:cNvSpPr>
          <p:nvPr>
            <p:ph sz="half" idx="1"/>
          </p:nvPr>
        </p:nvSpPr>
        <p:spPr>
          <a:xfrm>
            <a:off x="179512" y="1959680"/>
            <a:ext cx="2016224" cy="4565664"/>
          </a:xfrm>
        </p:spPr>
        <p:txBody>
          <a:bodyPr/>
          <a:lstStyle/>
          <a:p>
            <a:r>
              <a:rPr lang="en-CA" dirty="0" smtClean="0"/>
              <a:t>Have an </a:t>
            </a:r>
            <a:r>
              <a:rPr lang="en-CA" dirty="0"/>
              <a:t>edge against a larger </a:t>
            </a:r>
            <a:r>
              <a:rPr lang="en-CA" dirty="0" smtClean="0"/>
              <a:t>business? </a:t>
            </a:r>
          </a:p>
          <a:p>
            <a:r>
              <a:rPr lang="en-CA" dirty="0"/>
              <a:t>B</a:t>
            </a:r>
            <a:r>
              <a:rPr lang="en-CA" dirty="0" smtClean="0"/>
              <a:t>uild </a:t>
            </a:r>
            <a:r>
              <a:rPr lang="en-CA" dirty="0"/>
              <a:t>a strong relationship with </a:t>
            </a:r>
            <a:r>
              <a:rPr lang="en-CA" dirty="0" smtClean="0"/>
              <a:t>customers?</a:t>
            </a:r>
          </a:p>
          <a:p>
            <a:r>
              <a:rPr lang="en-CA" dirty="0"/>
              <a:t>T</a:t>
            </a:r>
            <a:r>
              <a:rPr lang="en-CA" dirty="0" smtClean="0"/>
              <a:t>o </a:t>
            </a:r>
            <a:r>
              <a:rPr lang="en-CA" dirty="0"/>
              <a:t>survive in the new </a:t>
            </a:r>
            <a:r>
              <a:rPr lang="en-CA" dirty="0" smtClean="0"/>
              <a:t>economy?</a:t>
            </a:r>
            <a:endParaRPr lang="en-CA" dirty="0"/>
          </a:p>
          <a:p>
            <a:endParaRPr lang="en-CA"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310" r="3790"/>
          <a:stretch/>
        </p:blipFill>
        <p:spPr>
          <a:xfrm>
            <a:off x="2195736" y="1792936"/>
            <a:ext cx="6984776" cy="5065064"/>
          </a:xfrm>
        </p:spPr>
      </p:pic>
      <p:sp>
        <p:nvSpPr>
          <p:cNvPr id="3" name="Footer Placeholder 2"/>
          <p:cNvSpPr>
            <a:spLocks noGrp="1"/>
          </p:cNvSpPr>
          <p:nvPr>
            <p:ph type="ftr" sz="quarter" idx="11"/>
          </p:nvPr>
        </p:nvSpPr>
        <p:spPr>
          <a:xfrm>
            <a:off x="4759845" y="6422855"/>
            <a:ext cx="4060627" cy="365125"/>
          </a:xfrm>
        </p:spPr>
        <p:txBody>
          <a:bodyPr/>
          <a:lstStyle/>
          <a:p>
            <a:r>
              <a:rPr lang="en-CA" dirty="0" smtClean="0">
                <a:solidFill>
                  <a:schemeClr val="bg1"/>
                </a:solidFill>
              </a:rPr>
              <a:t>www.SmallBusinessSolver.com © 2018</a:t>
            </a:r>
            <a:endParaRPr lang="en-CA" dirty="0">
              <a:solidFill>
                <a:schemeClr val="bg1"/>
              </a:solidFill>
            </a:endParaRPr>
          </a:p>
        </p:txBody>
      </p:sp>
    </p:spTree>
    <p:extLst>
      <p:ext uri="{BB962C8B-B14F-4D97-AF65-F5344CB8AC3E}">
        <p14:creationId xmlns:p14="http://schemas.microsoft.com/office/powerpoint/2010/main" val="3379222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395536" y="1988840"/>
            <a:ext cx="3034680" cy="4525963"/>
          </a:xfrm>
        </p:spPr>
        <p:txBody>
          <a:bodyPr>
            <a:normAutofit/>
          </a:bodyPr>
          <a:lstStyle/>
          <a:p>
            <a:pPr marL="0" indent="0" algn="ctr">
              <a:buNone/>
            </a:pPr>
            <a:endParaRPr lang="en-CA" sz="4000" dirty="0" smtClean="0"/>
          </a:p>
          <a:p>
            <a:pPr marL="0" indent="0" algn="ctr">
              <a:buNone/>
            </a:pPr>
            <a:r>
              <a:rPr lang="en-CA" sz="4000" dirty="0" smtClean="0"/>
              <a:t>Use </a:t>
            </a:r>
            <a:r>
              <a:rPr lang="en-CA" sz="4000" dirty="0"/>
              <a:t>your social media time wisely.</a:t>
            </a:r>
            <a:endParaRPr lang="en-CA" sz="38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lnSpcReduction="10000"/>
          </a:bodyPr>
          <a:lstStyle/>
          <a:p>
            <a:r>
              <a:rPr lang="en-CA" altLang="en-US" dirty="0"/>
              <a:t>Your Target Market</a:t>
            </a:r>
          </a:p>
          <a:p>
            <a:r>
              <a:rPr lang="en-CA" dirty="0"/>
              <a:t>Type of Social Media Your Target Market Uses</a:t>
            </a:r>
          </a:p>
          <a:p>
            <a:r>
              <a:rPr lang="en-CA" dirty="0"/>
              <a:t>Purpose of using that Social Media</a:t>
            </a:r>
          </a:p>
          <a:p>
            <a:r>
              <a:rPr lang="en-CA" altLang="en-US" dirty="0"/>
              <a:t>Your Plan</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240095"/>
            <a:ext cx="4572000" cy="3658923"/>
          </a:xfrm>
        </p:spPr>
      </p:pic>
      <p:sp>
        <p:nvSpPr>
          <p:cNvPr id="5" name="Footer Placeholder 4"/>
          <p:cNvSpPr>
            <a:spLocks noGrp="1"/>
          </p:cNvSpPr>
          <p:nvPr>
            <p:ph type="ftr" sz="quarter" idx="11"/>
          </p:nvPr>
        </p:nvSpPr>
        <p:spPr>
          <a:xfrm>
            <a:off x="1829385" y="6224419"/>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Target Market</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139441"/>
          </a:xfrm>
          <a:prstGeom prst="rect">
            <a:avLst/>
          </a:prstGeom>
        </p:spPr>
      </p:pic>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111714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427"/>
            <a:ext cx="7740352" cy="1006317"/>
          </a:xfrm>
        </p:spPr>
        <p:txBody>
          <a:bodyPr/>
          <a:lstStyle/>
          <a:p>
            <a:r>
              <a:rPr lang="en-CA" dirty="0" smtClean="0"/>
              <a:t>Type Of Social media They Use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2853"/>
            <a:ext cx="9144000" cy="6674619"/>
          </a:xfrm>
          <a:prstGeom prst="rect">
            <a:avLst/>
          </a:prstGeom>
        </p:spPr>
      </p:pic>
      <p:sp>
        <p:nvSpPr>
          <p:cNvPr id="3" name="Footer Placeholder 2"/>
          <p:cNvSpPr>
            <a:spLocks noGrp="1"/>
          </p:cNvSpPr>
          <p:nvPr>
            <p:ph type="ftr" sz="quarter" idx="11"/>
          </p:nvPr>
        </p:nvSpPr>
        <p:spPr>
          <a:xfrm>
            <a:off x="4191000" y="6592267"/>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1490128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912576"/>
          </a:xfrm>
        </p:spPr>
        <p:txBody>
          <a:bodyPr>
            <a:normAutofit/>
          </a:bodyPr>
          <a:lstStyle/>
          <a:p>
            <a:r>
              <a:rPr lang="en-CA" sz="3200" dirty="0"/>
              <a:t>Purpose of using that Social Media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9143999" cy="7477728"/>
          </a:xfrm>
          <a:prstGeom prst="rect">
            <a:avLst/>
          </a:prstGeom>
        </p:spPr>
      </p:pic>
      <p:sp>
        <p:nvSpPr>
          <p:cNvPr id="4" name="Footer Placeholder 3"/>
          <p:cNvSpPr>
            <a:spLocks noGrp="1"/>
          </p:cNvSpPr>
          <p:nvPr>
            <p:ph type="ftr" sz="quarter" idx="11"/>
          </p:nvPr>
        </p:nvSpPr>
        <p:spPr>
          <a:xfrm>
            <a:off x="4975869" y="6520259"/>
            <a:ext cx="4060627" cy="365125"/>
          </a:xfrm>
        </p:spPr>
        <p:txBody>
          <a:bodyPr/>
          <a:lstStyle/>
          <a:p>
            <a:r>
              <a:rPr lang="en-CA" dirty="0" smtClean="0">
                <a:solidFill>
                  <a:schemeClr val="bg1"/>
                </a:solidFill>
              </a:rPr>
              <a:t>www.SmallBusinessSolver.com © 2018</a:t>
            </a:r>
            <a:endParaRPr lang="en-CA" dirty="0">
              <a:solidFill>
                <a:schemeClr val="bg1"/>
              </a:solidFill>
            </a:endParaRPr>
          </a:p>
        </p:txBody>
      </p:sp>
    </p:spTree>
    <p:extLst>
      <p:ext uri="{BB962C8B-B14F-4D97-AF65-F5344CB8AC3E}">
        <p14:creationId xmlns:p14="http://schemas.microsoft.com/office/powerpoint/2010/main" val="3821668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84176"/>
            <a:ext cx="2592288" cy="1508760"/>
          </a:xfrm>
        </p:spPr>
        <p:txBody>
          <a:bodyPr/>
          <a:lstStyle/>
          <a:p>
            <a:r>
              <a:rPr lang="en-CA" dirty="0" smtClean="0"/>
              <a:t>Your Plan</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438" y="0"/>
            <a:ext cx="7936114" cy="685800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20099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375</TotalTime>
  <Words>615</Words>
  <Application>Microsoft Office PowerPoint</Application>
  <PresentationFormat>On-screen Show (4:3)</PresentationFormat>
  <Paragraphs>98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Corbel</vt:lpstr>
      <vt:lpstr>Times New Roman</vt:lpstr>
      <vt:lpstr>Wingdings</vt:lpstr>
      <vt:lpstr>Banded</vt:lpstr>
      <vt:lpstr>Social media Strategy</vt:lpstr>
      <vt:lpstr>Want to…</vt:lpstr>
      <vt:lpstr>The Goal</vt:lpstr>
      <vt:lpstr>Key Points</vt:lpstr>
      <vt:lpstr>Worksheet</vt:lpstr>
      <vt:lpstr>Your Target Market</vt:lpstr>
      <vt:lpstr>Type Of Social media They Use</vt:lpstr>
      <vt:lpstr>Purpose of using that Social Media</vt:lpstr>
      <vt:lpstr>Your Plan</vt:lpstr>
      <vt:lpstr>How Does It Work?</vt:lpstr>
      <vt:lpstr>How Does It Work? </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70</cp:revision>
  <dcterms:created xsi:type="dcterms:W3CDTF">2009-12-07T18:18:58Z</dcterms:created>
  <dcterms:modified xsi:type="dcterms:W3CDTF">2018-09-18T21:40:11Z</dcterms:modified>
</cp:coreProperties>
</file>