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13" r:id="rId3"/>
    <p:sldId id="267" r:id="rId4"/>
    <p:sldId id="257" r:id="rId5"/>
    <p:sldId id="287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273" r:id="rId14"/>
    <p:sldId id="263" r:id="rId15"/>
    <p:sldId id="277" r:id="rId16"/>
    <p:sldId id="276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B3686-EAB9-46BA-B6B5-AACA71CF7F1C}" type="datetimeFigureOut">
              <a:rPr lang="en-CA" smtClean="0"/>
              <a:t>2018-09-18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D5565-9729-4430-AF6B-8F28B03F3E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8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5565-9729-4430-AF6B-8F28B03F3E2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767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E70D-7B96-4AC4-923B-26C1BD9CD227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38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9F91-92E7-4E9E-95F2-3C9E7F0E3958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578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7B0D61BC-B66D-4DA3-9487-25B2BB108E33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88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AF02-57BA-4155-A209-9F9F5DCFDE36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9D02-EC64-47D9-A57B-0DD9D4983996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201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1E1E90-D7DF-48FF-B955-3D815A6DA390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6118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E63A-EFA2-4529-9D30-67B0B9D149BF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843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DA19-C1CA-4878-A7BB-CD469B86EE8F}" type="datetime1">
              <a:rPr lang="en-US" smtClean="0"/>
              <a:t>9/18/2018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51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D4-3026-4D58-A7D0-338ADF90570F}" type="datetime1">
              <a:rPr lang="en-US" smtClean="0"/>
              <a:t>9/18/2018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19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198E-820C-4B9F-B66E-6F6FE131A071}" type="datetime1">
              <a:rPr lang="en-US" smtClean="0"/>
              <a:t>9/18/2018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631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E6E-7578-4672-A6B6-A6B6874D34A3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51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306B-9BFB-4757-AA23-5CD7D7933716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51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5F80079-C8DE-4B0F-BD7B-FD181B7A7083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758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811891" y="-171400"/>
            <a:ext cx="4307032" cy="3757860"/>
          </a:xfrm>
        </p:spPr>
        <p:txBody>
          <a:bodyPr>
            <a:normAutofit/>
          </a:bodyPr>
          <a:lstStyle/>
          <a:p>
            <a:pPr algn="r"/>
            <a:r>
              <a:rPr lang="en-CA" sz="4800" b="1" i="1" dirty="0">
                <a:solidFill>
                  <a:schemeClr val="tx2">
                    <a:lumMod val="10000"/>
                  </a:schemeClr>
                </a:solidFill>
              </a:rPr>
              <a:t>Selecting a Target Market</a:t>
            </a:r>
            <a:endParaRPr lang="en-CA" sz="4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863893" y="4180275"/>
            <a:ext cx="3240360" cy="2248762"/>
          </a:xfrm>
        </p:spPr>
        <p:txBody>
          <a:bodyPr>
            <a:normAutofit/>
          </a:bodyPr>
          <a:lstStyle/>
          <a:p>
            <a:pPr marL="0" indent="0" algn="r">
              <a:buNone/>
              <a:defRPr/>
            </a:pPr>
            <a:r>
              <a:rPr lang="en-CA" sz="3200" b="1" i="1" dirty="0">
                <a:solidFill>
                  <a:schemeClr val="tx2">
                    <a:lumMod val="10000"/>
                  </a:schemeClr>
                </a:solidFill>
              </a:rPr>
              <a:t>Going after the right target market makes selling easier.</a:t>
            </a:r>
            <a:endParaRPr lang="en-CA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3454933" cy="3216832"/>
          </a:xfrm>
        </p:spPr>
        <p:txBody>
          <a:bodyPr/>
          <a:lstStyle/>
          <a:p>
            <a:r>
              <a:rPr lang="en-CA" dirty="0" smtClean="0"/>
              <a:t>Personal Preference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138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84176"/>
            <a:ext cx="8205899" cy="1508760"/>
          </a:xfrm>
        </p:spPr>
        <p:txBody>
          <a:bodyPr/>
          <a:lstStyle/>
          <a:p>
            <a:r>
              <a:rPr lang="en-CA" dirty="0" smtClean="0"/>
              <a:t>Total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77" y="0"/>
            <a:ext cx="7064523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www.SmallBusinessSolver.com © 2018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8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rgbClr val="00B0F0"/>
                </a:solidFill>
              </a:rPr>
              <a:t>How Does It Work?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554430"/>
              </p:ext>
            </p:extLst>
          </p:nvPr>
        </p:nvGraphicFramePr>
        <p:xfrm>
          <a:off x="287523" y="1556792"/>
          <a:ext cx="8568954" cy="475252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242344"/>
                <a:gridCol w="1361422"/>
                <a:gridCol w="1298921"/>
                <a:gridCol w="1263757"/>
                <a:gridCol w="1201255"/>
                <a:gridCol w="1201255"/>
              </a:tblGrid>
              <a:tr h="1256868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Target Market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Your Strengths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Degree of Competition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 smtClean="0">
                          <a:effectLst/>
                        </a:rPr>
                        <a:t>Reach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 smtClean="0">
                          <a:effectLst/>
                        </a:rPr>
                        <a:t>Prefer- </a:t>
                      </a:r>
                      <a:r>
                        <a:rPr lang="en-CA" sz="2400" dirty="0" err="1" smtClean="0">
                          <a:effectLst/>
                        </a:rPr>
                        <a:t>ence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Total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6868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Wedding Planners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3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2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3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3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11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5541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Event Halls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1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3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2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1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7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7079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Individuals for their own events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2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1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1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2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6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16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988840"/>
            <a:ext cx="4038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CA" dirty="0"/>
              <a:t>Always pursuing every target market.</a:t>
            </a:r>
          </a:p>
          <a:p>
            <a:pPr lvl="0"/>
            <a:r>
              <a:rPr lang="en-CA" dirty="0"/>
              <a:t>Thinking that each target market will have the same demands.</a:t>
            </a:r>
          </a:p>
          <a:p>
            <a:pPr lvl="0"/>
            <a:r>
              <a:rPr lang="en-CA" dirty="0"/>
              <a:t>Considering no other factor than profitability.</a:t>
            </a:r>
          </a:p>
          <a:p>
            <a:pPr lvl="0"/>
            <a:r>
              <a:rPr lang="en-CA" dirty="0"/>
              <a:t>Chasing a target market that can’t purchase your product or service.</a:t>
            </a:r>
          </a:p>
          <a:p>
            <a:pPr lvl="0"/>
            <a:r>
              <a:rPr lang="en-CA" dirty="0"/>
              <a:t>Not adjusting your product or service to meet the needs of a target market.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2"/>
          <a:stretch/>
        </p:blipFill>
        <p:spPr>
          <a:xfrm>
            <a:off x="0" y="2060848"/>
            <a:ext cx="3851920" cy="46801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1520" y="2011680"/>
            <a:ext cx="4319699" cy="484632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/>
              <a:t>Choose a primary target market</a:t>
            </a:r>
            <a:endParaRPr lang="en-CA" sz="2400" dirty="0"/>
          </a:p>
          <a:p>
            <a:pPr lvl="0"/>
            <a:r>
              <a:rPr lang="en-US" sz="2400" dirty="0"/>
              <a:t>Adjust your product or service </a:t>
            </a:r>
          </a:p>
          <a:p>
            <a:pPr lvl="0"/>
            <a:r>
              <a:rPr lang="en-US" sz="2400" dirty="0"/>
              <a:t>Create a message specifically designed for your target market. </a:t>
            </a:r>
          </a:p>
          <a:p>
            <a:pPr lvl="0"/>
            <a:r>
              <a:rPr lang="en-US" sz="2400" dirty="0"/>
              <a:t>Create a plan to reach the target market</a:t>
            </a:r>
          </a:p>
          <a:p>
            <a:pPr lvl="0"/>
            <a:r>
              <a:rPr lang="en-US" sz="2400" dirty="0"/>
              <a:t>Choose a secondary target market, if desired </a:t>
            </a:r>
          </a:p>
          <a:p>
            <a:pPr lvl="0"/>
            <a:r>
              <a:rPr lang="en-US" sz="2400" dirty="0"/>
              <a:t>Evaluate your target market strategies after a few months</a:t>
            </a:r>
            <a:endParaRPr lang="en-CA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288"/>
          <a:stretch/>
        </p:blipFill>
        <p:spPr>
          <a:xfrm>
            <a:off x="4571219" y="1872208"/>
            <a:ext cx="4441322" cy="50851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2060848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CA" dirty="0"/>
              <a:t>Target markets</a:t>
            </a:r>
          </a:p>
          <a:p>
            <a:r>
              <a:rPr lang="en-CA" dirty="0"/>
              <a:t>Your strengths</a:t>
            </a:r>
          </a:p>
          <a:p>
            <a:r>
              <a:rPr lang="en-CA" dirty="0"/>
              <a:t>Degree of competition</a:t>
            </a:r>
          </a:p>
          <a:p>
            <a:r>
              <a:rPr lang="en-CA" dirty="0"/>
              <a:t>Reachable</a:t>
            </a:r>
          </a:p>
          <a:p>
            <a:r>
              <a:rPr lang="en-CA" dirty="0"/>
              <a:t>Personal preference</a:t>
            </a:r>
          </a:p>
          <a:p>
            <a:r>
              <a:rPr lang="en-CA" dirty="0"/>
              <a:t>Total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072"/>
          <a:stretch/>
        </p:blipFill>
        <p:spPr>
          <a:xfrm>
            <a:off x="609349" y="1851842"/>
            <a:ext cx="3314579" cy="51775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600" dirty="0" smtClean="0"/>
          </a:p>
          <a:p>
            <a:pPr marL="0" indent="0" algn="ctr">
              <a:buNone/>
            </a:pPr>
            <a:r>
              <a:rPr lang="en-CA" sz="3600" dirty="0"/>
              <a:t>Choose a target market that matches you and your business.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78" y="2290157"/>
            <a:ext cx="3653444" cy="36492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7904" y="1268760"/>
            <a:ext cx="4536504" cy="4680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CA" sz="3600" b="1" dirty="0">
                <a:solidFill>
                  <a:schemeClr val="tx2">
                    <a:lumMod val="10000"/>
                  </a:schemeClr>
                </a:solidFill>
              </a:rPr>
              <a:t>Choose the target market that offers you the best opportunity, but make sure it fits with what you enjoy most about your business.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723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Is your target market everyone?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sz="4800" dirty="0" smtClean="0"/>
              <a:t>NO!!</a:t>
            </a:r>
            <a:endParaRPr lang="en-CA" sz="4800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If </a:t>
            </a:r>
            <a:r>
              <a:rPr lang="en-CA" dirty="0"/>
              <a:t>you believe your product or service is good for everyone, you business is more than likely to fail. </a:t>
            </a:r>
            <a:endParaRPr lang="en-CA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26156"/>
            <a:ext cx="3657600" cy="297728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543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395536" y="1988840"/>
            <a:ext cx="303468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4000" dirty="0" smtClean="0"/>
          </a:p>
          <a:p>
            <a:pPr marL="0" indent="0" algn="ctr">
              <a:buNone/>
            </a:pPr>
            <a:r>
              <a:rPr lang="en-CA" sz="4000" dirty="0"/>
              <a:t>Choose a target market </a:t>
            </a:r>
            <a:r>
              <a:rPr lang="en-CA" sz="4000" dirty="0" smtClean="0"/>
              <a:t>that matches </a:t>
            </a:r>
            <a:r>
              <a:rPr lang="en-CA" sz="4000" dirty="0"/>
              <a:t>you and </a:t>
            </a:r>
            <a:r>
              <a:rPr lang="en-CA" sz="4000" dirty="0" smtClean="0"/>
              <a:t>your business</a:t>
            </a:r>
            <a:r>
              <a:rPr lang="en-CA" sz="4000" dirty="0"/>
              <a:t>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99189"/>
            <a:ext cx="5017740" cy="33451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999381"/>
            <a:ext cx="3024336" cy="4525963"/>
          </a:xfrm>
        </p:spPr>
        <p:txBody>
          <a:bodyPr>
            <a:normAutofit lnSpcReduction="10000"/>
          </a:bodyPr>
          <a:lstStyle/>
          <a:p>
            <a:r>
              <a:rPr lang="en-CA" dirty="0"/>
              <a:t>Target markets</a:t>
            </a:r>
          </a:p>
          <a:p>
            <a:r>
              <a:rPr lang="en-CA" dirty="0"/>
              <a:t>Your strengths</a:t>
            </a:r>
          </a:p>
          <a:p>
            <a:r>
              <a:rPr lang="en-CA" dirty="0"/>
              <a:t>Degree of competition</a:t>
            </a:r>
          </a:p>
          <a:p>
            <a:r>
              <a:rPr lang="en-CA" dirty="0"/>
              <a:t>Reachable</a:t>
            </a:r>
          </a:p>
          <a:p>
            <a:r>
              <a:rPr lang="en-CA" dirty="0"/>
              <a:t>Personal preference</a:t>
            </a:r>
          </a:p>
          <a:p>
            <a:r>
              <a:rPr lang="en-CA" dirty="0"/>
              <a:t>Total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/>
          <a:stretch/>
        </p:blipFill>
        <p:spPr>
          <a:xfrm>
            <a:off x="3419872" y="1792937"/>
            <a:ext cx="5724128" cy="51644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/>
          <a:stretch/>
        </p:blipFill>
        <p:spPr>
          <a:xfrm>
            <a:off x="5890012" y="332656"/>
            <a:ext cx="3253987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58" y="284176"/>
            <a:ext cx="7772400" cy="1508760"/>
          </a:xfrm>
        </p:spPr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622" y="1268760"/>
            <a:ext cx="6066331" cy="46910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Grab your worksheet and follow along.</a:t>
            </a:r>
            <a:endParaRPr lang="en-CA" sz="2800" dirty="0">
              <a:solidFill>
                <a:srgbClr val="002060"/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53" y="2149475"/>
            <a:ext cx="3657693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688" y="6422855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863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Target Markets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936"/>
            <a:ext cx="9144000" cy="6096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62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1" y="0"/>
            <a:ext cx="9939131" cy="6957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4869160"/>
            <a:ext cx="7772400" cy="1508760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Your strengths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4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2597" y="3068960"/>
            <a:ext cx="3741403" cy="3360848"/>
          </a:xfrm>
        </p:spPr>
        <p:txBody>
          <a:bodyPr/>
          <a:lstStyle/>
          <a:p>
            <a:r>
              <a:rPr lang="en-CA" dirty="0" smtClean="0"/>
              <a:t>Degree of Competition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www.SmallBusinessSolver.com © 2018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3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181" y="332656"/>
            <a:ext cx="7772400" cy="1508760"/>
          </a:xfrm>
        </p:spPr>
        <p:txBody>
          <a:bodyPr/>
          <a:lstStyle/>
          <a:p>
            <a:r>
              <a:rPr lang="en-CA" dirty="0" smtClean="0"/>
              <a:t>Reachable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6461653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454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1276</TotalTime>
  <Words>354</Words>
  <Application>Microsoft Office PowerPoint</Application>
  <PresentationFormat>On-screen Show (4:3)</PresentationFormat>
  <Paragraphs>101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Corbel</vt:lpstr>
      <vt:lpstr>Times New Roman</vt:lpstr>
      <vt:lpstr>Wingdings</vt:lpstr>
      <vt:lpstr>Banded</vt:lpstr>
      <vt:lpstr>Selecting a Target Market</vt:lpstr>
      <vt:lpstr>Is your target market everyone?</vt:lpstr>
      <vt:lpstr>The Goal</vt:lpstr>
      <vt:lpstr>Key Points</vt:lpstr>
      <vt:lpstr>Worksheet</vt:lpstr>
      <vt:lpstr>Target Markets</vt:lpstr>
      <vt:lpstr>Your strengths</vt:lpstr>
      <vt:lpstr>Degree of Competition</vt:lpstr>
      <vt:lpstr>Reachable</vt:lpstr>
      <vt:lpstr>Personal Preference</vt:lpstr>
      <vt:lpstr>Total</vt:lpstr>
      <vt:lpstr>How Does It Work?</vt:lpstr>
      <vt:lpstr>Top Mistakes To Avoid</vt:lpstr>
      <vt:lpstr>Now What?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82</cp:revision>
  <dcterms:created xsi:type="dcterms:W3CDTF">2009-12-07T18:18:58Z</dcterms:created>
  <dcterms:modified xsi:type="dcterms:W3CDTF">2018-09-18T21:39:01Z</dcterms:modified>
</cp:coreProperties>
</file>