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307" r:id="rId3"/>
    <p:sldId id="267" r:id="rId4"/>
    <p:sldId id="257" r:id="rId5"/>
    <p:sldId id="287" r:id="rId6"/>
    <p:sldId id="302" r:id="rId7"/>
    <p:sldId id="303" r:id="rId8"/>
    <p:sldId id="304" r:id="rId9"/>
    <p:sldId id="305" r:id="rId10"/>
    <p:sldId id="306" r:id="rId11"/>
    <p:sldId id="301" r:id="rId12"/>
    <p:sldId id="296" r:id="rId13"/>
    <p:sldId id="273" r:id="rId14"/>
    <p:sldId id="263" r:id="rId15"/>
    <p:sldId id="277" r:id="rId16"/>
    <p:sldId id="276"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E0A7B-8D23-4309-AB25-2DBBF33602C1}" type="datetimeFigureOut">
              <a:rPr lang="en-CA" smtClean="0"/>
              <a:t>2018-09-18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63311-5B4D-48F4-AD68-3B44DAF638D7}" type="slidenum">
              <a:rPr lang="en-CA" smtClean="0"/>
              <a:t>‹#›</a:t>
            </a:fld>
            <a:endParaRPr lang="en-CA"/>
          </a:p>
        </p:txBody>
      </p:sp>
    </p:spTree>
    <p:extLst>
      <p:ext uri="{BB962C8B-B14F-4D97-AF65-F5344CB8AC3E}">
        <p14:creationId xmlns:p14="http://schemas.microsoft.com/office/powerpoint/2010/main" val="685127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8063311-5B4D-48F4-AD68-3B44DAF638D7}" type="slidenum">
              <a:rPr lang="en-CA" smtClean="0"/>
              <a:t>1</a:t>
            </a:fld>
            <a:endParaRPr lang="en-CA"/>
          </a:p>
        </p:txBody>
      </p:sp>
    </p:spTree>
    <p:extLst>
      <p:ext uri="{BB962C8B-B14F-4D97-AF65-F5344CB8AC3E}">
        <p14:creationId xmlns:p14="http://schemas.microsoft.com/office/powerpoint/2010/main" val="161993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9D7C90-2624-444C-ABC3-7D87CC0504C9}"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843892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196EC9-F009-4164-A890-44F378E3EFCF}"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175780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FC731984-5CFB-4D7A-9140-0FF6D9268C0D}" type="datetime1">
              <a:rPr lang="en-US" smtClean="0"/>
              <a:t>9/18/2018</a:t>
            </a:fld>
            <a:endParaRPr lang="en-CA"/>
          </a:p>
        </p:txBody>
      </p:sp>
      <p:sp>
        <p:nvSpPr>
          <p:cNvPr id="5" name="Footer Placeholder 4"/>
          <p:cNvSpPr>
            <a:spLocks noGrp="1"/>
          </p:cNvSpPr>
          <p:nvPr>
            <p:ph type="ftr" sz="quarter" idx="11"/>
          </p:nvPr>
        </p:nvSpPr>
        <p:spPr>
          <a:xfrm>
            <a:off x="2832102" y="6422855"/>
            <a:ext cx="3209752" cy="365125"/>
          </a:xfrm>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a:xfrm>
            <a:off x="6054787" y="6422855"/>
            <a:ext cx="659819" cy="365125"/>
          </a:xfrm>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788846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58B5E8C9-A0A6-4D85-9159-4913764A1DFD}"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
        <p:nvSpPr>
          <p:cNvPr id="9" name="Title 1"/>
          <p:cNvSpPr>
            <a:spLocks noGrp="1"/>
          </p:cNvSpPr>
          <p:nvPr>
            <p:ph type="title"/>
          </p:nvPr>
        </p:nvSpPr>
        <p:spPr>
          <a:xfrm>
            <a:off x="457200" y="928670"/>
            <a:ext cx="8229600" cy="1143000"/>
          </a:xfrm>
        </p:spPr>
        <p:txBody>
          <a:bodyPr/>
          <a:lstStyle/>
          <a:p>
            <a:r>
              <a:rPr lang="en-US" dirty="0" smtClean="0"/>
              <a:t>Click to edit Master 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40B3A-9961-441D-99D3-04917C6B718A}"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982011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DF08F9BF-FA02-4D46-B44A-E2FD48E3855C}" type="datetime1">
              <a:rPr lang="en-US" smtClean="0"/>
              <a:t>9/18/2018</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3296118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3ACBFC-36FF-4152-821C-C41F7DAF1787}"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858439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DC8701-9791-40DA-B98F-9D74280E9A54}" type="datetime1">
              <a:rPr lang="en-US" smtClean="0"/>
              <a:t>9/18/2018</a:t>
            </a:fld>
            <a:endParaRPr lang="en-CA"/>
          </a:p>
        </p:txBody>
      </p:sp>
      <p:sp>
        <p:nvSpPr>
          <p:cNvPr id="8" name="Footer Placeholder 7"/>
          <p:cNvSpPr>
            <a:spLocks noGrp="1"/>
          </p:cNvSpPr>
          <p:nvPr>
            <p:ph type="ftr" sz="quarter" idx="11"/>
          </p:nvPr>
        </p:nvSpPr>
        <p:spPr/>
        <p:txBody>
          <a:bodyPr/>
          <a:lstStyle/>
          <a:p>
            <a:r>
              <a:rPr lang="en-CA" smtClean="0"/>
              <a:t>www.SmallBusinessSolver.com © 2018</a:t>
            </a:r>
            <a:endParaRPr lang="en-CA"/>
          </a:p>
        </p:txBody>
      </p:sp>
      <p:sp>
        <p:nvSpPr>
          <p:cNvPr id="9" name="Slide Number Placeholder 8"/>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185164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35076B-4C11-42A6-80C2-A7B31FAE3795}" type="datetime1">
              <a:rPr lang="en-US" smtClean="0"/>
              <a:t>9/18/2018</a:t>
            </a:fld>
            <a:endParaRPr lang="en-CA"/>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
        <p:nvSpPr>
          <p:cNvPr id="5" name="Slide Number Placeholder 4"/>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981914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6F5CA-2DB9-4393-B555-67C95600DA2F}" type="datetime1">
              <a:rPr lang="en-US" smtClean="0"/>
              <a:t>9/18/2018</a:t>
            </a:fld>
            <a:endParaRPr lang="en-CA"/>
          </a:p>
        </p:txBody>
      </p:sp>
      <p:sp>
        <p:nvSpPr>
          <p:cNvPr id="3" name="Footer Placeholder 2"/>
          <p:cNvSpPr>
            <a:spLocks noGrp="1"/>
          </p:cNvSpPr>
          <p:nvPr>
            <p:ph type="ftr" sz="quarter" idx="11"/>
          </p:nvPr>
        </p:nvSpPr>
        <p:spPr/>
        <p:txBody>
          <a:bodyPr/>
          <a:lstStyle/>
          <a:p>
            <a:r>
              <a:rPr lang="en-CA" smtClean="0"/>
              <a:t>www.SmallBusinessSolver.com © 2018</a:t>
            </a:r>
            <a:endParaRPr lang="en-CA"/>
          </a:p>
        </p:txBody>
      </p:sp>
      <p:sp>
        <p:nvSpPr>
          <p:cNvPr id="4" name="Slide Number Placeholder 3"/>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2806316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C5EDB1-9F36-4850-AC04-3A62373F5D75}"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975166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CCF5DC-C544-4B36-A58A-A332AD842E6F}"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738515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006E6958-C8F0-4624-8C04-481338A06650}" type="datetime1">
              <a:rPr lang="en-US" smtClean="0"/>
              <a:t>9/18/2018</a:t>
            </a:fld>
            <a:endParaRPr lang="en-CA"/>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r>
              <a:rPr lang="en-CA" smtClean="0"/>
              <a:t>www.SmallBusinessSolver.com © 2018</a:t>
            </a:r>
            <a:endParaRPr lang="en-CA"/>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2295758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2" name="Title 1"/>
          <p:cNvSpPr>
            <a:spLocks noGrp="1"/>
          </p:cNvSpPr>
          <p:nvPr>
            <p:ph type="ctrTitle"/>
          </p:nvPr>
        </p:nvSpPr>
        <p:spPr>
          <a:xfrm>
            <a:off x="5508104" y="548680"/>
            <a:ext cx="3635897" cy="2160240"/>
          </a:xfrm>
        </p:spPr>
        <p:txBody>
          <a:bodyPr>
            <a:normAutofit/>
          </a:bodyPr>
          <a:lstStyle/>
          <a:p>
            <a:pPr algn="r"/>
            <a:r>
              <a:rPr lang="en-CA" sz="4000" b="1" i="1" dirty="0" smtClean="0">
                <a:solidFill>
                  <a:schemeClr val="tx2">
                    <a:lumMod val="10000"/>
                  </a:schemeClr>
                </a:solidFill>
              </a:rPr>
              <a:t>Search Engine Optimization</a:t>
            </a:r>
            <a:endParaRPr lang="en-CA" sz="4000" dirty="0">
              <a:solidFill>
                <a:schemeClr val="tx2">
                  <a:lumMod val="10000"/>
                </a:schemeClr>
              </a:solidFill>
            </a:endParaRPr>
          </a:p>
        </p:txBody>
      </p:sp>
      <p:sp>
        <p:nvSpPr>
          <p:cNvPr id="3" name="Subtitle 2"/>
          <p:cNvSpPr>
            <a:spLocks noGrp="1"/>
          </p:cNvSpPr>
          <p:nvPr>
            <p:ph type="subTitle" idx="1"/>
          </p:nvPr>
        </p:nvSpPr>
        <p:spPr>
          <a:xfrm>
            <a:off x="5832648" y="3356992"/>
            <a:ext cx="3347864" cy="1656184"/>
          </a:xfrm>
        </p:spPr>
        <p:txBody>
          <a:bodyPr>
            <a:normAutofit fontScale="85000" lnSpcReduction="10000"/>
          </a:bodyPr>
          <a:lstStyle/>
          <a:p>
            <a:pPr>
              <a:spcAft>
                <a:spcPts val="0"/>
              </a:spcAft>
              <a:defRPr/>
            </a:pPr>
            <a:r>
              <a:rPr lang="en-CA" sz="3200" dirty="0">
                <a:solidFill>
                  <a:schemeClr val="tx2">
                    <a:lumMod val="10000"/>
                  </a:schemeClr>
                </a:solidFill>
              </a:rPr>
              <a:t>D</a:t>
            </a:r>
            <a:r>
              <a:rPr lang="en-CA" sz="3200" dirty="0" smtClean="0">
                <a:solidFill>
                  <a:schemeClr val="tx2">
                    <a:lumMod val="10000"/>
                  </a:schemeClr>
                </a:solidFill>
              </a:rPr>
              <a:t>o </a:t>
            </a:r>
            <a:r>
              <a:rPr lang="en-CA" sz="3200" dirty="0">
                <a:solidFill>
                  <a:schemeClr val="tx2">
                    <a:lumMod val="10000"/>
                  </a:schemeClr>
                </a:solidFill>
              </a:rPr>
              <a:t>everything possible to get the attention of Internet search </a:t>
            </a:r>
            <a:r>
              <a:rPr lang="en-CA" sz="3200" dirty="0" smtClean="0">
                <a:solidFill>
                  <a:schemeClr val="tx2">
                    <a:lumMod val="10000"/>
                  </a:schemeClr>
                </a:solidFill>
              </a:rPr>
              <a:t>engine!</a:t>
            </a:r>
            <a:endParaRPr lang="en-CA" sz="3200" dirty="0">
              <a:solidFill>
                <a:schemeClr val="tx2">
                  <a:lumMod val="10000"/>
                </a:schemeClr>
              </a:solidFill>
            </a:endParaRPr>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4176"/>
            <a:ext cx="2158789" cy="1508760"/>
          </a:xfrm>
        </p:spPr>
        <p:txBody>
          <a:bodyPr/>
          <a:lstStyle/>
          <a:p>
            <a:r>
              <a:rPr lang="en-CA" dirty="0" smtClean="0"/>
              <a:t>Social media</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000" y="0"/>
            <a:ext cx="6860000" cy="6858000"/>
          </a:xfrm>
          <a:prstGeom prst="rect">
            <a:avLst/>
          </a:prstGeo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818898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How Does It Work?</a:t>
            </a:r>
            <a:endParaRPr lang="en-CA" dirty="0"/>
          </a:p>
        </p:txBody>
      </p:sp>
      <p:sp>
        <p:nvSpPr>
          <p:cNvPr id="6" name="Content Placeholder 5"/>
          <p:cNvSpPr>
            <a:spLocks noGrp="1"/>
          </p:cNvSpPr>
          <p:nvPr>
            <p:ph idx="1"/>
          </p:nvPr>
        </p:nvSpPr>
        <p:spPr/>
        <p:txBody>
          <a:bodyPr>
            <a:normAutofit fontScale="92500" lnSpcReduction="20000"/>
          </a:bodyPr>
          <a:lstStyle/>
          <a:p>
            <a:pPr marL="0" indent="0" algn="ctr">
              <a:buNone/>
            </a:pPr>
            <a:r>
              <a:rPr lang="en-CA" sz="3600" dirty="0"/>
              <a:t>Truman owns and operates a small bakery that he wants local residents to learn about. Truman realizes that everyone is online these days and he wants his bakery to appear first on the search engine results when local residents are looking for fresh bread and desserts. He has heard that he needs to worry about SEO to get the highest search engine ranking, but like most small business owners, he doesn’t have much time or money to spend on SEO. </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8664801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264423" y="548680"/>
            <a:ext cx="8435280" cy="1143000"/>
          </a:xfrm>
        </p:spPr>
        <p:txBody>
          <a:bodyPr/>
          <a:lstStyle/>
          <a:p>
            <a:pPr eaLnBrk="1" hangingPunct="1"/>
            <a:r>
              <a:rPr lang="en-CA" altLang="en-US" dirty="0" smtClean="0"/>
              <a:t>How Does It Work? </a:t>
            </a:r>
          </a:p>
        </p:txBody>
      </p:sp>
      <p:graphicFrame>
        <p:nvGraphicFramePr>
          <p:cNvPr id="3" name="Table 2"/>
          <p:cNvGraphicFramePr>
            <a:graphicFrameLocks noGrp="1"/>
          </p:cNvGraphicFramePr>
          <p:nvPr>
            <p:extLst>
              <p:ext uri="{D42A27DB-BD31-4B8C-83A1-F6EECF244321}">
                <p14:modId xmlns:p14="http://schemas.microsoft.com/office/powerpoint/2010/main" val="2580892294"/>
              </p:ext>
            </p:extLst>
          </p:nvPr>
        </p:nvGraphicFramePr>
        <p:xfrm>
          <a:off x="899591" y="2204863"/>
          <a:ext cx="7416824" cy="3960443"/>
        </p:xfrm>
        <a:graphic>
          <a:graphicData uri="http://schemas.openxmlformats.org/drawingml/2006/table">
            <a:tbl>
              <a:tblPr firstRow="1" firstCol="1" bandRow="1">
                <a:tableStyleId>{5C22544A-7EE6-4342-B048-85BDC9FD1C3A}</a:tableStyleId>
              </a:tblPr>
              <a:tblGrid>
                <a:gridCol w="1370624"/>
                <a:gridCol w="1209240"/>
                <a:gridCol w="1209240"/>
                <a:gridCol w="1209240"/>
                <a:gridCol w="1209240"/>
                <a:gridCol w="1209240"/>
              </a:tblGrid>
              <a:tr h="720080">
                <a:tc>
                  <a:txBody>
                    <a:bodyPr/>
                    <a:lstStyle/>
                    <a:p>
                      <a:pPr indent="228600">
                        <a:spcAft>
                          <a:spcPts val="0"/>
                        </a:spcAft>
                      </a:pPr>
                      <a:r>
                        <a:rPr lang="en-CA" sz="1400" dirty="0">
                          <a:effectLst/>
                        </a:rPr>
                        <a:t> </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Time Commitment</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Cost</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Local Focus </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International Reach</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Targeted</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20080">
                <a:tc>
                  <a:txBody>
                    <a:bodyPr/>
                    <a:lstStyle/>
                    <a:p>
                      <a:pPr indent="228600">
                        <a:spcAft>
                          <a:spcPts val="0"/>
                        </a:spcAft>
                      </a:pPr>
                      <a:r>
                        <a:rPr lang="en-CA" sz="1400" dirty="0">
                          <a:effectLst/>
                        </a:rPr>
                        <a:t>SEO Webpage</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dirty="0">
                          <a:effectLst/>
                        </a:rPr>
                        <a:t>High</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dirty="0">
                          <a:effectLst/>
                        </a:rPr>
                        <a:t>Low to High</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No</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Yes</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Key words</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60041">
                <a:tc>
                  <a:txBody>
                    <a:bodyPr/>
                    <a:lstStyle/>
                    <a:p>
                      <a:pPr indent="228600">
                        <a:spcAft>
                          <a:spcPts val="0"/>
                        </a:spcAft>
                      </a:pPr>
                      <a:r>
                        <a:rPr lang="en-CA" sz="1400">
                          <a:effectLst/>
                        </a:rPr>
                        <a:t>SEO Blog</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Highest</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Free</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dirty="0">
                          <a:effectLst/>
                        </a:rPr>
                        <a:t>No</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Yes</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Key words</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60041">
                <a:tc>
                  <a:txBody>
                    <a:bodyPr/>
                    <a:lstStyle/>
                    <a:p>
                      <a:pPr indent="228600">
                        <a:spcAft>
                          <a:spcPts val="0"/>
                        </a:spcAft>
                      </a:pPr>
                      <a:r>
                        <a:rPr lang="en-CA" sz="1400" dirty="0">
                          <a:solidFill>
                            <a:schemeClr val="tx2">
                              <a:lumMod val="10000"/>
                            </a:schemeClr>
                          </a:solidFill>
                          <a:effectLst/>
                          <a:highlight>
                            <a:srgbClr val="FFFF00"/>
                          </a:highlight>
                        </a:rPr>
                        <a:t>Google Maps</a:t>
                      </a:r>
                      <a:endParaRPr lang="en-CA" sz="1400" dirty="0">
                        <a:solidFill>
                          <a:schemeClr val="tx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dirty="0">
                          <a:effectLst/>
                          <a:highlight>
                            <a:srgbClr val="FFFF00"/>
                          </a:highlight>
                        </a:rPr>
                        <a:t>Lowest</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highlight>
                            <a:srgbClr val="FFFF00"/>
                          </a:highlight>
                        </a:rPr>
                        <a:t>Free</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dirty="0">
                          <a:effectLst/>
                          <a:highlight>
                            <a:srgbClr val="FFFF00"/>
                          </a:highlight>
                        </a:rPr>
                        <a:t>Yes</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dirty="0">
                          <a:effectLst/>
                          <a:highlight>
                            <a:srgbClr val="FFFF00"/>
                          </a:highlight>
                        </a:rPr>
                        <a:t>No</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highlight>
                            <a:srgbClr val="FFFF00"/>
                          </a:highlight>
                        </a:rPr>
                        <a:t>No</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20080">
                <a:tc>
                  <a:txBody>
                    <a:bodyPr/>
                    <a:lstStyle/>
                    <a:p>
                      <a:pPr indent="228600">
                        <a:spcAft>
                          <a:spcPts val="0"/>
                        </a:spcAft>
                      </a:pPr>
                      <a:r>
                        <a:rPr lang="en-CA" sz="1400">
                          <a:effectLst/>
                        </a:rPr>
                        <a:t>Yellow Pages</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Low</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Medium </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Yes</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dirty="0">
                          <a:effectLst/>
                        </a:rPr>
                        <a:t>No</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dirty="0">
                          <a:effectLst/>
                        </a:rPr>
                        <a:t>No</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20080">
                <a:tc>
                  <a:txBody>
                    <a:bodyPr/>
                    <a:lstStyle/>
                    <a:p>
                      <a:pPr indent="228600">
                        <a:spcAft>
                          <a:spcPts val="0"/>
                        </a:spcAft>
                      </a:pPr>
                      <a:r>
                        <a:rPr lang="en-CA" sz="1400">
                          <a:effectLst/>
                        </a:rPr>
                        <a:t>Other Directories</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Low</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Low</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Yes</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No</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dirty="0">
                          <a:effectLst/>
                        </a:rPr>
                        <a:t>Niche directories</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60041">
                <a:tc>
                  <a:txBody>
                    <a:bodyPr/>
                    <a:lstStyle/>
                    <a:p>
                      <a:pPr indent="228600">
                        <a:spcAft>
                          <a:spcPts val="0"/>
                        </a:spcAft>
                      </a:pPr>
                      <a:r>
                        <a:rPr lang="en-CA" sz="1400">
                          <a:effectLst/>
                        </a:rPr>
                        <a:t>Social Media</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Medium</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Free</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No</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a:effectLst/>
                        </a:rPr>
                        <a:t>Yes</a:t>
                      </a:r>
                      <a:endParaRPr lang="en-CA"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400" dirty="0">
                          <a:effectLst/>
                        </a:rPr>
                        <a:t>Key words</a:t>
                      </a:r>
                      <a:endParaRPr lang="en-C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72503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Top Mistakes To Avoid</a:t>
            </a:r>
            <a:endParaRPr lang="en-CA" dirty="0"/>
          </a:p>
        </p:txBody>
      </p:sp>
      <p:sp>
        <p:nvSpPr>
          <p:cNvPr id="5" name="Content Placeholder 4"/>
          <p:cNvSpPr>
            <a:spLocks noGrp="1"/>
          </p:cNvSpPr>
          <p:nvPr>
            <p:ph sz="half" idx="1"/>
          </p:nvPr>
        </p:nvSpPr>
        <p:spPr>
          <a:xfrm>
            <a:off x="4716016" y="1988840"/>
            <a:ext cx="4038600" cy="4525963"/>
          </a:xfrm>
        </p:spPr>
        <p:txBody>
          <a:bodyPr>
            <a:normAutofit fontScale="92500" lnSpcReduction="10000"/>
          </a:bodyPr>
          <a:lstStyle/>
          <a:p>
            <a:pPr lvl="0"/>
            <a:r>
              <a:rPr lang="en-CA" dirty="0"/>
              <a:t>Thinking about SEO after the website is live</a:t>
            </a:r>
          </a:p>
          <a:p>
            <a:pPr lvl="0"/>
            <a:r>
              <a:rPr lang="en-CA" dirty="0"/>
              <a:t>Thinking only about SEO, not the value and visual appeal to the customer who has found you online. You have to help customers to find you, but you also have to keep them interested in your website.</a:t>
            </a:r>
          </a:p>
          <a:p>
            <a:pPr lvl="0"/>
            <a:r>
              <a:rPr lang="en-CA" dirty="0"/>
              <a:t>Worrying too much about SEO if you’re only using your webpage as a support tool</a:t>
            </a:r>
          </a:p>
          <a:p>
            <a:pPr lvl="0"/>
            <a:r>
              <a:rPr lang="en-CA" dirty="0"/>
              <a:t>Achieving a high ranking and then becoming complacent. Your competition will catch up!</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5132"/>
          <a:stretch/>
        </p:blipFill>
        <p:spPr>
          <a:xfrm>
            <a:off x="0" y="2060848"/>
            <a:ext cx="3851920" cy="4680181"/>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234634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Now What?</a:t>
            </a:r>
            <a:endParaRPr lang="en-CA" dirty="0"/>
          </a:p>
        </p:txBody>
      </p:sp>
      <p:sp>
        <p:nvSpPr>
          <p:cNvPr id="4" name="Content Placeholder 3"/>
          <p:cNvSpPr>
            <a:spLocks noGrp="1"/>
          </p:cNvSpPr>
          <p:nvPr>
            <p:ph sz="half" idx="1"/>
          </p:nvPr>
        </p:nvSpPr>
        <p:spPr>
          <a:xfrm>
            <a:off x="395536" y="2011680"/>
            <a:ext cx="3947861" cy="4657680"/>
          </a:xfrm>
        </p:spPr>
        <p:txBody>
          <a:bodyPr>
            <a:normAutofit fontScale="62500" lnSpcReduction="20000"/>
          </a:bodyPr>
          <a:lstStyle/>
          <a:p>
            <a:r>
              <a:rPr lang="en-US" dirty="0"/>
              <a:t>If you have decided that SEO is really important for your webpage, follow these steps first:</a:t>
            </a:r>
            <a:endParaRPr lang="en-CA" dirty="0"/>
          </a:p>
          <a:p>
            <a:pPr lvl="0"/>
            <a:r>
              <a:rPr lang="en-US" dirty="0"/>
              <a:t>Choose a descriptive URL (domain name).</a:t>
            </a:r>
            <a:endParaRPr lang="en-CA" dirty="0"/>
          </a:p>
          <a:p>
            <a:pPr lvl="0"/>
            <a:r>
              <a:rPr lang="en-US" dirty="0"/>
              <a:t>Use keywords in your webpage text and repeat them often; choose keywords that you think your customers will use to find your business or your products. </a:t>
            </a:r>
            <a:endParaRPr lang="en-CA" dirty="0"/>
          </a:p>
          <a:p>
            <a:pPr lvl="0"/>
            <a:r>
              <a:rPr lang="en-US" dirty="0"/>
              <a:t>Keep to one topic.</a:t>
            </a:r>
            <a:endParaRPr lang="en-CA" dirty="0"/>
          </a:p>
          <a:p>
            <a:pPr lvl="0"/>
            <a:r>
              <a:rPr lang="en-US" dirty="0"/>
              <a:t>Make sure that your chosen keywords are all included in your </a:t>
            </a:r>
            <a:r>
              <a:rPr lang="en-US" b="1" dirty="0"/>
              <a:t>title tags, meta tags, </a:t>
            </a:r>
            <a:r>
              <a:rPr lang="en-US" dirty="0"/>
              <a:t>and are written into the first paragraph of your homepage. </a:t>
            </a:r>
            <a:endParaRPr lang="en-CA" dirty="0"/>
          </a:p>
          <a:p>
            <a:pPr lvl="0"/>
            <a:r>
              <a:rPr lang="en-US" dirty="0"/>
              <a:t>Link to other websites and have them link back to you. The higher ranking the websites that link to you, the higher your site will rank. Don’t know how to find people to link with? Try link exchange networks online.</a:t>
            </a:r>
            <a:endParaRPr lang="en-CA" dirty="0"/>
          </a:p>
          <a:p>
            <a:pPr lvl="0"/>
            <a:r>
              <a:rPr lang="en-US" dirty="0"/>
              <a:t>Update the content on your site regularly (at minimum every quarter).</a:t>
            </a:r>
            <a:endParaRPr lang="en-CA" dirty="0"/>
          </a:p>
          <a:p>
            <a:pPr lvl="0"/>
            <a:r>
              <a:rPr lang="en-US" dirty="0"/>
              <a:t>Consider using other online tools found in this module to support your SEO.</a:t>
            </a:r>
            <a:endParaRPr lang="en-CA" dirty="0"/>
          </a:p>
        </p:txBody>
      </p:sp>
      <p:sp>
        <p:nvSpPr>
          <p:cNvPr id="2" name="Content Placeholder 1"/>
          <p:cNvSpPr>
            <a:spLocks noGrp="1"/>
          </p:cNvSpPr>
          <p:nvPr>
            <p:ph sz="half" idx="2"/>
          </p:nvPr>
        </p:nvSpPr>
        <p:spPr/>
        <p:txBody>
          <a:bodyPr>
            <a:normAutofit fontScale="62500" lnSpcReduction="20000"/>
          </a:bodyPr>
          <a:lstStyle/>
          <a:p>
            <a:endParaRPr lang="en-CA"/>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38" r="19288"/>
          <a:stretch/>
        </p:blipFill>
        <p:spPr>
          <a:xfrm>
            <a:off x="4571219" y="1872208"/>
            <a:ext cx="4441322" cy="5085184"/>
          </a:xfrm>
          <a:prstGeom prst="rect">
            <a:avLst/>
          </a:prstGeom>
        </p:spPr>
      </p:pic>
      <p:sp>
        <p:nvSpPr>
          <p:cNvPr id="5" name="Footer Placeholder 4"/>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4716016" y="2060848"/>
            <a:ext cx="4038600" cy="4525963"/>
          </a:xfrm>
        </p:spPr>
        <p:txBody>
          <a:bodyPr/>
          <a:lstStyle/>
          <a:p>
            <a:r>
              <a:rPr lang="en-CA" altLang="en-US" dirty="0"/>
              <a:t>Website</a:t>
            </a:r>
          </a:p>
          <a:p>
            <a:r>
              <a:rPr lang="en-CA" altLang="en-US" dirty="0"/>
              <a:t>Blog</a:t>
            </a:r>
          </a:p>
          <a:p>
            <a:r>
              <a:rPr lang="en-CA" altLang="en-US" dirty="0"/>
              <a:t>Google Maps</a:t>
            </a:r>
          </a:p>
          <a:p>
            <a:r>
              <a:rPr lang="en-CA" altLang="en-US" dirty="0"/>
              <a:t>Directories</a:t>
            </a:r>
          </a:p>
          <a:p>
            <a:r>
              <a:rPr lang="en-CA" altLang="en-US" dirty="0"/>
              <a:t>Social Media</a:t>
            </a:r>
          </a:p>
          <a:p>
            <a:r>
              <a:rPr lang="en-CA" dirty="0" smtClean="0"/>
              <a:t>Example</a:t>
            </a:r>
            <a:endParaRPr lang="en-CA" dirty="0"/>
          </a:p>
          <a:p>
            <a:r>
              <a:rPr lang="en-CA" dirty="0"/>
              <a:t>What not to do</a:t>
            </a:r>
          </a:p>
          <a:p>
            <a:r>
              <a:rPr lang="en-CA" dirty="0"/>
              <a:t>Your next steps</a:t>
            </a:r>
          </a:p>
          <a:p>
            <a:r>
              <a:rPr lang="en-CA" dirty="0"/>
              <a:t>Wrap up</a:t>
            </a:r>
            <a:endParaRPr lang="en-CA" dirty="0" smtClean="0"/>
          </a:p>
        </p:txBody>
      </p:sp>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1" r="52072"/>
          <a:stretch/>
        </p:blipFill>
        <p:spPr>
          <a:xfrm>
            <a:off x="609349" y="1851842"/>
            <a:ext cx="3314579" cy="5177558"/>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350242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1988840"/>
            <a:ext cx="3106688" cy="4525963"/>
          </a:xfrm>
        </p:spPr>
        <p:txBody>
          <a:bodyPr>
            <a:normAutofit/>
          </a:bodyPr>
          <a:lstStyle/>
          <a:p>
            <a:pPr marL="0" indent="0" algn="ctr">
              <a:buNone/>
            </a:pPr>
            <a:endParaRPr lang="en-CA" sz="3600" dirty="0" smtClean="0"/>
          </a:p>
          <a:p>
            <a:pPr marL="0" indent="0" algn="ctr">
              <a:buNone/>
            </a:pPr>
            <a:r>
              <a:rPr lang="en-CA" sz="3600" dirty="0"/>
              <a:t>Be found on the Internet.</a:t>
            </a:r>
            <a:endParaRPr lang="en-CA" sz="3600" dirty="0">
              <a:solidFill>
                <a:schemeClr val="tx1">
                  <a:lumMod val="75000"/>
                  <a:lumOff val="25000"/>
                </a:schemeClr>
              </a:solidFill>
            </a:endParaRPr>
          </a:p>
        </p:txBody>
      </p:sp>
      <p:pic>
        <p:nvPicPr>
          <p:cNvPr id="7"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2678" y="2290157"/>
            <a:ext cx="3653444" cy="3649287"/>
          </a:xfr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116715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122"/>
            <a:ext cx="9144000" cy="6093756"/>
          </a:xfrm>
          <a:prstGeom prst="rect">
            <a:avLst/>
          </a:prstGeom>
        </p:spPr>
      </p:pic>
      <p:sp>
        <p:nvSpPr>
          <p:cNvPr id="6" name="Rounded Rectangle 5"/>
          <p:cNvSpPr/>
          <p:nvPr/>
        </p:nvSpPr>
        <p:spPr>
          <a:xfrm>
            <a:off x="3707904" y="1268760"/>
            <a:ext cx="4536504" cy="46805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CA" sz="4800" b="1" dirty="0">
                <a:solidFill>
                  <a:schemeClr val="tx2">
                    <a:lumMod val="10000"/>
                  </a:schemeClr>
                </a:solidFill>
              </a:rPr>
              <a:t>There are options out there to help your customers find you.</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427235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52" y="0"/>
            <a:ext cx="8948296" cy="6858000"/>
          </a:xfrm>
          <a:prstGeom prst="rect">
            <a:avLst/>
          </a:prstGeom>
        </p:spPr>
      </p:pic>
      <p:sp>
        <p:nvSpPr>
          <p:cNvPr id="3" name="TextBox 2"/>
          <p:cNvSpPr txBox="1"/>
          <p:nvPr/>
        </p:nvSpPr>
        <p:spPr>
          <a:xfrm>
            <a:off x="1907704" y="2564904"/>
            <a:ext cx="4471096" cy="584775"/>
          </a:xfrm>
          <a:prstGeom prst="rect">
            <a:avLst/>
          </a:prstGeom>
          <a:noFill/>
        </p:spPr>
        <p:txBody>
          <a:bodyPr wrap="none" rtlCol="0">
            <a:spAutoFit/>
          </a:bodyPr>
          <a:lstStyle/>
          <a:p>
            <a:r>
              <a:rPr lang="en-CA" sz="3200" dirty="0" smtClean="0">
                <a:solidFill>
                  <a:schemeClr val="tx2">
                    <a:lumMod val="10000"/>
                  </a:schemeClr>
                </a:solidFill>
              </a:rPr>
              <a:t>There are more than one!</a:t>
            </a:r>
            <a:endParaRPr lang="en-CA" sz="3200" dirty="0">
              <a:solidFill>
                <a:schemeClr val="tx2">
                  <a:lumMod val="10000"/>
                </a:schemeClr>
              </a:solidFill>
            </a:endParaRPr>
          </a:p>
        </p:txBody>
      </p:sp>
      <p:sp>
        <p:nvSpPr>
          <p:cNvPr id="4" name="Footer Placeholder 3"/>
          <p:cNvSpPr>
            <a:spLocks noGrp="1"/>
          </p:cNvSpPr>
          <p:nvPr>
            <p:ph type="ftr" sz="quarter" idx="11"/>
          </p:nvPr>
        </p:nvSpPr>
        <p:spPr>
          <a:xfrm>
            <a:off x="4255789" y="6448251"/>
            <a:ext cx="4060627" cy="365125"/>
          </a:xfrm>
        </p:spPr>
        <p:txBody>
          <a:bodyPr/>
          <a:lstStyle/>
          <a:p>
            <a:r>
              <a:rPr lang="en-CA" dirty="0" smtClean="0">
                <a:solidFill>
                  <a:schemeClr val="bg1"/>
                </a:solidFill>
              </a:rPr>
              <a:t>www.SmallBusinessSolver.com © 2018</a:t>
            </a:r>
            <a:endParaRPr lang="en-CA" dirty="0">
              <a:solidFill>
                <a:schemeClr val="bg1"/>
              </a:solidFill>
            </a:endParaRPr>
          </a:p>
        </p:txBody>
      </p:sp>
    </p:spTree>
    <p:extLst>
      <p:ext uri="{BB962C8B-B14F-4D97-AF65-F5344CB8AC3E}">
        <p14:creationId xmlns:p14="http://schemas.microsoft.com/office/powerpoint/2010/main" val="247121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395536" y="1988840"/>
            <a:ext cx="3034680" cy="4525963"/>
          </a:xfrm>
        </p:spPr>
        <p:txBody>
          <a:bodyPr>
            <a:normAutofit/>
          </a:bodyPr>
          <a:lstStyle/>
          <a:p>
            <a:pPr marL="0" indent="0" algn="ctr">
              <a:buNone/>
            </a:pPr>
            <a:endParaRPr lang="en-CA" sz="4000" dirty="0" smtClean="0"/>
          </a:p>
          <a:p>
            <a:pPr marL="0" indent="0" algn="ctr">
              <a:buNone/>
            </a:pPr>
            <a:r>
              <a:rPr lang="en-CA" sz="4000" dirty="0"/>
              <a:t>Be found on the Internet.</a:t>
            </a:r>
            <a:endParaRPr lang="en-CA" sz="3800" dirty="0">
              <a:solidFill>
                <a:schemeClr val="tx1">
                  <a:lumMod val="75000"/>
                  <a:lumOff val="25000"/>
                </a:schemeClr>
              </a:solidFill>
            </a:endParaRPr>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95936" y="2299189"/>
            <a:ext cx="5017740" cy="3345160"/>
          </a:xfrm>
          <a:prstGeom prst="rect">
            <a:avLst/>
          </a:prstGeo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067623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179512" y="1999381"/>
            <a:ext cx="3024336" cy="4525963"/>
          </a:xfrm>
        </p:spPr>
        <p:txBody>
          <a:bodyPr>
            <a:normAutofit/>
          </a:bodyPr>
          <a:lstStyle/>
          <a:p>
            <a:r>
              <a:rPr lang="en-CA" altLang="en-US" dirty="0" smtClean="0"/>
              <a:t>Website</a:t>
            </a:r>
          </a:p>
          <a:p>
            <a:r>
              <a:rPr lang="en-CA" altLang="en-US" dirty="0" smtClean="0"/>
              <a:t>Blog</a:t>
            </a:r>
          </a:p>
          <a:p>
            <a:r>
              <a:rPr lang="en-CA" altLang="en-US" dirty="0" smtClean="0"/>
              <a:t>Google Maps</a:t>
            </a:r>
          </a:p>
          <a:p>
            <a:r>
              <a:rPr lang="en-CA" altLang="en-US" dirty="0" smtClean="0"/>
              <a:t>Directories</a:t>
            </a:r>
          </a:p>
          <a:p>
            <a:r>
              <a:rPr lang="en-CA" altLang="en-US" dirty="0" smtClean="0"/>
              <a:t>Social Media</a:t>
            </a:r>
            <a:endParaRPr lang="en-CA" altLang="en-US" dirty="0"/>
          </a:p>
          <a:p>
            <a:r>
              <a:rPr lang="en-CA" dirty="0" smtClean="0"/>
              <a:t>Example</a:t>
            </a:r>
          </a:p>
          <a:p>
            <a:r>
              <a:rPr lang="en-CA" dirty="0" smtClean="0"/>
              <a:t>What not to do</a:t>
            </a:r>
          </a:p>
          <a:p>
            <a:r>
              <a:rPr lang="en-CA" dirty="0" smtClean="0"/>
              <a:t>Your next steps</a:t>
            </a:r>
          </a:p>
          <a:p>
            <a:r>
              <a:rPr lang="en-CA" dirty="0" smtClean="0"/>
              <a:t>Wrap up</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805"/>
          <a:stretch/>
        </p:blipFill>
        <p:spPr>
          <a:xfrm>
            <a:off x="3419872" y="1792937"/>
            <a:ext cx="5724128" cy="5164456"/>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268"/>
          <a:stretch/>
        </p:blipFill>
        <p:spPr>
          <a:xfrm>
            <a:off x="5890012" y="332656"/>
            <a:ext cx="3253987" cy="6525344"/>
          </a:xfrm>
          <a:prstGeom prst="rect">
            <a:avLst/>
          </a:prstGeom>
        </p:spPr>
      </p:pic>
      <p:sp>
        <p:nvSpPr>
          <p:cNvPr id="2" name="Title 1"/>
          <p:cNvSpPr>
            <a:spLocks noGrp="1"/>
          </p:cNvSpPr>
          <p:nvPr>
            <p:ph type="title"/>
          </p:nvPr>
        </p:nvSpPr>
        <p:spPr>
          <a:xfrm>
            <a:off x="513458" y="284176"/>
            <a:ext cx="7772400" cy="1508760"/>
          </a:xfrm>
        </p:spPr>
        <p:txBody>
          <a:bodyPr/>
          <a:lstStyle/>
          <a:p>
            <a:r>
              <a:rPr lang="en-CA" sz="2800" u="sng" dirty="0" smtClean="0"/>
              <a:t>Worksheet</a:t>
            </a:r>
            <a:endParaRPr lang="en-CA" sz="2800" u="sng" dirty="0"/>
          </a:p>
        </p:txBody>
      </p:sp>
      <p:sp>
        <p:nvSpPr>
          <p:cNvPr id="4" name="Text Placeholder 3"/>
          <p:cNvSpPr>
            <a:spLocks noGrp="1"/>
          </p:cNvSpPr>
          <p:nvPr>
            <p:ph type="body" sz="half" idx="2"/>
          </p:nvPr>
        </p:nvSpPr>
        <p:spPr>
          <a:xfrm>
            <a:off x="493622" y="1268760"/>
            <a:ext cx="6066331" cy="4691063"/>
          </a:xfrm>
        </p:spPr>
        <p:txBody>
          <a:bodyPr>
            <a:normAutofit/>
          </a:bodyPr>
          <a:lstStyle/>
          <a:p>
            <a:r>
              <a:rPr lang="en-CA" sz="2800" dirty="0" smtClean="0">
                <a:solidFill>
                  <a:srgbClr val="002060"/>
                </a:solidFill>
              </a:rPr>
              <a:t>Grab your worksheet and follow along.</a:t>
            </a:r>
            <a:endParaRPr lang="en-CA" sz="2800" dirty="0">
              <a:solidFill>
                <a:srgbClr val="002060"/>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394674"/>
            <a:ext cx="4572000" cy="1349765"/>
          </a:xfrm>
        </p:spPr>
      </p:pic>
      <p:sp>
        <p:nvSpPr>
          <p:cNvPr id="5" name="Footer Placeholder 4"/>
          <p:cNvSpPr>
            <a:spLocks noGrp="1"/>
          </p:cNvSpPr>
          <p:nvPr>
            <p:ph type="ftr" sz="quarter" idx="11"/>
          </p:nvPr>
        </p:nvSpPr>
        <p:spPr>
          <a:xfrm>
            <a:off x="1835696" y="6422855"/>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3018636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315038"/>
            <a:ext cx="9505055" cy="7173038"/>
          </a:xfrm>
          <a:prstGeom prst="rect">
            <a:avLst/>
          </a:prstGeom>
        </p:spPr>
      </p:pic>
      <p:sp>
        <p:nvSpPr>
          <p:cNvPr id="2" name="Title 1"/>
          <p:cNvSpPr>
            <a:spLocks noGrp="1"/>
          </p:cNvSpPr>
          <p:nvPr>
            <p:ph type="title"/>
          </p:nvPr>
        </p:nvSpPr>
        <p:spPr>
          <a:xfrm>
            <a:off x="5257800" y="4941168"/>
            <a:ext cx="7772400" cy="1508760"/>
          </a:xfrm>
        </p:spPr>
        <p:txBody>
          <a:bodyPr/>
          <a:lstStyle/>
          <a:p>
            <a:r>
              <a:rPr lang="en-CA" dirty="0" smtClean="0"/>
              <a:t>Webpages</a:t>
            </a:r>
            <a:endParaRPr lang="en-CA" dirty="0"/>
          </a:p>
        </p:txBody>
      </p:sp>
      <p:sp>
        <p:nvSpPr>
          <p:cNvPr id="3" name="Footer Placeholder 2"/>
          <p:cNvSpPr>
            <a:spLocks noGrp="1"/>
          </p:cNvSpPr>
          <p:nvPr>
            <p:ph type="ftr" sz="quarter" idx="11"/>
          </p:nvPr>
        </p:nvSpPr>
        <p:spPr/>
        <p:txBody>
          <a:bodyPr/>
          <a:lstStyle/>
          <a:p>
            <a:r>
              <a:rPr lang="en-CA" dirty="0" smtClean="0">
                <a:solidFill>
                  <a:schemeClr val="bg1"/>
                </a:solidFill>
              </a:rPr>
              <a:t>www.SmallBusinessSolver.com © 2018</a:t>
            </a:r>
            <a:endParaRPr lang="en-CA" dirty="0">
              <a:solidFill>
                <a:schemeClr val="bg1"/>
              </a:solidFill>
            </a:endParaRPr>
          </a:p>
        </p:txBody>
      </p:sp>
    </p:spTree>
    <p:extLst>
      <p:ext uri="{BB962C8B-B14F-4D97-AF65-F5344CB8AC3E}">
        <p14:creationId xmlns:p14="http://schemas.microsoft.com/office/powerpoint/2010/main" val="3873109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9144000" cy="6301856"/>
          </a:xfrm>
          <a:prstGeom prst="rect">
            <a:avLst/>
          </a:prstGeom>
        </p:spPr>
      </p:pic>
      <p:sp>
        <p:nvSpPr>
          <p:cNvPr id="2" name="Title 1"/>
          <p:cNvSpPr>
            <a:spLocks noGrp="1"/>
          </p:cNvSpPr>
          <p:nvPr>
            <p:ph type="title"/>
          </p:nvPr>
        </p:nvSpPr>
        <p:spPr>
          <a:xfrm>
            <a:off x="395536" y="-27384"/>
            <a:ext cx="7772400" cy="1508760"/>
          </a:xfrm>
        </p:spPr>
        <p:txBody>
          <a:bodyPr/>
          <a:lstStyle/>
          <a:p>
            <a:r>
              <a:rPr lang="en-CA" dirty="0" smtClean="0"/>
              <a:t>Blog</a:t>
            </a:r>
            <a:endParaRPr lang="en-CA" dirty="0"/>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4827833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122"/>
            <a:ext cx="9144000" cy="6093756"/>
          </a:xfrm>
          <a:prstGeom prst="rect">
            <a:avLst/>
          </a:prstGeom>
        </p:spPr>
      </p:pic>
      <p:sp>
        <p:nvSpPr>
          <p:cNvPr id="2" name="Title 1"/>
          <p:cNvSpPr>
            <a:spLocks noGrp="1"/>
          </p:cNvSpPr>
          <p:nvPr>
            <p:ph type="title"/>
          </p:nvPr>
        </p:nvSpPr>
        <p:spPr>
          <a:xfrm>
            <a:off x="4932040" y="1124744"/>
            <a:ext cx="4101443" cy="1508760"/>
          </a:xfrm>
        </p:spPr>
        <p:txBody>
          <a:bodyPr/>
          <a:lstStyle/>
          <a:p>
            <a:r>
              <a:rPr lang="en-CA" dirty="0" smtClean="0">
                <a:solidFill>
                  <a:schemeClr val="tx1"/>
                </a:solidFill>
              </a:rPr>
              <a:t>Google Maps</a:t>
            </a:r>
            <a:endParaRPr lang="en-CA" dirty="0">
              <a:solidFill>
                <a:schemeClr val="tx1"/>
              </a:solidFill>
            </a:endParaRPr>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755973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65448"/>
            <a:ext cx="9144000" cy="6096000"/>
          </a:xfrm>
          <a:prstGeom prst="rect">
            <a:avLst/>
          </a:prstGeom>
        </p:spPr>
      </p:pic>
      <p:sp>
        <p:nvSpPr>
          <p:cNvPr id="2" name="Title 1"/>
          <p:cNvSpPr>
            <a:spLocks noGrp="1"/>
          </p:cNvSpPr>
          <p:nvPr>
            <p:ph type="title"/>
          </p:nvPr>
        </p:nvSpPr>
        <p:spPr/>
        <p:txBody>
          <a:bodyPr/>
          <a:lstStyle/>
          <a:p>
            <a:r>
              <a:rPr lang="en-CA" dirty="0" smtClean="0"/>
              <a:t>Directories</a:t>
            </a:r>
            <a:endParaRPr lang="en-CA" dirty="0"/>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886785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393</TotalTime>
  <Words>550</Words>
  <Application>Microsoft Office PowerPoint</Application>
  <PresentationFormat>On-screen Show (4:3)</PresentationFormat>
  <Paragraphs>114</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Corbel</vt:lpstr>
      <vt:lpstr>Times New Roman</vt:lpstr>
      <vt:lpstr>Wingdings</vt:lpstr>
      <vt:lpstr>Banded</vt:lpstr>
      <vt:lpstr>Search Engine Optimization</vt:lpstr>
      <vt:lpstr>PowerPoint Presentation</vt:lpstr>
      <vt:lpstr>The Goal</vt:lpstr>
      <vt:lpstr>Key Points</vt:lpstr>
      <vt:lpstr>Worksheet</vt:lpstr>
      <vt:lpstr>Webpages</vt:lpstr>
      <vt:lpstr>Blog</vt:lpstr>
      <vt:lpstr>Google Maps</vt:lpstr>
      <vt:lpstr>Directories</vt:lpstr>
      <vt:lpstr>Social media</vt:lpstr>
      <vt:lpstr>How Does It Work?</vt:lpstr>
      <vt:lpstr>How Does It Work? </vt:lpstr>
      <vt:lpstr>Top Mistakes To Avoid</vt:lpstr>
      <vt:lpstr>Now What?</vt:lpstr>
      <vt:lpstr>Key Points</vt:lpstr>
      <vt:lpstr>The Goal</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Carla Langhorst</cp:lastModifiedBy>
  <cp:revision>76</cp:revision>
  <dcterms:created xsi:type="dcterms:W3CDTF">2009-12-07T18:18:58Z</dcterms:created>
  <dcterms:modified xsi:type="dcterms:W3CDTF">2018-09-18T21:38:08Z</dcterms:modified>
</cp:coreProperties>
</file>