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7" r:id="rId4"/>
    <p:sldId id="257" r:id="rId5"/>
    <p:sldId id="291" r:id="rId6"/>
    <p:sldId id="287" r:id="rId7"/>
    <p:sldId id="288" r:id="rId8"/>
    <p:sldId id="289" r:id="rId9"/>
    <p:sldId id="290" r:id="rId10"/>
    <p:sldId id="275" r:id="rId11"/>
    <p:sldId id="273" r:id="rId12"/>
    <p:sldId id="263" r:id="rId13"/>
    <p:sldId id="277" r:id="rId14"/>
    <p:sldId id="276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17B66-889B-4A96-B3FF-06481D65FC68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397B19CB-BB29-446B-B7FA-AE247AB8B2FC}">
      <dgm:prSet phldrT="[Text]"/>
      <dgm:spPr/>
      <dgm:t>
        <a:bodyPr/>
        <a:lstStyle/>
        <a:p>
          <a:r>
            <a:rPr lang="en-CA" dirty="0" smtClean="0"/>
            <a:t>4 Types of Scenarios</a:t>
          </a:r>
          <a:endParaRPr lang="en-CA" dirty="0"/>
        </a:p>
      </dgm:t>
    </dgm:pt>
    <dgm:pt modelId="{532E838C-E912-4789-8813-187D4FA0FD6D}" type="parTrans" cxnId="{44FE23B3-78D9-445F-B716-1554B6FED3DF}">
      <dgm:prSet/>
      <dgm:spPr/>
      <dgm:t>
        <a:bodyPr/>
        <a:lstStyle/>
        <a:p>
          <a:endParaRPr lang="en-CA"/>
        </a:p>
      </dgm:t>
    </dgm:pt>
    <dgm:pt modelId="{31745269-FCB9-4C29-A74B-87FD1F609DF8}" type="sibTrans" cxnId="{44FE23B3-78D9-445F-B716-1554B6FED3DF}">
      <dgm:prSet/>
      <dgm:spPr/>
      <dgm:t>
        <a:bodyPr/>
        <a:lstStyle/>
        <a:p>
          <a:endParaRPr lang="en-CA"/>
        </a:p>
      </dgm:t>
    </dgm:pt>
    <dgm:pt modelId="{1E4277FF-954D-4170-B7E3-1133F7DA1E13}">
      <dgm:prSet phldrT="[Text]"/>
      <dgm:spPr/>
      <dgm:t>
        <a:bodyPr/>
        <a:lstStyle/>
        <a:p>
          <a:r>
            <a:rPr lang="en-CA" dirty="0" smtClean="0"/>
            <a:t>Unlikely </a:t>
          </a:r>
        </a:p>
        <a:p>
          <a:r>
            <a:rPr lang="en-CA" dirty="0" smtClean="0"/>
            <a:t>+ </a:t>
          </a:r>
        </a:p>
        <a:p>
          <a:r>
            <a:rPr lang="en-CA" dirty="0" smtClean="0"/>
            <a:t>Mild Impact</a:t>
          </a:r>
          <a:endParaRPr lang="en-CA" dirty="0"/>
        </a:p>
      </dgm:t>
    </dgm:pt>
    <dgm:pt modelId="{796DC5C5-16CA-4CC8-8057-01494D93C476}" type="parTrans" cxnId="{80287D6A-24C1-4FBD-9863-26B76BF02A57}">
      <dgm:prSet/>
      <dgm:spPr/>
      <dgm:t>
        <a:bodyPr/>
        <a:lstStyle/>
        <a:p>
          <a:endParaRPr lang="en-CA"/>
        </a:p>
      </dgm:t>
    </dgm:pt>
    <dgm:pt modelId="{59403A82-5AD3-4B14-9F81-CD2AF9AA7311}" type="sibTrans" cxnId="{80287D6A-24C1-4FBD-9863-26B76BF02A57}">
      <dgm:prSet/>
      <dgm:spPr/>
      <dgm:t>
        <a:bodyPr/>
        <a:lstStyle/>
        <a:p>
          <a:endParaRPr lang="en-CA"/>
        </a:p>
      </dgm:t>
    </dgm:pt>
    <dgm:pt modelId="{83445AA0-40FD-4EE9-8E56-D70BE1C16097}">
      <dgm:prSet phldrT="[Text]"/>
      <dgm:spPr/>
      <dgm:t>
        <a:bodyPr/>
        <a:lstStyle/>
        <a:p>
          <a:r>
            <a:rPr lang="en-CA" dirty="0" smtClean="0"/>
            <a:t>Likely </a:t>
          </a:r>
        </a:p>
        <a:p>
          <a:r>
            <a:rPr lang="en-CA" dirty="0" smtClean="0"/>
            <a:t>+</a:t>
          </a:r>
        </a:p>
        <a:p>
          <a:r>
            <a:rPr lang="en-CA" dirty="0" smtClean="0"/>
            <a:t>Mild Impact</a:t>
          </a:r>
          <a:endParaRPr lang="en-CA" dirty="0"/>
        </a:p>
      </dgm:t>
    </dgm:pt>
    <dgm:pt modelId="{DAB20A54-D8D3-43FF-A542-609357B362B8}" type="parTrans" cxnId="{57299100-5254-4F59-B147-7C870C662ACC}">
      <dgm:prSet/>
      <dgm:spPr/>
      <dgm:t>
        <a:bodyPr/>
        <a:lstStyle/>
        <a:p>
          <a:endParaRPr lang="en-CA"/>
        </a:p>
      </dgm:t>
    </dgm:pt>
    <dgm:pt modelId="{FDBBC99C-A11C-4F3D-B38E-66C301F4B821}" type="sibTrans" cxnId="{57299100-5254-4F59-B147-7C870C662ACC}">
      <dgm:prSet/>
      <dgm:spPr/>
      <dgm:t>
        <a:bodyPr/>
        <a:lstStyle/>
        <a:p>
          <a:endParaRPr lang="en-CA"/>
        </a:p>
      </dgm:t>
    </dgm:pt>
    <dgm:pt modelId="{30A22D9B-AFD1-428F-9B8C-A420B555FBB4}">
      <dgm:prSet phldrT="[Text]"/>
      <dgm:spPr/>
      <dgm:t>
        <a:bodyPr/>
        <a:lstStyle/>
        <a:p>
          <a:r>
            <a:rPr lang="en-CA" dirty="0" smtClean="0"/>
            <a:t>Unlikely</a:t>
          </a:r>
        </a:p>
        <a:p>
          <a:r>
            <a:rPr lang="en-CA" dirty="0" smtClean="0"/>
            <a:t>+ </a:t>
          </a:r>
        </a:p>
        <a:p>
          <a:r>
            <a:rPr lang="en-CA" dirty="0" smtClean="0"/>
            <a:t>Catastrophic Impact</a:t>
          </a:r>
          <a:endParaRPr lang="en-CA" dirty="0"/>
        </a:p>
      </dgm:t>
    </dgm:pt>
    <dgm:pt modelId="{2BA843F6-49C8-4108-928D-297144D1DFD5}" type="parTrans" cxnId="{6010CAE6-C030-4ABB-9B97-A1814AA7670F}">
      <dgm:prSet/>
      <dgm:spPr/>
      <dgm:t>
        <a:bodyPr/>
        <a:lstStyle/>
        <a:p>
          <a:endParaRPr lang="en-CA"/>
        </a:p>
      </dgm:t>
    </dgm:pt>
    <dgm:pt modelId="{F2C93078-71D0-41AE-8EF1-21C389CD8155}" type="sibTrans" cxnId="{6010CAE6-C030-4ABB-9B97-A1814AA7670F}">
      <dgm:prSet/>
      <dgm:spPr/>
      <dgm:t>
        <a:bodyPr/>
        <a:lstStyle/>
        <a:p>
          <a:endParaRPr lang="en-CA"/>
        </a:p>
      </dgm:t>
    </dgm:pt>
    <dgm:pt modelId="{E58C4E99-2CCE-4B3E-8A51-5A7BC055468B}">
      <dgm:prSet phldrT="[Text]"/>
      <dgm:spPr/>
      <dgm:t>
        <a:bodyPr/>
        <a:lstStyle/>
        <a:p>
          <a:r>
            <a:rPr lang="en-CA" dirty="0" smtClean="0"/>
            <a:t>Likely</a:t>
          </a:r>
        </a:p>
        <a:p>
          <a:r>
            <a:rPr lang="en-CA" dirty="0" smtClean="0"/>
            <a:t>+</a:t>
          </a:r>
        </a:p>
        <a:p>
          <a:r>
            <a:rPr lang="en-CA" dirty="0" smtClean="0"/>
            <a:t>Catastrophic Impact</a:t>
          </a:r>
          <a:endParaRPr lang="en-CA" dirty="0"/>
        </a:p>
      </dgm:t>
    </dgm:pt>
    <dgm:pt modelId="{D9373351-3AD3-40BC-87BF-8DC7F3502BDE}" type="parTrans" cxnId="{EB846F42-1FDA-403A-9B97-4EBFD82DA3B3}">
      <dgm:prSet/>
      <dgm:spPr/>
      <dgm:t>
        <a:bodyPr/>
        <a:lstStyle/>
        <a:p>
          <a:endParaRPr lang="en-CA"/>
        </a:p>
      </dgm:t>
    </dgm:pt>
    <dgm:pt modelId="{C3DFBAAE-3F60-4EA9-8EEB-8352F95C2B53}" type="sibTrans" cxnId="{EB846F42-1FDA-403A-9B97-4EBFD82DA3B3}">
      <dgm:prSet/>
      <dgm:spPr/>
      <dgm:t>
        <a:bodyPr/>
        <a:lstStyle/>
        <a:p>
          <a:endParaRPr lang="en-CA"/>
        </a:p>
      </dgm:t>
    </dgm:pt>
    <dgm:pt modelId="{9E7FBC16-69F2-4F75-A9D9-F40C32682B40}" type="pres">
      <dgm:prSet presAssocID="{F7A17B66-889B-4A96-B3FF-06481D65FC6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0F3A077-3BC6-43E7-8799-95FF68F8CCD9}" type="pres">
      <dgm:prSet presAssocID="{F7A17B66-889B-4A96-B3FF-06481D65FC68}" presName="matrix" presStyleCnt="0"/>
      <dgm:spPr/>
    </dgm:pt>
    <dgm:pt modelId="{99173AF0-F1FB-4FC6-B6E5-E18DDC3BB336}" type="pres">
      <dgm:prSet presAssocID="{F7A17B66-889B-4A96-B3FF-06481D65FC68}" presName="tile1" presStyleLbl="node1" presStyleIdx="0" presStyleCnt="4"/>
      <dgm:spPr/>
      <dgm:t>
        <a:bodyPr/>
        <a:lstStyle/>
        <a:p>
          <a:endParaRPr lang="en-CA"/>
        </a:p>
      </dgm:t>
    </dgm:pt>
    <dgm:pt modelId="{3464F66F-B52C-43AB-B818-7C5D43852753}" type="pres">
      <dgm:prSet presAssocID="{F7A17B66-889B-4A96-B3FF-06481D65FC6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D0DAE0D-C1B3-4C9E-9E96-27FF76177151}" type="pres">
      <dgm:prSet presAssocID="{F7A17B66-889B-4A96-B3FF-06481D65FC68}" presName="tile2" presStyleLbl="node1" presStyleIdx="1" presStyleCnt="4"/>
      <dgm:spPr/>
      <dgm:t>
        <a:bodyPr/>
        <a:lstStyle/>
        <a:p>
          <a:endParaRPr lang="en-CA"/>
        </a:p>
      </dgm:t>
    </dgm:pt>
    <dgm:pt modelId="{CC06E298-C170-4783-A6B1-7708D934543C}" type="pres">
      <dgm:prSet presAssocID="{F7A17B66-889B-4A96-B3FF-06481D65FC6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846E740-AA03-4C6A-89DC-998FD68121CB}" type="pres">
      <dgm:prSet presAssocID="{F7A17B66-889B-4A96-B3FF-06481D65FC68}" presName="tile3" presStyleLbl="node1" presStyleIdx="2" presStyleCnt="4"/>
      <dgm:spPr/>
      <dgm:t>
        <a:bodyPr/>
        <a:lstStyle/>
        <a:p>
          <a:endParaRPr lang="en-CA"/>
        </a:p>
      </dgm:t>
    </dgm:pt>
    <dgm:pt modelId="{EAD12BAD-BDC9-4F23-979B-F272A86C8B18}" type="pres">
      <dgm:prSet presAssocID="{F7A17B66-889B-4A96-B3FF-06481D65FC6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EE26FA7-6F8C-4F9F-B336-7DBE5628DD05}" type="pres">
      <dgm:prSet presAssocID="{F7A17B66-889B-4A96-B3FF-06481D65FC68}" presName="tile4" presStyleLbl="node1" presStyleIdx="3" presStyleCnt="4"/>
      <dgm:spPr/>
      <dgm:t>
        <a:bodyPr/>
        <a:lstStyle/>
        <a:p>
          <a:endParaRPr lang="en-CA"/>
        </a:p>
      </dgm:t>
    </dgm:pt>
    <dgm:pt modelId="{8708E41F-ED8B-4DF5-B80C-95898D6899FD}" type="pres">
      <dgm:prSet presAssocID="{F7A17B66-889B-4A96-B3FF-06481D65FC6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A5B40C3-37A5-4482-933C-28858B527254}" type="pres">
      <dgm:prSet presAssocID="{F7A17B66-889B-4A96-B3FF-06481D65FC6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</dgm:ptLst>
  <dgm:cxnLst>
    <dgm:cxn modelId="{7C460630-474C-4454-815C-290058C6F404}" type="presOf" srcId="{397B19CB-BB29-446B-B7FA-AE247AB8B2FC}" destId="{2A5B40C3-37A5-4482-933C-28858B527254}" srcOrd="0" destOrd="0" presId="urn:microsoft.com/office/officeart/2005/8/layout/matrix1"/>
    <dgm:cxn modelId="{B82E9D49-DFAA-4268-B62F-D71A30394585}" type="presOf" srcId="{F7A17B66-889B-4A96-B3FF-06481D65FC68}" destId="{9E7FBC16-69F2-4F75-A9D9-F40C32682B40}" srcOrd="0" destOrd="0" presId="urn:microsoft.com/office/officeart/2005/8/layout/matrix1"/>
    <dgm:cxn modelId="{558E82B1-20DC-4BDA-BA0A-A6DE4CCBB297}" type="presOf" srcId="{1E4277FF-954D-4170-B7E3-1133F7DA1E13}" destId="{3464F66F-B52C-43AB-B818-7C5D43852753}" srcOrd="1" destOrd="0" presId="urn:microsoft.com/office/officeart/2005/8/layout/matrix1"/>
    <dgm:cxn modelId="{44FE23B3-78D9-445F-B716-1554B6FED3DF}" srcId="{F7A17B66-889B-4A96-B3FF-06481D65FC68}" destId="{397B19CB-BB29-446B-B7FA-AE247AB8B2FC}" srcOrd="0" destOrd="0" parTransId="{532E838C-E912-4789-8813-187D4FA0FD6D}" sibTransId="{31745269-FCB9-4C29-A74B-87FD1F609DF8}"/>
    <dgm:cxn modelId="{80287D6A-24C1-4FBD-9863-26B76BF02A57}" srcId="{397B19CB-BB29-446B-B7FA-AE247AB8B2FC}" destId="{1E4277FF-954D-4170-B7E3-1133F7DA1E13}" srcOrd="0" destOrd="0" parTransId="{796DC5C5-16CA-4CC8-8057-01494D93C476}" sibTransId="{59403A82-5AD3-4B14-9F81-CD2AF9AA7311}"/>
    <dgm:cxn modelId="{6010CAE6-C030-4ABB-9B97-A1814AA7670F}" srcId="{397B19CB-BB29-446B-B7FA-AE247AB8B2FC}" destId="{30A22D9B-AFD1-428F-9B8C-A420B555FBB4}" srcOrd="2" destOrd="0" parTransId="{2BA843F6-49C8-4108-928D-297144D1DFD5}" sibTransId="{F2C93078-71D0-41AE-8EF1-21C389CD8155}"/>
    <dgm:cxn modelId="{E19B4A43-4E50-4B69-8330-32523A6DBA41}" type="presOf" srcId="{E58C4E99-2CCE-4B3E-8A51-5A7BC055468B}" destId="{CEE26FA7-6F8C-4F9F-B336-7DBE5628DD05}" srcOrd="0" destOrd="0" presId="urn:microsoft.com/office/officeart/2005/8/layout/matrix1"/>
    <dgm:cxn modelId="{DAEEB872-A9A1-4C79-A355-4528D5DA0F3D}" type="presOf" srcId="{E58C4E99-2CCE-4B3E-8A51-5A7BC055468B}" destId="{8708E41F-ED8B-4DF5-B80C-95898D6899FD}" srcOrd="1" destOrd="0" presId="urn:microsoft.com/office/officeart/2005/8/layout/matrix1"/>
    <dgm:cxn modelId="{A2CC39EE-6AE9-4BE4-8462-D1C836F116FA}" type="presOf" srcId="{1E4277FF-954D-4170-B7E3-1133F7DA1E13}" destId="{99173AF0-F1FB-4FC6-B6E5-E18DDC3BB336}" srcOrd="0" destOrd="0" presId="urn:microsoft.com/office/officeart/2005/8/layout/matrix1"/>
    <dgm:cxn modelId="{57299100-5254-4F59-B147-7C870C662ACC}" srcId="{397B19CB-BB29-446B-B7FA-AE247AB8B2FC}" destId="{83445AA0-40FD-4EE9-8E56-D70BE1C16097}" srcOrd="1" destOrd="0" parTransId="{DAB20A54-D8D3-43FF-A542-609357B362B8}" sibTransId="{FDBBC99C-A11C-4F3D-B38E-66C301F4B821}"/>
    <dgm:cxn modelId="{5A47A8FB-562D-4C9B-8979-545BAAC16E7B}" type="presOf" srcId="{83445AA0-40FD-4EE9-8E56-D70BE1C16097}" destId="{CC06E298-C170-4783-A6B1-7708D934543C}" srcOrd="1" destOrd="0" presId="urn:microsoft.com/office/officeart/2005/8/layout/matrix1"/>
    <dgm:cxn modelId="{95674B6C-D7BC-401B-9975-A2E34219597F}" type="presOf" srcId="{30A22D9B-AFD1-428F-9B8C-A420B555FBB4}" destId="{0846E740-AA03-4C6A-89DC-998FD68121CB}" srcOrd="0" destOrd="0" presId="urn:microsoft.com/office/officeart/2005/8/layout/matrix1"/>
    <dgm:cxn modelId="{EB846F42-1FDA-403A-9B97-4EBFD82DA3B3}" srcId="{397B19CB-BB29-446B-B7FA-AE247AB8B2FC}" destId="{E58C4E99-2CCE-4B3E-8A51-5A7BC055468B}" srcOrd="3" destOrd="0" parTransId="{D9373351-3AD3-40BC-87BF-8DC7F3502BDE}" sibTransId="{C3DFBAAE-3F60-4EA9-8EEB-8352F95C2B53}"/>
    <dgm:cxn modelId="{A512EA7A-7AB2-4A78-A376-5B93A446BD25}" type="presOf" srcId="{83445AA0-40FD-4EE9-8E56-D70BE1C16097}" destId="{2D0DAE0D-C1B3-4C9E-9E96-27FF76177151}" srcOrd="0" destOrd="0" presId="urn:microsoft.com/office/officeart/2005/8/layout/matrix1"/>
    <dgm:cxn modelId="{6E6062AE-B64C-4E9C-B567-09D625707626}" type="presOf" srcId="{30A22D9B-AFD1-428F-9B8C-A420B555FBB4}" destId="{EAD12BAD-BDC9-4F23-979B-F272A86C8B18}" srcOrd="1" destOrd="0" presId="urn:microsoft.com/office/officeart/2005/8/layout/matrix1"/>
    <dgm:cxn modelId="{86FD3EF8-4875-4472-9465-365F2FBD506D}" type="presParOf" srcId="{9E7FBC16-69F2-4F75-A9D9-F40C32682B40}" destId="{50F3A077-3BC6-43E7-8799-95FF68F8CCD9}" srcOrd="0" destOrd="0" presId="urn:microsoft.com/office/officeart/2005/8/layout/matrix1"/>
    <dgm:cxn modelId="{04DBDA7B-4E14-4042-8F67-ECDF062811F0}" type="presParOf" srcId="{50F3A077-3BC6-43E7-8799-95FF68F8CCD9}" destId="{99173AF0-F1FB-4FC6-B6E5-E18DDC3BB336}" srcOrd="0" destOrd="0" presId="urn:microsoft.com/office/officeart/2005/8/layout/matrix1"/>
    <dgm:cxn modelId="{ECDB468B-2FB4-4988-925E-465ECCD98436}" type="presParOf" srcId="{50F3A077-3BC6-43E7-8799-95FF68F8CCD9}" destId="{3464F66F-B52C-43AB-B818-7C5D43852753}" srcOrd="1" destOrd="0" presId="urn:microsoft.com/office/officeart/2005/8/layout/matrix1"/>
    <dgm:cxn modelId="{BA76D973-EEA0-4A60-B13F-D5B079808AD7}" type="presParOf" srcId="{50F3A077-3BC6-43E7-8799-95FF68F8CCD9}" destId="{2D0DAE0D-C1B3-4C9E-9E96-27FF76177151}" srcOrd="2" destOrd="0" presId="urn:microsoft.com/office/officeart/2005/8/layout/matrix1"/>
    <dgm:cxn modelId="{4C4A36EB-1C05-4DE1-A781-6177E5F08A6A}" type="presParOf" srcId="{50F3A077-3BC6-43E7-8799-95FF68F8CCD9}" destId="{CC06E298-C170-4783-A6B1-7708D934543C}" srcOrd="3" destOrd="0" presId="urn:microsoft.com/office/officeart/2005/8/layout/matrix1"/>
    <dgm:cxn modelId="{4312B2DB-5693-4547-B787-F2271A7299BA}" type="presParOf" srcId="{50F3A077-3BC6-43E7-8799-95FF68F8CCD9}" destId="{0846E740-AA03-4C6A-89DC-998FD68121CB}" srcOrd="4" destOrd="0" presId="urn:microsoft.com/office/officeart/2005/8/layout/matrix1"/>
    <dgm:cxn modelId="{086E08A8-EB8E-4B3E-BE49-F9E95E0FA77C}" type="presParOf" srcId="{50F3A077-3BC6-43E7-8799-95FF68F8CCD9}" destId="{EAD12BAD-BDC9-4F23-979B-F272A86C8B18}" srcOrd="5" destOrd="0" presId="urn:microsoft.com/office/officeart/2005/8/layout/matrix1"/>
    <dgm:cxn modelId="{710743A5-3325-4000-BD29-8C8043950A32}" type="presParOf" srcId="{50F3A077-3BC6-43E7-8799-95FF68F8CCD9}" destId="{CEE26FA7-6F8C-4F9F-B336-7DBE5628DD05}" srcOrd="6" destOrd="0" presId="urn:microsoft.com/office/officeart/2005/8/layout/matrix1"/>
    <dgm:cxn modelId="{903FFE34-6349-4D8C-B9F5-024E0202AAAF}" type="presParOf" srcId="{50F3A077-3BC6-43E7-8799-95FF68F8CCD9}" destId="{8708E41F-ED8B-4DF5-B80C-95898D6899FD}" srcOrd="7" destOrd="0" presId="urn:microsoft.com/office/officeart/2005/8/layout/matrix1"/>
    <dgm:cxn modelId="{61EA4138-C84A-42E2-BC4D-822FF1333387}" type="presParOf" srcId="{9E7FBC16-69F2-4F75-A9D9-F40C32682B40}" destId="{2A5B40C3-37A5-4482-933C-28858B52725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73AF0-F1FB-4FC6-B6E5-E18DDC3BB336}">
      <dsp:nvSpPr>
        <dsp:cNvPr id="0" name=""/>
        <dsp:cNvSpPr/>
      </dsp:nvSpPr>
      <dsp:spPr>
        <a:xfrm rot="16200000">
          <a:off x="648072" y="-648072"/>
          <a:ext cx="3096344" cy="439248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Unlikely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+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Mild Impact</a:t>
          </a:r>
          <a:endParaRPr lang="en-CA" sz="3400" kern="1200" dirty="0"/>
        </a:p>
      </dsp:txBody>
      <dsp:txXfrm rot="5400000">
        <a:off x="-1" y="1"/>
        <a:ext cx="4392488" cy="2322258"/>
      </dsp:txXfrm>
    </dsp:sp>
    <dsp:sp modelId="{2D0DAE0D-C1B3-4C9E-9E96-27FF76177151}">
      <dsp:nvSpPr>
        <dsp:cNvPr id="0" name=""/>
        <dsp:cNvSpPr/>
      </dsp:nvSpPr>
      <dsp:spPr>
        <a:xfrm>
          <a:off x="4392488" y="0"/>
          <a:ext cx="4392488" cy="309634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Likely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+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Mild Impact</a:t>
          </a:r>
          <a:endParaRPr lang="en-CA" sz="3400" kern="1200" dirty="0"/>
        </a:p>
      </dsp:txBody>
      <dsp:txXfrm>
        <a:off x="4392488" y="0"/>
        <a:ext cx="4392488" cy="2322258"/>
      </dsp:txXfrm>
    </dsp:sp>
    <dsp:sp modelId="{0846E740-AA03-4C6A-89DC-998FD68121CB}">
      <dsp:nvSpPr>
        <dsp:cNvPr id="0" name=""/>
        <dsp:cNvSpPr/>
      </dsp:nvSpPr>
      <dsp:spPr>
        <a:xfrm rot="10800000">
          <a:off x="0" y="3096344"/>
          <a:ext cx="4392488" cy="3096344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Unlikely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+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Catastrophic Impact</a:t>
          </a:r>
          <a:endParaRPr lang="en-CA" sz="3400" kern="1200" dirty="0"/>
        </a:p>
      </dsp:txBody>
      <dsp:txXfrm rot="10800000">
        <a:off x="0" y="3870429"/>
        <a:ext cx="4392488" cy="2322258"/>
      </dsp:txXfrm>
    </dsp:sp>
    <dsp:sp modelId="{CEE26FA7-6F8C-4F9F-B336-7DBE5628DD05}">
      <dsp:nvSpPr>
        <dsp:cNvPr id="0" name=""/>
        <dsp:cNvSpPr/>
      </dsp:nvSpPr>
      <dsp:spPr>
        <a:xfrm rot="5400000">
          <a:off x="5040560" y="2448271"/>
          <a:ext cx="3096344" cy="439248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Likely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+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Catastrophic Impact</a:t>
          </a:r>
          <a:endParaRPr lang="en-CA" sz="3400" kern="1200" dirty="0"/>
        </a:p>
      </dsp:txBody>
      <dsp:txXfrm rot="-5400000">
        <a:off x="4392488" y="3870429"/>
        <a:ext cx="4392488" cy="2322258"/>
      </dsp:txXfrm>
    </dsp:sp>
    <dsp:sp modelId="{2A5B40C3-37A5-4482-933C-28858B527254}">
      <dsp:nvSpPr>
        <dsp:cNvPr id="0" name=""/>
        <dsp:cNvSpPr/>
      </dsp:nvSpPr>
      <dsp:spPr>
        <a:xfrm>
          <a:off x="3074741" y="2322258"/>
          <a:ext cx="2635492" cy="154817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4 Types of Scenarios</a:t>
          </a:r>
          <a:endParaRPr lang="en-CA" sz="3400" kern="1200" dirty="0"/>
        </a:p>
      </dsp:txBody>
      <dsp:txXfrm>
        <a:off x="3150317" y="2397834"/>
        <a:ext cx="2484340" cy="1397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50631-F822-44F3-9B0F-159EB5842851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B374D-395F-4865-86F3-CDF2383DC5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62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B374D-395F-4865-86F3-CDF2383DC55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08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776-696F-4F55-842E-8D1A3F0FE262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4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AD56-97CF-4815-ACC8-C9730D6FC0C2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5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BE36EB-E1A7-4AD5-A2A0-2F9440F700C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6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5096-9B56-4E66-8F79-FFEC2A500352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6F09-843E-40EF-936B-3127D5BE567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2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4CFEE3-626D-40A8-96E1-BDF985E1AF6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9776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AFC9-3895-4AD2-A07D-057AABA2ABBF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7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788-01A4-4ABA-A5A0-64AB0FA29DBF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3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C05A-7B5A-4F36-A664-B4F41B0013AF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8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ED5E-7142-4F71-B7BB-52533DBC2118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5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6C5A-149A-4318-B48C-4C1436768C85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87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E376-6583-473D-840A-881C3E8062B6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49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3A0AAD3-F594-47D7-BDB5-90917D8235F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1274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58"/>
            <a:ext cx="9144000" cy="5835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908720"/>
            <a:ext cx="410222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CA" b="1" i="1" dirty="0" smtClean="0">
                <a:solidFill>
                  <a:srgbClr val="002060"/>
                </a:solidFill>
              </a:rPr>
              <a:t>Risk Planning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817453"/>
            <a:ext cx="5616624" cy="635883"/>
          </a:xfrm>
        </p:spPr>
        <p:txBody>
          <a:bodyPr>
            <a:normAutofit/>
          </a:bodyPr>
          <a:lstStyle/>
          <a:p>
            <a:pPr algn="l"/>
            <a:r>
              <a:rPr lang="en-CA" sz="2800" b="1" i="1" dirty="0" smtClean="0">
                <a:solidFill>
                  <a:srgbClr val="002060"/>
                </a:solidFill>
              </a:rPr>
              <a:t>Risk analysis is only the first step.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430811"/>
              </p:ext>
            </p:extLst>
          </p:nvPr>
        </p:nvGraphicFramePr>
        <p:xfrm>
          <a:off x="251520" y="1052737"/>
          <a:ext cx="8640960" cy="583264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72208"/>
                <a:gridCol w="3168352"/>
                <a:gridCol w="3600400"/>
              </a:tblGrid>
              <a:tr h="343097">
                <a:tc rowSpan="2"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Impact on Business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Chance of Happening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8619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Unlikely 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Likely 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167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Mild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New alcohol tax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 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Import duties for beer are decreasing and more premium beers will be entering the market in the next few years.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 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167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Catastrophic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Government is considering changing the health and safety regulations for breweries forcing them to buy new equipment every 2 years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Consumers are demanding more health-conscious and environmentally friendly products 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99381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Thinking that your business is invincible. </a:t>
            </a:r>
            <a:endParaRPr lang="en-CA" dirty="0" smtClean="0"/>
          </a:p>
          <a:p>
            <a:pPr lvl="0"/>
            <a:r>
              <a:rPr lang="en-CA" dirty="0" smtClean="0"/>
              <a:t>Identifying </a:t>
            </a:r>
            <a:r>
              <a:rPr lang="en-CA" dirty="0"/>
              <a:t>a risk and just hoping it will go away. </a:t>
            </a:r>
          </a:p>
          <a:p>
            <a:pPr lvl="0"/>
            <a:r>
              <a:rPr lang="en-CA" dirty="0"/>
              <a:t>Worrying about everything. </a:t>
            </a:r>
          </a:p>
          <a:p>
            <a:pPr lvl="0"/>
            <a:r>
              <a:rPr lang="en-CA" dirty="0"/>
              <a:t>Not even scanning the environment for changes.</a:t>
            </a:r>
          </a:p>
          <a:p>
            <a:pPr lvl="0"/>
            <a:r>
              <a:rPr lang="en-CA" dirty="0"/>
              <a:t>Thinking that the competition is the only thing that is risky.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Prioritize your risk</a:t>
            </a:r>
          </a:p>
          <a:p>
            <a:pPr lvl="0"/>
            <a:r>
              <a:rPr lang="en-CA" dirty="0" smtClean="0"/>
              <a:t>Create </a:t>
            </a:r>
            <a:r>
              <a:rPr lang="en-CA" dirty="0"/>
              <a:t>a plan to manage the </a:t>
            </a:r>
            <a:r>
              <a:rPr lang="en-CA" dirty="0" smtClean="0"/>
              <a:t>risk</a:t>
            </a:r>
          </a:p>
          <a:p>
            <a:pPr lvl="0"/>
            <a:r>
              <a:rPr lang="en-CA" dirty="0" smtClean="0"/>
              <a:t>Communicate </a:t>
            </a:r>
            <a:r>
              <a:rPr lang="en-CA" dirty="0"/>
              <a:t>your </a:t>
            </a:r>
            <a:r>
              <a:rPr lang="en-CA" dirty="0" smtClean="0"/>
              <a:t>plan</a:t>
            </a:r>
            <a:endParaRPr lang="en-CA" dirty="0"/>
          </a:p>
          <a:p>
            <a:pPr lvl="0"/>
            <a:r>
              <a:rPr lang="en-CA" dirty="0"/>
              <a:t>Review the risks and solutions every 6-12 </a:t>
            </a:r>
            <a:r>
              <a:rPr lang="en-CA" dirty="0" smtClean="0"/>
              <a:t>months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705991" y="1806391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927373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Impact on the business</a:t>
            </a:r>
          </a:p>
          <a:p>
            <a:pPr lvl="0"/>
            <a:r>
              <a:rPr lang="en-CA" dirty="0"/>
              <a:t>Chance of happening</a:t>
            </a:r>
          </a:p>
          <a:p>
            <a:pPr lvl="0"/>
            <a:r>
              <a:rPr lang="en-CA" dirty="0"/>
              <a:t>4 types of situations</a:t>
            </a:r>
          </a:p>
          <a:p>
            <a:pPr lvl="1"/>
            <a:r>
              <a:rPr lang="en-CA" dirty="0"/>
              <a:t>Unlikely + mild impact </a:t>
            </a:r>
          </a:p>
          <a:p>
            <a:pPr lvl="1"/>
            <a:r>
              <a:rPr lang="en-CA" dirty="0"/>
              <a:t>Unlikely + catastrophic impact</a:t>
            </a:r>
          </a:p>
          <a:p>
            <a:pPr lvl="1"/>
            <a:r>
              <a:rPr lang="en-CA" dirty="0"/>
              <a:t>Likely + mild impact</a:t>
            </a:r>
          </a:p>
          <a:p>
            <a:pPr lvl="1"/>
            <a:r>
              <a:rPr lang="en-CA" dirty="0"/>
              <a:t>Likely + catastrophic impact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772816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201168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A roadmap of how to mitigate risk in your business.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348880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Knowing that something could happen is only half the battle. Being prepared for it is the other half.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0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33" y="0"/>
            <a:ext cx="63233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072" y="5157192"/>
            <a:ext cx="6269119" cy="18002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You need to strategically </a:t>
            </a:r>
            <a:br>
              <a:rPr lang="en-CA" sz="4000" dirty="0" smtClean="0">
                <a:solidFill>
                  <a:schemeClr val="tx1"/>
                </a:solidFill>
              </a:rPr>
            </a:br>
            <a:r>
              <a:rPr lang="en-CA" sz="4000" dirty="0" smtClean="0">
                <a:solidFill>
                  <a:schemeClr val="tx1"/>
                </a:solidFill>
              </a:rPr>
              <a:t>manage risk.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2215405"/>
            <a:ext cx="32403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A roadmap of how to mitigate risk in your </a:t>
            </a:r>
            <a:r>
              <a:rPr lang="en-CA" sz="4000" dirty="0" smtClean="0"/>
              <a:t>business.</a:t>
            </a:r>
            <a:endParaRPr lang="en-CA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496" y="1927373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Impact on the business</a:t>
            </a:r>
          </a:p>
          <a:p>
            <a:pPr lvl="0"/>
            <a:r>
              <a:rPr lang="en-CA" dirty="0"/>
              <a:t>Chance of happening</a:t>
            </a:r>
          </a:p>
          <a:p>
            <a:pPr lvl="0"/>
            <a:r>
              <a:rPr lang="en-CA" dirty="0"/>
              <a:t>4 types of situations</a:t>
            </a:r>
          </a:p>
          <a:p>
            <a:pPr lvl="1"/>
            <a:r>
              <a:rPr lang="en-CA" dirty="0"/>
              <a:t>Unlikely + mild impact </a:t>
            </a:r>
          </a:p>
          <a:p>
            <a:pPr lvl="1"/>
            <a:r>
              <a:rPr lang="en-CA" dirty="0"/>
              <a:t>Unlikely + catastrophic impact</a:t>
            </a:r>
          </a:p>
          <a:p>
            <a:pPr lvl="1"/>
            <a:r>
              <a:rPr lang="en-CA" dirty="0"/>
              <a:t>Likely + mild impact</a:t>
            </a:r>
          </a:p>
          <a:p>
            <a:pPr lvl="1"/>
            <a:r>
              <a:rPr lang="en-CA" dirty="0"/>
              <a:t>Likely + catastrophic impact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995936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5335205" cy="46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86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245100" y="274638"/>
            <a:ext cx="3898900" cy="30099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Focus your effort on the most critical risk to your business.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r="9783"/>
          <a:stretch/>
        </p:blipFill>
        <p:spPr>
          <a:xfrm>
            <a:off x="-324544" y="0"/>
            <a:ext cx="5544616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8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3" y="0"/>
            <a:ext cx="83903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5536" y="44624"/>
            <a:ext cx="8602662" cy="908298"/>
          </a:xfrm>
        </p:spPr>
        <p:txBody>
          <a:bodyPr/>
          <a:lstStyle/>
          <a:p>
            <a:r>
              <a:rPr lang="en-CA" dirty="0" smtClean="0"/>
              <a:t>Impact On Business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1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41338" y="2166938"/>
            <a:ext cx="3491110" cy="2990254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Chance of Happening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8" y="0"/>
            <a:ext cx="457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9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6865302"/>
              </p:ext>
            </p:extLst>
          </p:nvPr>
        </p:nvGraphicFramePr>
        <p:xfrm>
          <a:off x="179512" y="332656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98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308</TotalTime>
  <Words>313</Words>
  <Application>Microsoft Office PowerPoint</Application>
  <PresentationFormat>On-screen Show (4:3)</PresentationFormat>
  <Paragraphs>100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Corbel</vt:lpstr>
      <vt:lpstr>Times New Roman</vt:lpstr>
      <vt:lpstr>Wingdings</vt:lpstr>
      <vt:lpstr>Banded</vt:lpstr>
      <vt:lpstr>Risk Planning</vt:lpstr>
      <vt:lpstr>You need to strategically  manage risk.</vt:lpstr>
      <vt:lpstr>The Goal</vt:lpstr>
      <vt:lpstr>Key Points</vt:lpstr>
      <vt:lpstr>Worksheet</vt:lpstr>
      <vt:lpstr>Focus your effort on the most critical risk to your business.</vt:lpstr>
      <vt:lpstr>Impact On Business</vt:lpstr>
      <vt:lpstr>Chance of Happening</vt:lpstr>
      <vt:lpstr>PowerPoint Presentation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79</cp:revision>
  <dcterms:created xsi:type="dcterms:W3CDTF">2009-12-07T18:18:58Z</dcterms:created>
  <dcterms:modified xsi:type="dcterms:W3CDTF">2018-09-18T21:36:55Z</dcterms:modified>
</cp:coreProperties>
</file>