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5" r:id="rId3"/>
    <p:sldId id="267" r:id="rId4"/>
    <p:sldId id="257" r:id="rId5"/>
    <p:sldId id="292" r:id="rId6"/>
    <p:sldId id="286" r:id="rId7"/>
    <p:sldId id="287" r:id="rId8"/>
    <p:sldId id="288" r:id="rId9"/>
    <p:sldId id="289" r:id="rId10"/>
    <p:sldId id="275" r:id="rId11"/>
    <p:sldId id="284" r:id="rId12"/>
    <p:sldId id="273" r:id="rId13"/>
    <p:sldId id="263" r:id="rId14"/>
    <p:sldId id="277" r:id="rId15"/>
    <p:sldId id="276" r:id="rId16"/>
    <p:sldId id="29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BCC93-4997-4160-8DF7-2AF3E596CCF5}" type="datetimeFigureOut">
              <a:rPr lang="en-CA" smtClean="0"/>
              <a:t>2018-09-18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D70AF-29E3-495B-A0BB-04C4845CF2A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9598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70AF-29E3-495B-A0BB-04C4845CF2A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8502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D19C-6EC0-41E4-BD29-77F776A67D44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961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1DCB-F92E-4292-B7DC-34792740BB3E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321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C3D62595-737A-4187-AF94-AB56C855E075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821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D6FE-3060-4B44-96B6-EF717DAA0220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9DBE-2B86-420D-A1C5-A2C93FEDD36C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863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566E7C-1333-4B0A-9DDE-7C4FCB253935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9655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7B5B-BA69-4B29-A1E9-25D7C93483B7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197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9240-259C-4E20-9FDB-DF8E0A959D9B}" type="datetime1">
              <a:rPr lang="en-US" smtClean="0"/>
              <a:t>9/18/2018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776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7BB4-34E7-4DC7-90DB-065710B1080F}" type="datetime1">
              <a:rPr lang="en-US" smtClean="0"/>
              <a:t>9/18/2018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480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DCDE-CC30-41E4-93C5-9A0B926FCE90}" type="datetime1">
              <a:rPr lang="en-US" smtClean="0"/>
              <a:t>9/18/2018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38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651CC-47B6-4358-81ED-6736738F2BD3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704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7186C-7FC2-46BC-AC3B-4625E7FA9397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869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9CED850-C98B-48B8-A4A1-BF341D8677E9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6582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2" y="0"/>
            <a:ext cx="757469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99592" y="188913"/>
            <a:ext cx="6872808" cy="1470025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rgbClr val="002060"/>
                </a:solidFill>
              </a:rPr>
              <a:t>Projecting </a:t>
            </a:r>
            <a:br>
              <a:rPr lang="en-CA" b="1" i="1" dirty="0" smtClean="0">
                <a:solidFill>
                  <a:srgbClr val="002060"/>
                </a:solidFill>
              </a:rPr>
            </a:br>
            <a:r>
              <a:rPr lang="en-CA" b="1" i="1" dirty="0" smtClean="0">
                <a:solidFill>
                  <a:srgbClr val="002060"/>
                </a:solidFill>
              </a:rPr>
              <a:t>Sales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71600" y="2316163"/>
            <a:ext cx="5429200" cy="1257300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rgbClr val="002060"/>
                </a:solidFill>
              </a:rPr>
              <a:t>No sales?</a:t>
            </a:r>
          </a:p>
          <a:p>
            <a:pPr algn="l"/>
            <a:r>
              <a:rPr lang="en-CA" b="1" i="1" dirty="0" smtClean="0">
                <a:solidFill>
                  <a:srgbClr val="002060"/>
                </a:solidFill>
              </a:rPr>
              <a:t>No business.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 Top Down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116440"/>
              </p:ext>
            </p:extLst>
          </p:nvPr>
        </p:nvGraphicFramePr>
        <p:xfrm>
          <a:off x="344216" y="1916832"/>
          <a:ext cx="8352928" cy="45588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4176464"/>
                <a:gridCol w="4176464"/>
              </a:tblGrid>
              <a:tr h="759803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Criteria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Population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19605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1. Other Pizzerias in town and their pizza sales per week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 pizzerias x 100 pizzas = 300 pizzas sold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19605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 Grocery store pizza sales per week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 grocery stores x 125 pizzas = 250 pizzas sold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59803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 Market	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450 pizzas sold per week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 Bottom Up</a:t>
            </a:r>
            <a:endParaRPr lang="en-CA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688383"/>
              </p:ext>
            </p:extLst>
          </p:nvPr>
        </p:nvGraphicFramePr>
        <p:xfrm>
          <a:off x="395536" y="1363080"/>
          <a:ext cx="8280920" cy="50182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4140460"/>
                <a:gridCol w="4140460"/>
              </a:tblGrid>
              <a:tr h="989297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Criteria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Population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37288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 No. of pizzas consumed per family of 4 per week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 pizzas per week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13911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 No. of families in town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225 families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77752">
                <a:tc>
                  <a:txBody>
                    <a:bodyPr/>
                    <a:lstStyle/>
                    <a:p>
                      <a:pPr marL="0" marR="0" indent="2286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Total Market	</a:t>
                      </a:r>
                      <a:endParaRPr lang="en-CA" sz="2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286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2 x 225 = 450 pizzas consumed per week</a:t>
                      </a:r>
                      <a:endParaRPr lang="en-CA" sz="24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228600" algn="ctr"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033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889448"/>
            <a:ext cx="4427984" cy="496855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CA" dirty="0"/>
              <a:t>Being a </a:t>
            </a:r>
            <a:r>
              <a:rPr lang="en-CA" dirty="0" smtClean="0"/>
              <a:t>dreamer. </a:t>
            </a:r>
          </a:p>
          <a:p>
            <a:pPr lvl="0"/>
            <a:r>
              <a:rPr lang="en-CA" dirty="0" smtClean="0"/>
              <a:t>Arguing </a:t>
            </a:r>
            <a:r>
              <a:rPr lang="en-CA" dirty="0"/>
              <a:t>with the numbers.</a:t>
            </a:r>
          </a:p>
          <a:p>
            <a:pPr lvl="0"/>
            <a:r>
              <a:rPr lang="en-CA" dirty="0"/>
              <a:t>Arguing with your investors. </a:t>
            </a:r>
            <a:endParaRPr lang="en-CA" dirty="0" smtClean="0"/>
          </a:p>
          <a:p>
            <a:pPr lvl="0"/>
            <a:r>
              <a:rPr lang="en-CA" dirty="0" smtClean="0"/>
              <a:t>Forgetting </a:t>
            </a:r>
            <a:r>
              <a:rPr lang="en-CA" dirty="0"/>
              <a:t>to check how many sales your organization is actually capable of delivering to.</a:t>
            </a:r>
          </a:p>
          <a:p>
            <a:pPr lvl="0"/>
            <a:r>
              <a:rPr lang="en-CA" dirty="0"/>
              <a:t>Making outrageous assumptions.</a:t>
            </a:r>
          </a:p>
          <a:p>
            <a:pPr lvl="0"/>
            <a:r>
              <a:rPr lang="en-CA" dirty="0"/>
              <a:t>Not double checking critical numbers.</a:t>
            </a:r>
          </a:p>
          <a:p>
            <a:pPr lvl="0"/>
            <a:r>
              <a:rPr lang="en-CA" dirty="0" smtClean="0"/>
              <a:t>Intention </a:t>
            </a:r>
            <a:r>
              <a:rPr lang="en-CA" dirty="0"/>
              <a:t>to buy is not buying.</a:t>
            </a:r>
          </a:p>
          <a:p>
            <a:pPr lvl="0"/>
            <a:r>
              <a:rPr lang="en-CA" dirty="0"/>
              <a:t>Assuming that other people will work as </a:t>
            </a:r>
            <a:r>
              <a:rPr lang="en-CA" dirty="0" smtClean="0"/>
              <a:t>fast.</a:t>
            </a:r>
            <a:endParaRPr lang="en-CA" dirty="0"/>
          </a:p>
          <a:p>
            <a:pPr lvl="0"/>
            <a:r>
              <a:rPr lang="en-CA" dirty="0"/>
              <a:t>Only hanging around people who agree with you.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2"/>
          <a:stretch/>
        </p:blipFill>
        <p:spPr>
          <a:xfrm>
            <a:off x="0" y="2060848"/>
            <a:ext cx="3851920" cy="46801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19885" y="6520259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 smtClean="0"/>
              <a:t>Re-evaluated </a:t>
            </a:r>
            <a:r>
              <a:rPr lang="en-CA" dirty="0"/>
              <a:t>annually.</a:t>
            </a:r>
          </a:p>
          <a:p>
            <a:pPr lvl="0"/>
            <a:r>
              <a:rPr lang="en-CA" dirty="0"/>
              <a:t>Use these numbers to create a </a:t>
            </a:r>
            <a:r>
              <a:rPr lang="en-CA" dirty="0" smtClean="0"/>
              <a:t>vision.</a:t>
            </a:r>
            <a:endParaRPr lang="en-CA" dirty="0"/>
          </a:p>
          <a:p>
            <a:pPr lvl="0"/>
            <a:r>
              <a:rPr lang="en-CA" dirty="0"/>
              <a:t>Assess the </a:t>
            </a:r>
            <a:r>
              <a:rPr lang="en-CA" dirty="0" smtClean="0"/>
              <a:t>cash flow.  </a:t>
            </a:r>
            <a:endParaRPr lang="en-CA" dirty="0"/>
          </a:p>
          <a:p>
            <a:pPr lvl="0"/>
            <a:r>
              <a:rPr lang="en-CA" dirty="0"/>
              <a:t>Monitor these </a:t>
            </a:r>
            <a:r>
              <a:rPr lang="en-CA" dirty="0" smtClean="0"/>
              <a:t>results.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288"/>
          <a:stretch/>
        </p:blipFill>
        <p:spPr>
          <a:xfrm>
            <a:off x="4523166" y="1844824"/>
            <a:ext cx="4441322" cy="508518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2071389"/>
            <a:ext cx="4038600" cy="4525963"/>
          </a:xfrm>
        </p:spPr>
        <p:txBody>
          <a:bodyPr/>
          <a:lstStyle/>
          <a:p>
            <a:pPr lvl="0"/>
            <a:r>
              <a:rPr lang="en-CA" dirty="0"/>
              <a:t>Top Down</a:t>
            </a:r>
          </a:p>
          <a:p>
            <a:pPr lvl="0"/>
            <a:r>
              <a:rPr lang="en-CA" dirty="0"/>
              <a:t>Bottom Up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072"/>
          <a:stretch/>
        </p:blipFill>
        <p:spPr>
          <a:xfrm>
            <a:off x="609349" y="1851842"/>
            <a:ext cx="3314579" cy="51775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1639341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3600" dirty="0"/>
              <a:t>Have a realistic sales forecast as a benchmark to guide you in your first year. 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78" y="2290157"/>
            <a:ext cx="3653444" cy="36492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7904" y="1268760"/>
            <a:ext cx="4536504" cy="4680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solidFill>
                  <a:srgbClr val="002060"/>
                </a:solidFill>
              </a:rPr>
              <a:t>Accept that your realistic projected sales are going to be significantly less than your planned sales.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36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89563" y="274638"/>
            <a:ext cx="3754437" cy="50260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I</a:t>
            </a:r>
            <a:r>
              <a:rPr lang="en-US" b="1" dirty="0" smtClean="0">
                <a:solidFill>
                  <a:schemeClr val="tx1"/>
                </a:solidFill>
              </a:rPr>
              <a:t>f </a:t>
            </a:r>
            <a:r>
              <a:rPr lang="en-US" b="1" dirty="0">
                <a:solidFill>
                  <a:schemeClr val="tx1"/>
                </a:solidFill>
              </a:rPr>
              <a:t>you aren’t making money, it is called a hobby.</a:t>
            </a:r>
            <a:endParaRPr lang="en-CA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45" y="0"/>
            <a:ext cx="4576211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57200" y="2143397"/>
            <a:ext cx="296267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/>
              <a:t>Have a realistic sales forecast as a benchmark to guide you in your first year. 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12" y="2298204"/>
            <a:ext cx="5449788" cy="363319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3528" y="2060848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Top Down</a:t>
            </a:r>
          </a:p>
          <a:p>
            <a:pPr lvl="0"/>
            <a:r>
              <a:rPr lang="en-CA" dirty="0"/>
              <a:t>Bottom Up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/>
          <a:stretch/>
        </p:blipFill>
        <p:spPr>
          <a:xfrm>
            <a:off x="3419872" y="1792937"/>
            <a:ext cx="5724128" cy="51644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/>
          <a:stretch/>
        </p:blipFill>
        <p:spPr>
          <a:xfrm>
            <a:off x="5890012" y="332656"/>
            <a:ext cx="3253987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58" y="284176"/>
            <a:ext cx="7772400" cy="1508760"/>
          </a:xfrm>
        </p:spPr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622" y="1268760"/>
            <a:ext cx="6066331" cy="46910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Grab your worksheet and follow along.</a:t>
            </a:r>
            <a:endParaRPr lang="en-CA" sz="280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1398"/>
            <a:ext cx="5366889" cy="471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07517" y="6520259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78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Supply Vs. Demand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17" y="2011363"/>
            <a:ext cx="7225965" cy="4206875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538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Down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5496" y="2011680"/>
            <a:ext cx="3657600" cy="4206240"/>
          </a:xfrm>
        </p:spPr>
        <p:txBody>
          <a:bodyPr>
            <a:normAutofit lnSpcReduction="10000"/>
          </a:bodyPr>
          <a:lstStyle/>
          <a:p>
            <a:pPr lvl="0"/>
            <a:r>
              <a:rPr lang="en-CA" dirty="0"/>
              <a:t>How many other businesses just like yours are out there?</a:t>
            </a:r>
          </a:p>
          <a:p>
            <a:pPr lvl="0"/>
            <a:r>
              <a:rPr lang="en-CA" dirty="0"/>
              <a:t>How many products do they offer?</a:t>
            </a:r>
          </a:p>
          <a:p>
            <a:pPr lvl="0"/>
            <a:r>
              <a:rPr lang="en-CA" dirty="0"/>
              <a:t>How many products do they sell annually?</a:t>
            </a:r>
          </a:p>
          <a:p>
            <a:pPr lvl="0"/>
            <a:r>
              <a:rPr lang="en-CA" dirty="0"/>
              <a:t>How many of these businesses are in the same region or targeting the same audience?</a:t>
            </a:r>
          </a:p>
          <a:p>
            <a:pPr lvl="0"/>
            <a:r>
              <a:rPr lang="en-CA" dirty="0"/>
              <a:t>What is your projected market share</a:t>
            </a:r>
            <a:r>
              <a:rPr lang="en-CA" dirty="0" smtClean="0"/>
              <a:t>?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2" y="0"/>
            <a:ext cx="457200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83381" y="6422855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857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Bottom Up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/>
              <a:t>How big is your target audience?</a:t>
            </a:r>
          </a:p>
          <a:p>
            <a:pPr lvl="0"/>
            <a:r>
              <a:rPr lang="en-CA" dirty="0"/>
              <a:t>What is the adoption rate within this target audience? </a:t>
            </a:r>
          </a:p>
          <a:p>
            <a:pPr lvl="0"/>
            <a:r>
              <a:rPr lang="en-CA" dirty="0"/>
              <a:t>Is there a niche that you are focused on to secure additional market share rather than just the standard population</a:t>
            </a:r>
            <a:r>
              <a:rPr lang="en-CA" dirty="0" smtClean="0"/>
              <a:t>?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2" y="0"/>
            <a:ext cx="4572000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9552" y="6389196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871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25144"/>
            <a:ext cx="7772400" cy="1508760"/>
          </a:xfrm>
        </p:spPr>
        <p:txBody>
          <a:bodyPr/>
          <a:lstStyle/>
          <a:p>
            <a:r>
              <a:rPr lang="en-CA" dirty="0" smtClean="0"/>
              <a:t>Do They Overlap?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368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367</TotalTime>
  <Words>444</Words>
  <Application>Microsoft Office PowerPoint</Application>
  <PresentationFormat>On-screen Show (4:3)</PresentationFormat>
  <Paragraphs>88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Corbel</vt:lpstr>
      <vt:lpstr>Times New Roman</vt:lpstr>
      <vt:lpstr>Wingdings</vt:lpstr>
      <vt:lpstr>Banded</vt:lpstr>
      <vt:lpstr>Projecting  Sales</vt:lpstr>
      <vt:lpstr>If you aren’t making money, it is called a hobby.</vt:lpstr>
      <vt:lpstr>The Goal</vt:lpstr>
      <vt:lpstr>Key Points</vt:lpstr>
      <vt:lpstr>Worksheet</vt:lpstr>
      <vt:lpstr>Supply Vs. Demand</vt:lpstr>
      <vt:lpstr>Top Down</vt:lpstr>
      <vt:lpstr>Bottom Up</vt:lpstr>
      <vt:lpstr>Do They Overlap?</vt:lpstr>
      <vt:lpstr>How Does It Work? Top Down</vt:lpstr>
      <vt:lpstr>How Does It Work? Bottom Up</vt:lpstr>
      <vt:lpstr>Top Mistakes To Avoid</vt:lpstr>
      <vt:lpstr>Now What?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65</cp:revision>
  <dcterms:created xsi:type="dcterms:W3CDTF">2009-12-07T18:18:58Z</dcterms:created>
  <dcterms:modified xsi:type="dcterms:W3CDTF">2018-09-18T21:34:58Z</dcterms:modified>
</cp:coreProperties>
</file>