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98" r:id="rId3"/>
    <p:sldId id="267" r:id="rId4"/>
    <p:sldId id="257" r:id="rId5"/>
    <p:sldId id="287" r:id="rId6"/>
    <p:sldId id="306" r:id="rId7"/>
    <p:sldId id="305" r:id="rId8"/>
    <p:sldId id="304" r:id="rId9"/>
    <p:sldId id="302" r:id="rId10"/>
    <p:sldId id="300" r:id="rId11"/>
    <p:sldId id="299" r:id="rId12"/>
    <p:sldId id="294" r:id="rId13"/>
    <p:sldId id="297" r:id="rId14"/>
    <p:sldId id="273" r:id="rId15"/>
    <p:sldId id="263" r:id="rId16"/>
    <p:sldId id="277" r:id="rId17"/>
    <p:sldId id="276" r:id="rId18"/>
    <p:sldId id="288"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45" autoAdjust="0"/>
    <p:restoredTop sz="94660"/>
  </p:normalViewPr>
  <p:slideViewPr>
    <p:cSldViewPr>
      <p:cViewPr varScale="1">
        <p:scale>
          <a:sx n="87" d="100"/>
          <a:sy n="87" d="100"/>
        </p:scale>
        <p:origin x="1512"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26F5A1-54D1-40FD-9B0C-88F5D67DA5BD}" type="datetimeFigureOut">
              <a:rPr lang="en-CA" smtClean="0"/>
              <a:t>2018-09-18</a:t>
            </a:fld>
            <a:endParaRPr lang="en-C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F8B420-B16F-4878-BF56-23489978C066}" type="slidenum">
              <a:rPr lang="en-CA" smtClean="0"/>
              <a:t>‹#›</a:t>
            </a:fld>
            <a:endParaRPr lang="en-CA"/>
          </a:p>
        </p:txBody>
      </p:sp>
    </p:spTree>
    <p:extLst>
      <p:ext uri="{BB962C8B-B14F-4D97-AF65-F5344CB8AC3E}">
        <p14:creationId xmlns:p14="http://schemas.microsoft.com/office/powerpoint/2010/main" val="2771955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73F8B420-B16F-4878-BF56-23489978C066}" type="slidenum">
              <a:rPr lang="en-CA" smtClean="0"/>
              <a:t>1</a:t>
            </a:fld>
            <a:endParaRPr lang="en-CA"/>
          </a:p>
        </p:txBody>
      </p:sp>
    </p:spTree>
    <p:extLst>
      <p:ext uri="{BB962C8B-B14F-4D97-AF65-F5344CB8AC3E}">
        <p14:creationId xmlns:p14="http://schemas.microsoft.com/office/powerpoint/2010/main" val="3618565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74319" y="2166365"/>
            <a:ext cx="8603674" cy="1739347"/>
          </a:xfrm>
        </p:spPr>
        <p:txBody>
          <a:bodyPr tIns="45720" bIns="45720" anchor="ctr">
            <a:normAutofit/>
          </a:bodyPr>
          <a:lstStyle>
            <a:lvl1pPr algn="ctr">
              <a:lnSpc>
                <a:spcPct val="80000"/>
              </a:lnSpc>
              <a:defRPr sz="6000" spc="0" baseline="0"/>
            </a:lvl1pPr>
          </a:lstStyle>
          <a:p>
            <a:r>
              <a:rPr lang="en-US" smtClean="0"/>
              <a:t>Click to edit Master title style</a:t>
            </a:r>
            <a:endParaRPr lang="en-US" dirty="0"/>
          </a:p>
        </p:txBody>
      </p:sp>
      <p:sp>
        <p:nvSpPr>
          <p:cNvPr id="3" name="Subtitle 2"/>
          <p:cNvSpPr>
            <a:spLocks noGrp="1"/>
          </p:cNvSpPr>
          <p:nvPr>
            <p:ph type="subTitle" idx="1"/>
          </p:nvPr>
        </p:nvSpPr>
        <p:spPr>
          <a:xfrm>
            <a:off x="1143000" y="3970315"/>
            <a:ext cx="6858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4188455-7077-4377-AAA6-BAEA78D284E4}" type="datetime1">
              <a:rPr lang="en-US" smtClean="0"/>
              <a:t>9/18/2018</a:t>
            </a:fld>
            <a:endParaRPr lang="en-CA"/>
          </a:p>
        </p:txBody>
      </p:sp>
      <p:sp>
        <p:nvSpPr>
          <p:cNvPr id="5" name="Footer Placeholder 4"/>
          <p:cNvSpPr>
            <a:spLocks noGrp="1"/>
          </p:cNvSpPr>
          <p:nvPr>
            <p:ph type="ftr" sz="quarter" idx="11"/>
          </p:nvPr>
        </p:nvSpPr>
        <p:spPr/>
        <p:txBody>
          <a:bodyPr/>
          <a:lstStyle/>
          <a:p>
            <a:r>
              <a:rPr lang="en-CA" smtClean="0"/>
              <a:t>www.SmallBusinessSolver.com © 2018</a:t>
            </a:r>
            <a:endParaRPr lang="en-CA"/>
          </a:p>
        </p:txBody>
      </p:sp>
      <p:sp>
        <p:nvSpPr>
          <p:cNvPr id="6" name="Slide Number Placeholder 5"/>
          <p:cNvSpPr>
            <a:spLocks noGrp="1"/>
          </p:cNvSpPr>
          <p:nvPr>
            <p:ph type="sldNum" sz="quarter" idx="12"/>
          </p:nvPr>
        </p:nvSpPr>
        <p:spPr/>
        <p:txBody>
          <a:bodyPr/>
          <a:lstStyle/>
          <a:p>
            <a:fld id="{3C311181-07AF-4940-AF7E-81F4D00DD368}" type="slidenum">
              <a:rPr lang="en-CA" smtClean="0"/>
              <a:pPr/>
              <a:t>‹#›</a:t>
            </a:fld>
            <a:endParaRPr lang="en-CA"/>
          </a:p>
        </p:txBody>
      </p:sp>
    </p:spTree>
    <p:extLst>
      <p:ext uri="{BB962C8B-B14F-4D97-AF65-F5344CB8AC3E}">
        <p14:creationId xmlns:p14="http://schemas.microsoft.com/office/powerpoint/2010/main" val="184389259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9209741-834B-41DA-9E6B-B06D1077E549}" type="datetime1">
              <a:rPr lang="en-US" smtClean="0"/>
              <a:t>9/18/2018</a:t>
            </a:fld>
            <a:endParaRPr lang="en-CA"/>
          </a:p>
        </p:txBody>
      </p:sp>
      <p:sp>
        <p:nvSpPr>
          <p:cNvPr id="5" name="Footer Placeholder 4"/>
          <p:cNvSpPr>
            <a:spLocks noGrp="1"/>
          </p:cNvSpPr>
          <p:nvPr>
            <p:ph type="ftr" sz="quarter" idx="11"/>
          </p:nvPr>
        </p:nvSpPr>
        <p:spPr/>
        <p:txBody>
          <a:bodyPr/>
          <a:lstStyle/>
          <a:p>
            <a:r>
              <a:rPr lang="en-CA" smtClean="0"/>
              <a:t>www.SmallBusinessSolver.com © 2018</a:t>
            </a:r>
            <a:endParaRPr lang="en-CA"/>
          </a:p>
        </p:txBody>
      </p:sp>
      <p:sp>
        <p:nvSpPr>
          <p:cNvPr id="6" name="Slide Number Placeholder 5"/>
          <p:cNvSpPr>
            <a:spLocks noGrp="1"/>
          </p:cNvSpPr>
          <p:nvPr>
            <p:ph type="sldNum" sz="quarter" idx="12"/>
          </p:nvPr>
        </p:nvSpPr>
        <p:spPr/>
        <p:txBody>
          <a:bodyPr/>
          <a:lstStyle/>
          <a:p>
            <a:fld id="{3C311181-07AF-4940-AF7E-81F4D00DD368}" type="slidenum">
              <a:rPr lang="en-CA" smtClean="0"/>
              <a:pPr/>
              <a:t>‹#›</a:t>
            </a:fld>
            <a:endParaRPr lang="en-CA"/>
          </a:p>
        </p:txBody>
      </p:sp>
    </p:spTree>
    <p:extLst>
      <p:ext uri="{BB962C8B-B14F-4D97-AF65-F5344CB8AC3E}">
        <p14:creationId xmlns:p14="http://schemas.microsoft.com/office/powerpoint/2010/main" val="117578012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764484" y="0"/>
            <a:ext cx="2057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870468" y="609600"/>
            <a:ext cx="1801785"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609600"/>
            <a:ext cx="5979968"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422855"/>
            <a:ext cx="2057397" cy="365125"/>
          </a:xfrm>
        </p:spPr>
        <p:txBody>
          <a:bodyPr/>
          <a:lstStyle/>
          <a:p>
            <a:fld id="{2A19F04E-1FFA-49D3-B6A8-84105C8A7F88}" type="datetime1">
              <a:rPr lang="en-US" smtClean="0"/>
              <a:t>9/18/2018</a:t>
            </a:fld>
            <a:endParaRPr lang="en-CA"/>
          </a:p>
        </p:txBody>
      </p:sp>
      <p:sp>
        <p:nvSpPr>
          <p:cNvPr id="5" name="Footer Placeholder 4"/>
          <p:cNvSpPr>
            <a:spLocks noGrp="1"/>
          </p:cNvSpPr>
          <p:nvPr>
            <p:ph type="ftr" sz="quarter" idx="11"/>
          </p:nvPr>
        </p:nvSpPr>
        <p:spPr>
          <a:xfrm>
            <a:off x="2832102" y="6422855"/>
            <a:ext cx="3209752" cy="365125"/>
          </a:xfrm>
        </p:spPr>
        <p:txBody>
          <a:bodyPr/>
          <a:lstStyle/>
          <a:p>
            <a:r>
              <a:rPr lang="en-CA" smtClean="0"/>
              <a:t>www.SmallBusinessSolver.com © 2018</a:t>
            </a:r>
            <a:endParaRPr lang="en-CA"/>
          </a:p>
        </p:txBody>
      </p:sp>
      <p:sp>
        <p:nvSpPr>
          <p:cNvPr id="6" name="Slide Number Placeholder 5"/>
          <p:cNvSpPr>
            <a:spLocks noGrp="1"/>
          </p:cNvSpPr>
          <p:nvPr>
            <p:ph type="sldNum" sz="quarter" idx="12"/>
          </p:nvPr>
        </p:nvSpPr>
        <p:spPr>
          <a:xfrm>
            <a:off x="6054787" y="6422855"/>
            <a:ext cx="659819" cy="365125"/>
          </a:xfrm>
        </p:spPr>
        <p:txBody>
          <a:bodyPr/>
          <a:lstStyle/>
          <a:p>
            <a:fld id="{3C311181-07AF-4940-AF7E-81F4D00DD368}" type="slidenum">
              <a:rPr lang="en-CA" smtClean="0"/>
              <a:pPr/>
              <a:t>‹#›</a:t>
            </a:fld>
            <a:endParaRPr lang="en-CA"/>
          </a:p>
        </p:txBody>
      </p:sp>
    </p:spTree>
    <p:extLst>
      <p:ext uri="{BB962C8B-B14F-4D97-AF65-F5344CB8AC3E}">
        <p14:creationId xmlns:p14="http://schemas.microsoft.com/office/powerpoint/2010/main" val="7888464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43116"/>
            <a:ext cx="8229600" cy="398304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p>
            <a:fld id="{A2A52911-0683-4DED-928D-36D39F4ECEE4}" type="datetime1">
              <a:rPr lang="en-US" smtClean="0"/>
              <a:t>9/18/2018</a:t>
            </a:fld>
            <a:endParaRPr lang="en-CA"/>
          </a:p>
        </p:txBody>
      </p:sp>
      <p:sp>
        <p:nvSpPr>
          <p:cNvPr id="5" name="Footer Placeholder 4"/>
          <p:cNvSpPr>
            <a:spLocks noGrp="1"/>
          </p:cNvSpPr>
          <p:nvPr>
            <p:ph type="ftr" sz="quarter" idx="11"/>
          </p:nvPr>
        </p:nvSpPr>
        <p:spPr/>
        <p:txBody>
          <a:bodyPr/>
          <a:lstStyle/>
          <a:p>
            <a:r>
              <a:rPr lang="en-CA" smtClean="0"/>
              <a:t>www.SmallBusinessSolver.com © 2018</a:t>
            </a:r>
            <a:endParaRPr lang="en-CA"/>
          </a:p>
        </p:txBody>
      </p:sp>
      <p:sp>
        <p:nvSpPr>
          <p:cNvPr id="6" name="Slide Number Placeholder 5"/>
          <p:cNvSpPr>
            <a:spLocks noGrp="1"/>
          </p:cNvSpPr>
          <p:nvPr>
            <p:ph type="sldNum" sz="quarter" idx="12"/>
          </p:nvPr>
        </p:nvSpPr>
        <p:spPr/>
        <p:txBody>
          <a:bodyPr/>
          <a:lstStyle/>
          <a:p>
            <a:fld id="{3C311181-07AF-4940-AF7E-81F4D00DD368}" type="slidenum">
              <a:rPr lang="en-CA" smtClean="0"/>
              <a:pPr/>
              <a:t>‹#›</a:t>
            </a:fld>
            <a:endParaRPr lang="en-CA"/>
          </a:p>
        </p:txBody>
      </p:sp>
      <p:sp>
        <p:nvSpPr>
          <p:cNvPr id="9" name="Title 1"/>
          <p:cNvSpPr>
            <a:spLocks noGrp="1"/>
          </p:cNvSpPr>
          <p:nvPr>
            <p:ph type="title"/>
          </p:nvPr>
        </p:nvSpPr>
        <p:spPr>
          <a:xfrm>
            <a:off x="457200" y="928670"/>
            <a:ext cx="8229600" cy="1143000"/>
          </a:xfrm>
        </p:spPr>
        <p:txBody>
          <a:bodyPr/>
          <a:lstStyle/>
          <a:p>
            <a:r>
              <a:rPr lang="en-US" dirty="0" smtClean="0"/>
              <a:t>Click to edit Master title style</a:t>
            </a:r>
            <a:endParaRPr lang="en-CA"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6F1C8D2-68E3-46C5-8EFB-C9B9D99C2DFB}" type="datetime1">
              <a:rPr lang="en-US" smtClean="0"/>
              <a:t>9/18/2018</a:t>
            </a:fld>
            <a:endParaRPr lang="en-CA"/>
          </a:p>
        </p:txBody>
      </p:sp>
      <p:sp>
        <p:nvSpPr>
          <p:cNvPr id="5" name="Footer Placeholder 4"/>
          <p:cNvSpPr>
            <a:spLocks noGrp="1"/>
          </p:cNvSpPr>
          <p:nvPr>
            <p:ph type="ftr" sz="quarter" idx="11"/>
          </p:nvPr>
        </p:nvSpPr>
        <p:spPr/>
        <p:txBody>
          <a:bodyPr/>
          <a:lstStyle/>
          <a:p>
            <a:r>
              <a:rPr lang="en-CA" smtClean="0"/>
              <a:t>www.SmallBusinessSolver.com © 2018</a:t>
            </a:r>
            <a:endParaRPr lang="en-CA"/>
          </a:p>
        </p:txBody>
      </p:sp>
      <p:sp>
        <p:nvSpPr>
          <p:cNvPr id="6" name="Slide Number Placeholder 5"/>
          <p:cNvSpPr>
            <a:spLocks noGrp="1"/>
          </p:cNvSpPr>
          <p:nvPr>
            <p:ph type="sldNum" sz="quarter" idx="12"/>
          </p:nvPr>
        </p:nvSpPr>
        <p:spPr/>
        <p:txBody>
          <a:bodyPr/>
          <a:lstStyle/>
          <a:p>
            <a:fld id="{3C311181-07AF-4940-AF7E-81F4D00DD368}" type="slidenum">
              <a:rPr lang="en-CA" smtClean="0"/>
              <a:pPr/>
              <a:t>‹#›</a:t>
            </a:fld>
            <a:endParaRPr lang="en-CA"/>
          </a:p>
        </p:txBody>
      </p:sp>
    </p:spTree>
    <p:extLst>
      <p:ext uri="{BB962C8B-B14F-4D97-AF65-F5344CB8AC3E}">
        <p14:creationId xmlns:p14="http://schemas.microsoft.com/office/powerpoint/2010/main" val="398201134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4893" y="2208879"/>
            <a:ext cx="7886700" cy="1676400"/>
          </a:xfrm>
        </p:spPr>
        <p:txBody>
          <a:bodyPr anchor="ctr">
            <a:noAutofit/>
          </a:bodyPr>
          <a:lstStyle>
            <a:lvl1pPr algn="ctr">
              <a:lnSpc>
                <a:spcPct val="80000"/>
              </a:lnSpc>
              <a:defRPr sz="6000" b="0" spc="0"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24893" y="3984400"/>
            <a:ext cx="78867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B888AF58-2709-4E66-AF4E-E6E87B5951B5}" type="datetime1">
              <a:rPr lang="en-US" smtClean="0"/>
              <a:t>9/18/2018</a:t>
            </a:fld>
            <a:endParaRPr lang="en-CA"/>
          </a:p>
        </p:txBody>
      </p:sp>
      <p:sp>
        <p:nvSpPr>
          <p:cNvPr id="5" name="Footer Placeholder 4"/>
          <p:cNvSpPr>
            <a:spLocks noGrp="1"/>
          </p:cNvSpPr>
          <p:nvPr>
            <p:ph type="ftr" sz="quarter" idx="11"/>
          </p:nvPr>
        </p:nvSpPr>
        <p:spPr/>
        <p:txBody>
          <a:bodyPr/>
          <a:lstStyle>
            <a:lvl1pPr>
              <a:defRPr>
                <a:solidFill>
                  <a:schemeClr val="tx2"/>
                </a:solidFill>
              </a:defRPr>
            </a:lvl1pPr>
          </a:lstStyle>
          <a:p>
            <a:r>
              <a:rPr lang="en-CA" smtClean="0"/>
              <a:t>www.SmallBusinessSolver.com © 2018</a:t>
            </a:r>
            <a:endParaRPr lang="en-CA"/>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3C311181-07AF-4940-AF7E-81F4D00DD368}" type="slidenum">
              <a:rPr lang="en-CA" smtClean="0"/>
              <a:pPr/>
              <a:t>‹#›</a:t>
            </a:fld>
            <a:endParaRPr lang="en-CA"/>
          </a:p>
        </p:txBody>
      </p:sp>
    </p:spTree>
    <p:extLst>
      <p:ext uri="{BB962C8B-B14F-4D97-AF65-F5344CB8AC3E}">
        <p14:creationId xmlns:p14="http://schemas.microsoft.com/office/powerpoint/2010/main" val="32961185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797"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00600"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CE4151C-36B5-4DF7-93EF-1FA2BC35E87B}" type="datetime1">
              <a:rPr lang="en-US" smtClean="0"/>
              <a:t>9/18/2018</a:t>
            </a:fld>
            <a:endParaRPr lang="en-CA"/>
          </a:p>
        </p:txBody>
      </p:sp>
      <p:sp>
        <p:nvSpPr>
          <p:cNvPr id="6" name="Footer Placeholder 5"/>
          <p:cNvSpPr>
            <a:spLocks noGrp="1"/>
          </p:cNvSpPr>
          <p:nvPr>
            <p:ph type="ftr" sz="quarter" idx="11"/>
          </p:nvPr>
        </p:nvSpPr>
        <p:spPr/>
        <p:txBody>
          <a:bodyPr/>
          <a:lstStyle/>
          <a:p>
            <a:r>
              <a:rPr lang="en-CA" smtClean="0"/>
              <a:t>www.SmallBusinessSolver.com © 2018</a:t>
            </a:r>
            <a:endParaRPr lang="en-CA"/>
          </a:p>
        </p:txBody>
      </p:sp>
      <p:sp>
        <p:nvSpPr>
          <p:cNvPr id="7" name="Slide Number Placeholder 6"/>
          <p:cNvSpPr>
            <a:spLocks noGrp="1"/>
          </p:cNvSpPr>
          <p:nvPr>
            <p:ph type="sldNum" sz="quarter" idx="12"/>
          </p:nvPr>
        </p:nvSpPr>
        <p:spPr/>
        <p:txBody>
          <a:bodyPr/>
          <a:lstStyle/>
          <a:p>
            <a:fld id="{3C311181-07AF-4940-AF7E-81F4D00DD368}" type="slidenum">
              <a:rPr lang="en-CA" smtClean="0"/>
              <a:pPr/>
              <a:t>‹#›</a:t>
            </a:fld>
            <a:endParaRPr lang="en-CA"/>
          </a:p>
        </p:txBody>
      </p:sp>
    </p:spTree>
    <p:extLst>
      <p:ext uri="{BB962C8B-B14F-4D97-AF65-F5344CB8AC3E}">
        <p14:creationId xmlns:p14="http://schemas.microsoft.com/office/powerpoint/2010/main" val="8584391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85800"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656566"/>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00428"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00428" y="2656564"/>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12EA7E3-FBF6-41A6-AF30-409FBA45A303}" type="datetime1">
              <a:rPr lang="en-US" smtClean="0"/>
              <a:t>9/18/2018</a:t>
            </a:fld>
            <a:endParaRPr lang="en-CA"/>
          </a:p>
        </p:txBody>
      </p:sp>
      <p:sp>
        <p:nvSpPr>
          <p:cNvPr id="8" name="Footer Placeholder 7"/>
          <p:cNvSpPr>
            <a:spLocks noGrp="1"/>
          </p:cNvSpPr>
          <p:nvPr>
            <p:ph type="ftr" sz="quarter" idx="11"/>
          </p:nvPr>
        </p:nvSpPr>
        <p:spPr/>
        <p:txBody>
          <a:bodyPr/>
          <a:lstStyle/>
          <a:p>
            <a:r>
              <a:rPr lang="en-CA" smtClean="0"/>
              <a:t>www.SmallBusinessSolver.com © 2018</a:t>
            </a:r>
            <a:endParaRPr lang="en-CA"/>
          </a:p>
        </p:txBody>
      </p:sp>
      <p:sp>
        <p:nvSpPr>
          <p:cNvPr id="9" name="Slide Number Placeholder 8"/>
          <p:cNvSpPr>
            <a:spLocks noGrp="1"/>
          </p:cNvSpPr>
          <p:nvPr>
            <p:ph type="sldNum" sz="quarter" idx="12"/>
          </p:nvPr>
        </p:nvSpPr>
        <p:spPr/>
        <p:txBody>
          <a:bodyPr/>
          <a:lstStyle/>
          <a:p>
            <a:fld id="{3C311181-07AF-4940-AF7E-81F4D00DD368}" type="slidenum">
              <a:rPr lang="en-CA" smtClean="0"/>
              <a:pPr/>
              <a:t>‹#›</a:t>
            </a:fld>
            <a:endParaRPr lang="en-CA"/>
          </a:p>
        </p:txBody>
      </p:sp>
    </p:spTree>
    <p:extLst>
      <p:ext uri="{BB962C8B-B14F-4D97-AF65-F5344CB8AC3E}">
        <p14:creationId xmlns:p14="http://schemas.microsoft.com/office/powerpoint/2010/main" val="31851641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1AE05BA-9E9D-4095-9A0A-77A2018D06C2}" type="datetime1">
              <a:rPr lang="en-US" smtClean="0"/>
              <a:t>9/18/2018</a:t>
            </a:fld>
            <a:endParaRPr lang="en-CA"/>
          </a:p>
        </p:txBody>
      </p:sp>
      <p:sp>
        <p:nvSpPr>
          <p:cNvPr id="4" name="Footer Placeholder 3"/>
          <p:cNvSpPr>
            <a:spLocks noGrp="1"/>
          </p:cNvSpPr>
          <p:nvPr>
            <p:ph type="ftr" sz="quarter" idx="11"/>
          </p:nvPr>
        </p:nvSpPr>
        <p:spPr/>
        <p:txBody>
          <a:bodyPr/>
          <a:lstStyle/>
          <a:p>
            <a:r>
              <a:rPr lang="en-CA" smtClean="0"/>
              <a:t>www.SmallBusinessSolver.com © 2018</a:t>
            </a:r>
            <a:endParaRPr lang="en-CA"/>
          </a:p>
        </p:txBody>
      </p:sp>
      <p:sp>
        <p:nvSpPr>
          <p:cNvPr id="5" name="Slide Number Placeholder 4"/>
          <p:cNvSpPr>
            <a:spLocks noGrp="1"/>
          </p:cNvSpPr>
          <p:nvPr>
            <p:ph type="sldNum" sz="quarter" idx="12"/>
          </p:nvPr>
        </p:nvSpPr>
        <p:spPr/>
        <p:txBody>
          <a:bodyPr/>
          <a:lstStyle/>
          <a:p>
            <a:fld id="{3C311181-07AF-4940-AF7E-81F4D00DD368}" type="slidenum">
              <a:rPr lang="en-CA" smtClean="0"/>
              <a:pPr/>
              <a:t>‹#›</a:t>
            </a:fld>
            <a:endParaRPr lang="en-CA"/>
          </a:p>
        </p:txBody>
      </p:sp>
    </p:spTree>
    <p:extLst>
      <p:ext uri="{BB962C8B-B14F-4D97-AF65-F5344CB8AC3E}">
        <p14:creationId xmlns:p14="http://schemas.microsoft.com/office/powerpoint/2010/main" val="19819146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840AD3-5EE5-4148-9396-5A5ECBDB3C8B}" type="datetime1">
              <a:rPr lang="en-US" smtClean="0"/>
              <a:t>9/18/2018</a:t>
            </a:fld>
            <a:endParaRPr lang="en-CA"/>
          </a:p>
        </p:txBody>
      </p:sp>
      <p:sp>
        <p:nvSpPr>
          <p:cNvPr id="3" name="Footer Placeholder 2"/>
          <p:cNvSpPr>
            <a:spLocks noGrp="1"/>
          </p:cNvSpPr>
          <p:nvPr>
            <p:ph type="ftr" sz="quarter" idx="11"/>
          </p:nvPr>
        </p:nvSpPr>
        <p:spPr/>
        <p:txBody>
          <a:bodyPr/>
          <a:lstStyle/>
          <a:p>
            <a:r>
              <a:rPr lang="en-CA" smtClean="0"/>
              <a:t>www.SmallBusinessSolver.com © 2018</a:t>
            </a:r>
            <a:endParaRPr lang="en-CA"/>
          </a:p>
        </p:txBody>
      </p:sp>
      <p:sp>
        <p:nvSpPr>
          <p:cNvPr id="4" name="Slide Number Placeholder 3"/>
          <p:cNvSpPr>
            <a:spLocks noGrp="1"/>
          </p:cNvSpPr>
          <p:nvPr>
            <p:ph type="sldNum" sz="quarter" idx="12"/>
          </p:nvPr>
        </p:nvSpPr>
        <p:spPr/>
        <p:txBody>
          <a:bodyPr/>
          <a:lstStyle/>
          <a:p>
            <a:fld id="{3C311181-07AF-4940-AF7E-81F4D00DD368}" type="slidenum">
              <a:rPr lang="en-CA" smtClean="0"/>
              <a:pPr/>
              <a:t>‹#›</a:t>
            </a:fld>
            <a:endParaRPr lang="en-CA"/>
          </a:p>
        </p:txBody>
      </p:sp>
    </p:spTree>
    <p:extLst>
      <p:ext uri="{BB962C8B-B14F-4D97-AF65-F5344CB8AC3E}">
        <p14:creationId xmlns:p14="http://schemas.microsoft.com/office/powerpoint/2010/main" val="280631615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685800" y="2148840"/>
            <a:ext cx="4572000" cy="38404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892568" y="2147487"/>
            <a:ext cx="2560320" cy="3432319"/>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B55B5B-BEEC-40F2-97CE-9D1E5AB999E8}" type="datetime1">
              <a:rPr lang="en-US" smtClean="0"/>
              <a:t>9/18/2018</a:t>
            </a:fld>
            <a:endParaRPr lang="en-CA"/>
          </a:p>
        </p:txBody>
      </p:sp>
      <p:sp>
        <p:nvSpPr>
          <p:cNvPr id="6" name="Footer Placeholder 5"/>
          <p:cNvSpPr>
            <a:spLocks noGrp="1"/>
          </p:cNvSpPr>
          <p:nvPr>
            <p:ph type="ftr" sz="quarter" idx="11"/>
          </p:nvPr>
        </p:nvSpPr>
        <p:spPr/>
        <p:txBody>
          <a:bodyPr/>
          <a:lstStyle/>
          <a:p>
            <a:r>
              <a:rPr lang="en-CA" smtClean="0"/>
              <a:t>www.SmallBusinessSolver.com © 2018</a:t>
            </a:r>
            <a:endParaRPr lang="en-CA"/>
          </a:p>
        </p:txBody>
      </p:sp>
      <p:sp>
        <p:nvSpPr>
          <p:cNvPr id="7" name="Slide Number Placeholder 6"/>
          <p:cNvSpPr>
            <a:spLocks noGrp="1"/>
          </p:cNvSpPr>
          <p:nvPr>
            <p:ph type="sldNum" sz="quarter" idx="12"/>
          </p:nvPr>
        </p:nvSpPr>
        <p:spPr/>
        <p:txBody>
          <a:bodyPr/>
          <a:lstStyle/>
          <a:p>
            <a:fld id="{3C311181-07AF-4940-AF7E-81F4D00DD368}" type="slidenum">
              <a:rPr lang="en-CA" smtClean="0"/>
              <a:pPr/>
              <a:t>‹#›</a:t>
            </a:fld>
            <a:endParaRPr lang="en-CA"/>
          </a:p>
        </p:txBody>
      </p:sp>
    </p:spTree>
    <p:extLst>
      <p:ext uri="{BB962C8B-B14F-4D97-AF65-F5344CB8AC3E}">
        <p14:creationId xmlns:p14="http://schemas.microsoft.com/office/powerpoint/2010/main" val="9751662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0" y="2211494"/>
            <a:ext cx="4754880" cy="384048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885351" y="2150621"/>
            <a:ext cx="2560320" cy="3429000"/>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CA5A8A-A8DB-46BF-B934-E744757402D3}" type="datetime1">
              <a:rPr lang="en-US" smtClean="0"/>
              <a:t>9/18/2018</a:t>
            </a:fld>
            <a:endParaRPr lang="en-CA"/>
          </a:p>
        </p:txBody>
      </p:sp>
      <p:sp>
        <p:nvSpPr>
          <p:cNvPr id="6" name="Footer Placeholder 5"/>
          <p:cNvSpPr>
            <a:spLocks noGrp="1"/>
          </p:cNvSpPr>
          <p:nvPr>
            <p:ph type="ftr" sz="quarter" idx="11"/>
          </p:nvPr>
        </p:nvSpPr>
        <p:spPr/>
        <p:txBody>
          <a:bodyPr/>
          <a:lstStyle/>
          <a:p>
            <a:r>
              <a:rPr lang="en-CA" smtClean="0"/>
              <a:t>www.SmallBusinessSolver.com © 2018</a:t>
            </a:r>
            <a:endParaRPr lang="en-CA"/>
          </a:p>
        </p:txBody>
      </p:sp>
      <p:sp>
        <p:nvSpPr>
          <p:cNvPr id="7" name="Slide Number Placeholder 6"/>
          <p:cNvSpPr>
            <a:spLocks noGrp="1"/>
          </p:cNvSpPr>
          <p:nvPr>
            <p:ph type="sldNum" sz="quarter" idx="12"/>
          </p:nvPr>
        </p:nvSpPr>
        <p:spPr/>
        <p:txBody>
          <a:bodyPr/>
          <a:lstStyle/>
          <a:p>
            <a:fld id="{3C311181-07AF-4940-AF7E-81F4D00DD368}" type="slidenum">
              <a:rPr lang="en-CA" smtClean="0"/>
              <a:pPr/>
              <a:t>‹#›</a:t>
            </a:fld>
            <a:endParaRPr lang="en-CA"/>
          </a:p>
        </p:txBody>
      </p:sp>
    </p:spTree>
    <p:extLst>
      <p:ext uri="{BB962C8B-B14F-4D97-AF65-F5344CB8AC3E}">
        <p14:creationId xmlns:p14="http://schemas.microsoft.com/office/powerpoint/2010/main" val="373851509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362" y="176109"/>
            <a:ext cx="9141714"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685019" y="284176"/>
            <a:ext cx="7772400" cy="15087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019" y="2011680"/>
            <a:ext cx="7772400" cy="42062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81557" y="6422855"/>
            <a:ext cx="2595043" cy="365125"/>
          </a:xfrm>
          <a:prstGeom prst="rect">
            <a:avLst/>
          </a:prstGeom>
        </p:spPr>
        <p:txBody>
          <a:bodyPr vert="horz" lIns="91440" tIns="45720" rIns="45720" bIns="45720" rtlCol="0" anchor="ctr"/>
          <a:lstStyle>
            <a:lvl1pPr algn="l">
              <a:defRPr sz="1050">
                <a:solidFill>
                  <a:schemeClr val="tx1"/>
                </a:solidFill>
              </a:defRPr>
            </a:lvl1pPr>
          </a:lstStyle>
          <a:p>
            <a:fld id="{1A18BB8E-C25C-4B86-BD9E-9567B280C8CF}" type="datetime1">
              <a:rPr lang="en-US" smtClean="0"/>
              <a:t>9/18/2018</a:t>
            </a:fld>
            <a:endParaRPr lang="en-CA"/>
          </a:p>
        </p:txBody>
      </p:sp>
      <p:sp>
        <p:nvSpPr>
          <p:cNvPr id="5" name="Footer Placeholder 4"/>
          <p:cNvSpPr>
            <a:spLocks noGrp="1"/>
          </p:cNvSpPr>
          <p:nvPr>
            <p:ph type="ftr" sz="quarter" idx="3"/>
          </p:nvPr>
        </p:nvSpPr>
        <p:spPr>
          <a:xfrm>
            <a:off x="4191000" y="6422855"/>
            <a:ext cx="4060627" cy="365125"/>
          </a:xfrm>
          <a:prstGeom prst="rect">
            <a:avLst/>
          </a:prstGeom>
        </p:spPr>
        <p:txBody>
          <a:bodyPr vert="horz" lIns="91440" tIns="45720" rIns="91440" bIns="45720" rtlCol="0" anchor="ctr"/>
          <a:lstStyle>
            <a:lvl1pPr algn="r">
              <a:defRPr sz="1050">
                <a:solidFill>
                  <a:schemeClr val="tx1"/>
                </a:solidFill>
              </a:defRPr>
            </a:lvl1pPr>
          </a:lstStyle>
          <a:p>
            <a:r>
              <a:rPr lang="en-CA" smtClean="0"/>
              <a:t>www.SmallBusinessSolver.com © 2018</a:t>
            </a:r>
            <a:endParaRPr lang="en-CA"/>
          </a:p>
        </p:txBody>
      </p:sp>
      <p:sp>
        <p:nvSpPr>
          <p:cNvPr id="6" name="Slide Number Placeholder 5"/>
          <p:cNvSpPr>
            <a:spLocks noGrp="1"/>
          </p:cNvSpPr>
          <p:nvPr>
            <p:ph type="sldNum" sz="quarter" idx="4"/>
          </p:nvPr>
        </p:nvSpPr>
        <p:spPr>
          <a:xfrm>
            <a:off x="8265139" y="6422855"/>
            <a:ext cx="709698" cy="365125"/>
          </a:xfrm>
          <a:prstGeom prst="rect">
            <a:avLst/>
          </a:prstGeom>
        </p:spPr>
        <p:txBody>
          <a:bodyPr vert="horz" lIns="45720" tIns="45720" rIns="91440" bIns="45720" rtlCol="0" anchor="ctr"/>
          <a:lstStyle>
            <a:lvl1pPr algn="l">
              <a:defRPr sz="1200" b="0">
                <a:solidFill>
                  <a:schemeClr val="tx1"/>
                </a:solidFill>
              </a:defRPr>
            </a:lvl1pPr>
          </a:lstStyle>
          <a:p>
            <a:fld id="{3C311181-07AF-4940-AF7E-81F4D00DD368}" type="slidenum">
              <a:rPr lang="en-CA" smtClean="0"/>
              <a:pPr/>
              <a:t>‹#›</a:t>
            </a:fld>
            <a:endParaRPr lang="en-CA"/>
          </a:p>
        </p:txBody>
      </p:sp>
    </p:spTree>
    <p:extLst>
      <p:ext uri="{BB962C8B-B14F-4D97-AF65-F5344CB8AC3E}">
        <p14:creationId xmlns:p14="http://schemas.microsoft.com/office/powerpoint/2010/main" val="229575882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50" r:id="rId12"/>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hf sldNum="0" hdr="0" dt="0"/>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032588"/>
            <a:ext cx="9143999" cy="8876685"/>
          </a:xfrm>
          <a:prstGeom prst="rect">
            <a:avLst/>
          </a:prstGeom>
        </p:spPr>
      </p:pic>
      <p:sp>
        <p:nvSpPr>
          <p:cNvPr id="2" name="Title 1"/>
          <p:cNvSpPr>
            <a:spLocks noGrp="1"/>
          </p:cNvSpPr>
          <p:nvPr>
            <p:ph type="ctrTitle"/>
          </p:nvPr>
        </p:nvSpPr>
        <p:spPr>
          <a:xfrm>
            <a:off x="-288030" y="4853589"/>
            <a:ext cx="4608511" cy="1739347"/>
          </a:xfrm>
        </p:spPr>
        <p:txBody>
          <a:bodyPr>
            <a:normAutofit fontScale="90000"/>
          </a:bodyPr>
          <a:lstStyle/>
          <a:p>
            <a:r>
              <a:rPr lang="en-CA" sz="4800" dirty="0" smtClean="0">
                <a:solidFill>
                  <a:schemeClr val="tx1"/>
                </a:solidFill>
              </a:rPr>
              <a:t>Networking for a Difference</a:t>
            </a:r>
            <a:endParaRPr lang="en-CA" sz="4800" dirty="0">
              <a:solidFill>
                <a:schemeClr val="tx1"/>
              </a:solidFill>
            </a:endParaRPr>
          </a:p>
        </p:txBody>
      </p:sp>
      <p:sp>
        <p:nvSpPr>
          <p:cNvPr id="3" name="Subtitle 2"/>
          <p:cNvSpPr>
            <a:spLocks noGrp="1"/>
          </p:cNvSpPr>
          <p:nvPr>
            <p:ph type="subTitle" idx="1"/>
          </p:nvPr>
        </p:nvSpPr>
        <p:spPr>
          <a:xfrm>
            <a:off x="4211960" y="5517232"/>
            <a:ext cx="4392488" cy="1080120"/>
          </a:xfrm>
        </p:spPr>
        <p:txBody>
          <a:bodyPr>
            <a:normAutofit fontScale="92500" lnSpcReduction="20000"/>
          </a:bodyPr>
          <a:lstStyle/>
          <a:p>
            <a:r>
              <a:rPr lang="en-CA" sz="4400" dirty="0" smtClean="0"/>
              <a:t>It isn’t the quantity of events…</a:t>
            </a:r>
            <a:endParaRPr lang="en-CA" sz="4400" dirty="0"/>
          </a:p>
        </p:txBody>
      </p:sp>
      <p:sp>
        <p:nvSpPr>
          <p:cNvPr id="4" name="Footer Placeholder 3"/>
          <p:cNvSpPr>
            <a:spLocks noGrp="1"/>
          </p:cNvSpPr>
          <p:nvPr>
            <p:ph type="ftr" sz="quarter" idx="11"/>
          </p:nvPr>
        </p:nvSpPr>
        <p:spPr/>
        <p:txBody>
          <a:bodyPr/>
          <a:lstStyle/>
          <a:p>
            <a:r>
              <a:rPr lang="en-CA" smtClean="0"/>
              <a:t>www.SmallBusinessSolver.com © 2018</a:t>
            </a:r>
            <a:endParaRPr lang="en-CA"/>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Time Per Contact</a:t>
            </a:r>
            <a:endParaRPr lang="en-CA"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92332"/>
            <a:ext cx="9144000" cy="6069116"/>
          </a:xfrm>
          <a:prstGeom prst="rect">
            <a:avLst/>
          </a:prstGeom>
        </p:spPr>
      </p:pic>
      <p:sp>
        <p:nvSpPr>
          <p:cNvPr id="4" name="Footer Placeholder 3"/>
          <p:cNvSpPr>
            <a:spLocks noGrp="1"/>
          </p:cNvSpPr>
          <p:nvPr>
            <p:ph type="ftr" sz="quarter" idx="11"/>
          </p:nvPr>
        </p:nvSpPr>
        <p:spPr/>
        <p:txBody>
          <a:bodyPr/>
          <a:lstStyle/>
          <a:p>
            <a:r>
              <a:rPr lang="en-CA" smtClean="0"/>
              <a:t>www.SmallBusinessSolver.com © 2018</a:t>
            </a:r>
            <a:endParaRPr lang="en-CA"/>
          </a:p>
        </p:txBody>
      </p:sp>
    </p:spTree>
    <p:extLst>
      <p:ext uri="{BB962C8B-B14F-4D97-AF65-F5344CB8AC3E}">
        <p14:creationId xmlns:p14="http://schemas.microsoft.com/office/powerpoint/2010/main" val="90259487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General Comments</a:t>
            </a:r>
            <a:endParaRPr lang="en-CA"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72816"/>
            <a:ext cx="9144000" cy="4493920"/>
          </a:xfrm>
          <a:prstGeom prst="rect">
            <a:avLst/>
          </a:prstGeom>
        </p:spPr>
      </p:pic>
      <p:sp>
        <p:nvSpPr>
          <p:cNvPr id="4" name="Footer Placeholder 3"/>
          <p:cNvSpPr>
            <a:spLocks noGrp="1"/>
          </p:cNvSpPr>
          <p:nvPr>
            <p:ph type="ftr" sz="quarter" idx="11"/>
          </p:nvPr>
        </p:nvSpPr>
        <p:spPr/>
        <p:txBody>
          <a:bodyPr/>
          <a:lstStyle/>
          <a:p>
            <a:r>
              <a:rPr lang="en-CA" smtClean="0"/>
              <a:t>www.SmallBusinessSolver.com © 2018</a:t>
            </a:r>
            <a:endParaRPr lang="en-CA"/>
          </a:p>
        </p:txBody>
      </p:sp>
    </p:spTree>
    <p:extLst>
      <p:ext uri="{BB962C8B-B14F-4D97-AF65-F5344CB8AC3E}">
        <p14:creationId xmlns:p14="http://schemas.microsoft.com/office/powerpoint/2010/main" val="8833129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3"/>
          <p:cNvSpPr>
            <a:spLocks noGrp="1"/>
          </p:cNvSpPr>
          <p:nvPr>
            <p:ph idx="1"/>
          </p:nvPr>
        </p:nvSpPr>
        <p:spPr>
          <a:xfrm>
            <a:off x="457200" y="2348879"/>
            <a:ext cx="8229600" cy="3491533"/>
          </a:xfrm>
        </p:spPr>
        <p:txBody>
          <a:bodyPr>
            <a:normAutofit fontScale="92500" lnSpcReduction="10000"/>
          </a:bodyPr>
          <a:lstStyle/>
          <a:p>
            <a:pPr marL="0" indent="0" algn="ctr">
              <a:buNone/>
            </a:pPr>
            <a:r>
              <a:rPr lang="en-CA" sz="3200" dirty="0" smtClean="0"/>
              <a:t>Sam </a:t>
            </a:r>
            <a:r>
              <a:rPr lang="en-CA" sz="3200" dirty="0"/>
              <a:t>is the owner of a software developing company that makes games and applications for cell phones. Sam has been networking to expand his business relationships and to increase the visibility of his company in the business community. Last year Sam attended 3 networking events. As he plans the budget for the upcoming year, he is interested in determining strategic benefits of the events he attended last year.</a:t>
            </a:r>
          </a:p>
        </p:txBody>
      </p:sp>
      <p:sp>
        <p:nvSpPr>
          <p:cNvPr id="12291" name="Title 2"/>
          <p:cNvSpPr>
            <a:spLocks noGrp="1"/>
          </p:cNvSpPr>
          <p:nvPr>
            <p:ph type="title"/>
          </p:nvPr>
        </p:nvSpPr>
        <p:spPr>
          <a:xfrm>
            <a:off x="457200" y="928688"/>
            <a:ext cx="8229600" cy="1143000"/>
          </a:xfrm>
        </p:spPr>
        <p:txBody>
          <a:bodyPr/>
          <a:lstStyle/>
          <a:p>
            <a:pPr eaLnBrk="1" hangingPunct="1"/>
            <a:r>
              <a:rPr lang="en-CA" altLang="en-US" dirty="0" smtClean="0"/>
              <a:t>How Does It Work?</a:t>
            </a:r>
          </a:p>
        </p:txBody>
      </p:sp>
      <p:sp>
        <p:nvSpPr>
          <p:cNvPr id="2" name="Footer Placeholder 1"/>
          <p:cNvSpPr>
            <a:spLocks noGrp="1"/>
          </p:cNvSpPr>
          <p:nvPr>
            <p:ph type="ftr" sz="quarter" idx="11"/>
          </p:nvPr>
        </p:nvSpPr>
        <p:spPr/>
        <p:txBody>
          <a:bodyPr/>
          <a:lstStyle/>
          <a:p>
            <a:r>
              <a:rPr lang="en-CA" smtClean="0"/>
              <a:t>www.SmallBusinessSolver.com © 2018</a:t>
            </a:r>
            <a:endParaRPr lang="en-CA"/>
          </a:p>
        </p:txBody>
      </p:sp>
    </p:spTree>
    <p:extLst>
      <p:ext uri="{BB962C8B-B14F-4D97-AF65-F5344CB8AC3E}">
        <p14:creationId xmlns:p14="http://schemas.microsoft.com/office/powerpoint/2010/main" val="380751657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2"/>
          <p:cNvSpPr>
            <a:spLocks noGrp="1"/>
          </p:cNvSpPr>
          <p:nvPr>
            <p:ph type="title"/>
          </p:nvPr>
        </p:nvSpPr>
        <p:spPr>
          <a:xfrm>
            <a:off x="457200" y="642938"/>
            <a:ext cx="8229600" cy="1143000"/>
          </a:xfrm>
        </p:spPr>
        <p:txBody>
          <a:bodyPr/>
          <a:lstStyle/>
          <a:p>
            <a:pPr eaLnBrk="1" hangingPunct="1"/>
            <a:r>
              <a:rPr lang="en-CA" altLang="en-US" dirty="0" smtClean="0"/>
              <a:t>How Does It work?</a:t>
            </a:r>
          </a:p>
        </p:txBody>
      </p:sp>
      <p:graphicFrame>
        <p:nvGraphicFramePr>
          <p:cNvPr id="2" name="Table 1"/>
          <p:cNvGraphicFramePr>
            <a:graphicFrameLocks noGrp="1"/>
          </p:cNvGraphicFramePr>
          <p:nvPr>
            <p:extLst>
              <p:ext uri="{D42A27DB-BD31-4B8C-83A1-F6EECF244321}">
                <p14:modId xmlns:p14="http://schemas.microsoft.com/office/powerpoint/2010/main" val="1137189228"/>
              </p:ext>
            </p:extLst>
          </p:nvPr>
        </p:nvGraphicFramePr>
        <p:xfrm>
          <a:off x="354360" y="1916832"/>
          <a:ext cx="8435280" cy="4608512"/>
        </p:xfrm>
        <a:graphic>
          <a:graphicData uri="http://schemas.openxmlformats.org/drawingml/2006/table">
            <a:tbl>
              <a:tblPr firstRow="1" firstCol="1" bandRow="1">
                <a:tableStyleId>{5C22544A-7EE6-4342-B048-85BDC9FD1C3A}</a:tableStyleId>
              </a:tblPr>
              <a:tblGrid>
                <a:gridCol w="1046388"/>
                <a:gridCol w="1547300"/>
                <a:gridCol w="888628"/>
                <a:gridCol w="738889"/>
                <a:gridCol w="811976"/>
                <a:gridCol w="750477"/>
                <a:gridCol w="850301"/>
                <a:gridCol w="1801321"/>
              </a:tblGrid>
              <a:tr h="1152128">
                <a:tc>
                  <a:txBody>
                    <a:bodyPr/>
                    <a:lstStyle/>
                    <a:p>
                      <a:pPr indent="228600">
                        <a:spcAft>
                          <a:spcPts val="0"/>
                        </a:spcAft>
                      </a:pPr>
                      <a:r>
                        <a:rPr lang="en-CA" sz="1800" dirty="0">
                          <a:effectLst/>
                        </a:rPr>
                        <a:t>Type of Contact</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28600">
                        <a:spcAft>
                          <a:spcPts val="0"/>
                        </a:spcAft>
                      </a:pPr>
                      <a:r>
                        <a:rPr lang="en-CA" sz="1800">
                          <a:effectLst/>
                        </a:rPr>
                        <a:t>Networking Event</a:t>
                      </a:r>
                      <a:endParaRPr lang="en-CA"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28600">
                        <a:spcAft>
                          <a:spcPts val="0"/>
                        </a:spcAft>
                      </a:pPr>
                      <a:r>
                        <a:rPr lang="en-CA" sz="1800">
                          <a:effectLst/>
                        </a:rPr>
                        <a:t>Number of Contacts</a:t>
                      </a:r>
                      <a:endParaRPr lang="en-CA"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28600">
                        <a:spcAft>
                          <a:spcPts val="0"/>
                        </a:spcAft>
                      </a:pPr>
                      <a:r>
                        <a:rPr lang="en-CA" sz="1800" dirty="0">
                          <a:effectLst/>
                        </a:rPr>
                        <a:t>Cost ($)</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28600">
                        <a:spcAft>
                          <a:spcPts val="0"/>
                        </a:spcAft>
                      </a:pPr>
                      <a:r>
                        <a:rPr lang="en-CA" sz="1800">
                          <a:effectLst/>
                        </a:rPr>
                        <a:t>Cost  per Contact</a:t>
                      </a:r>
                      <a:endParaRPr lang="en-CA"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28600">
                        <a:spcAft>
                          <a:spcPts val="0"/>
                        </a:spcAft>
                      </a:pPr>
                      <a:r>
                        <a:rPr lang="en-CA" sz="1800">
                          <a:effectLst/>
                        </a:rPr>
                        <a:t>Time</a:t>
                      </a:r>
                      <a:endParaRPr lang="en-CA"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28600">
                        <a:spcAft>
                          <a:spcPts val="0"/>
                        </a:spcAft>
                      </a:pPr>
                      <a:r>
                        <a:rPr lang="en-CA" sz="1800">
                          <a:effectLst/>
                        </a:rPr>
                        <a:t>Time  per Contact</a:t>
                      </a:r>
                      <a:endParaRPr lang="en-CA"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28600">
                        <a:spcAft>
                          <a:spcPts val="0"/>
                        </a:spcAft>
                      </a:pPr>
                      <a:r>
                        <a:rPr lang="en-CA" sz="1800">
                          <a:effectLst/>
                        </a:rPr>
                        <a:t>General Comments</a:t>
                      </a:r>
                      <a:endParaRPr lang="en-CA"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1440160">
                <a:tc>
                  <a:txBody>
                    <a:bodyPr/>
                    <a:lstStyle/>
                    <a:p>
                      <a:pPr indent="228600">
                        <a:spcAft>
                          <a:spcPts val="0"/>
                        </a:spcAft>
                      </a:pPr>
                      <a:r>
                        <a:rPr lang="en-CA" sz="1800">
                          <a:effectLst/>
                        </a:rPr>
                        <a:t>Customers</a:t>
                      </a:r>
                      <a:endParaRPr lang="en-CA"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28600">
                        <a:spcAft>
                          <a:spcPts val="0"/>
                        </a:spcAft>
                      </a:pPr>
                      <a:r>
                        <a:rPr lang="en-CA" sz="1800">
                          <a:effectLst/>
                        </a:rPr>
                        <a:t>National Electronics Association, Annual Conference</a:t>
                      </a:r>
                      <a:endParaRPr lang="en-CA"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28600">
                        <a:spcAft>
                          <a:spcPts val="0"/>
                        </a:spcAft>
                      </a:pPr>
                      <a:r>
                        <a:rPr lang="en-CA" sz="1800">
                          <a:effectLst/>
                        </a:rPr>
                        <a:t>10</a:t>
                      </a:r>
                      <a:endParaRPr lang="en-CA"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28600">
                        <a:spcAft>
                          <a:spcPts val="0"/>
                        </a:spcAft>
                      </a:pPr>
                      <a:r>
                        <a:rPr lang="en-CA" sz="1800" dirty="0">
                          <a:effectLst/>
                        </a:rPr>
                        <a:t>$250</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28600">
                        <a:spcAft>
                          <a:spcPts val="0"/>
                        </a:spcAft>
                      </a:pPr>
                      <a:r>
                        <a:rPr lang="en-CA" sz="1800">
                          <a:effectLst/>
                        </a:rPr>
                        <a:t>$25</a:t>
                      </a:r>
                      <a:endParaRPr lang="en-CA"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28600">
                        <a:spcAft>
                          <a:spcPts val="0"/>
                        </a:spcAft>
                      </a:pPr>
                      <a:r>
                        <a:rPr lang="en-CA" sz="1800">
                          <a:effectLst/>
                        </a:rPr>
                        <a:t>10 hours</a:t>
                      </a:r>
                      <a:endParaRPr lang="en-CA"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28600">
                        <a:spcAft>
                          <a:spcPts val="0"/>
                        </a:spcAft>
                      </a:pPr>
                      <a:r>
                        <a:rPr lang="en-CA" sz="1800">
                          <a:effectLst/>
                        </a:rPr>
                        <a:t>1 hour</a:t>
                      </a:r>
                      <a:endParaRPr lang="en-CA"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28600">
                        <a:spcAft>
                          <a:spcPts val="0"/>
                        </a:spcAft>
                      </a:pPr>
                      <a:r>
                        <a:rPr lang="en-CA" sz="1800">
                          <a:effectLst/>
                        </a:rPr>
                        <a:t>High quality contacts</a:t>
                      </a:r>
                      <a:endParaRPr lang="en-CA"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1152128">
                <a:tc>
                  <a:txBody>
                    <a:bodyPr/>
                    <a:lstStyle/>
                    <a:p>
                      <a:pPr indent="228600">
                        <a:spcAft>
                          <a:spcPts val="0"/>
                        </a:spcAft>
                      </a:pPr>
                      <a:r>
                        <a:rPr lang="en-CA" sz="1800">
                          <a:effectLst/>
                        </a:rPr>
                        <a:t>Customers</a:t>
                      </a:r>
                      <a:endParaRPr lang="en-CA"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28600">
                        <a:spcAft>
                          <a:spcPts val="0"/>
                        </a:spcAft>
                      </a:pPr>
                      <a:r>
                        <a:rPr lang="en-CA" sz="1800">
                          <a:effectLst/>
                        </a:rPr>
                        <a:t>Tech Professionals Group meeting</a:t>
                      </a:r>
                      <a:endParaRPr lang="en-CA"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28600">
                        <a:spcAft>
                          <a:spcPts val="0"/>
                        </a:spcAft>
                      </a:pPr>
                      <a:r>
                        <a:rPr lang="en-CA" sz="1800">
                          <a:effectLst/>
                        </a:rPr>
                        <a:t>5</a:t>
                      </a:r>
                      <a:endParaRPr lang="en-CA"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28600">
                        <a:spcAft>
                          <a:spcPts val="0"/>
                        </a:spcAft>
                      </a:pPr>
                      <a:r>
                        <a:rPr lang="en-CA" sz="1800">
                          <a:effectLst/>
                        </a:rPr>
                        <a:t>$250</a:t>
                      </a:r>
                      <a:endParaRPr lang="en-CA"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28600">
                        <a:spcAft>
                          <a:spcPts val="0"/>
                        </a:spcAft>
                      </a:pPr>
                      <a:r>
                        <a:rPr lang="en-CA" sz="1800">
                          <a:effectLst/>
                        </a:rPr>
                        <a:t>$50</a:t>
                      </a:r>
                      <a:endParaRPr lang="en-CA"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28600">
                        <a:spcAft>
                          <a:spcPts val="0"/>
                        </a:spcAft>
                      </a:pPr>
                      <a:r>
                        <a:rPr lang="en-CA" sz="1800">
                          <a:effectLst/>
                        </a:rPr>
                        <a:t>5 hours</a:t>
                      </a:r>
                      <a:endParaRPr lang="en-CA"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28600">
                        <a:spcAft>
                          <a:spcPts val="0"/>
                        </a:spcAft>
                      </a:pPr>
                      <a:r>
                        <a:rPr lang="en-CA" sz="1800">
                          <a:effectLst/>
                        </a:rPr>
                        <a:t>1 hour</a:t>
                      </a:r>
                      <a:endParaRPr lang="en-CA"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28600">
                        <a:spcAft>
                          <a:spcPts val="0"/>
                        </a:spcAft>
                      </a:pPr>
                      <a:r>
                        <a:rPr lang="en-CA" sz="1800">
                          <a:effectLst/>
                        </a:rPr>
                        <a:t>Enjoyable event but limited exposure to new contacts</a:t>
                      </a:r>
                      <a:endParaRPr lang="en-CA"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864096">
                <a:tc>
                  <a:txBody>
                    <a:bodyPr/>
                    <a:lstStyle/>
                    <a:p>
                      <a:pPr indent="228600">
                        <a:spcAft>
                          <a:spcPts val="0"/>
                        </a:spcAft>
                      </a:pPr>
                      <a:r>
                        <a:rPr lang="en-CA" sz="1800">
                          <a:effectLst/>
                        </a:rPr>
                        <a:t>Customers</a:t>
                      </a:r>
                      <a:endParaRPr lang="en-CA"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28600">
                        <a:spcAft>
                          <a:spcPts val="0"/>
                        </a:spcAft>
                      </a:pPr>
                      <a:r>
                        <a:rPr lang="en-CA" sz="1800">
                          <a:effectLst/>
                        </a:rPr>
                        <a:t>Local electronics exposition</a:t>
                      </a:r>
                      <a:endParaRPr lang="en-CA"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28600">
                        <a:spcAft>
                          <a:spcPts val="0"/>
                        </a:spcAft>
                      </a:pPr>
                      <a:r>
                        <a:rPr lang="en-CA" sz="1800">
                          <a:effectLst/>
                        </a:rPr>
                        <a:t>15</a:t>
                      </a:r>
                      <a:endParaRPr lang="en-CA"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28600">
                        <a:spcAft>
                          <a:spcPts val="0"/>
                        </a:spcAft>
                      </a:pPr>
                      <a:r>
                        <a:rPr lang="en-CA" sz="1800">
                          <a:effectLst/>
                        </a:rPr>
                        <a:t>$1,125</a:t>
                      </a:r>
                      <a:endParaRPr lang="en-CA"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28600">
                        <a:spcAft>
                          <a:spcPts val="0"/>
                        </a:spcAft>
                      </a:pPr>
                      <a:r>
                        <a:rPr lang="en-CA" sz="1800">
                          <a:effectLst/>
                        </a:rPr>
                        <a:t>$75</a:t>
                      </a:r>
                      <a:endParaRPr lang="en-CA"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28600">
                        <a:spcAft>
                          <a:spcPts val="0"/>
                        </a:spcAft>
                      </a:pPr>
                      <a:r>
                        <a:rPr lang="en-CA" sz="1800">
                          <a:effectLst/>
                        </a:rPr>
                        <a:t>7.5 hours</a:t>
                      </a:r>
                      <a:endParaRPr lang="en-CA"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28600">
                        <a:spcAft>
                          <a:spcPts val="0"/>
                        </a:spcAft>
                      </a:pPr>
                      <a:r>
                        <a:rPr lang="en-CA" sz="1800">
                          <a:effectLst/>
                        </a:rPr>
                        <a:t>30 minutes</a:t>
                      </a:r>
                      <a:endParaRPr lang="en-CA"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228600">
                        <a:spcAft>
                          <a:spcPts val="0"/>
                        </a:spcAft>
                      </a:pPr>
                      <a:r>
                        <a:rPr lang="en-CA" sz="1800" dirty="0">
                          <a:effectLst/>
                        </a:rPr>
                        <a:t>Moderately enjoyable</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sp>
        <p:nvSpPr>
          <p:cNvPr id="3" name="Footer Placeholder 2"/>
          <p:cNvSpPr>
            <a:spLocks noGrp="1"/>
          </p:cNvSpPr>
          <p:nvPr>
            <p:ph type="ftr" sz="quarter" idx="11"/>
          </p:nvPr>
        </p:nvSpPr>
        <p:spPr>
          <a:xfrm>
            <a:off x="4191000" y="6520259"/>
            <a:ext cx="4060627" cy="365125"/>
          </a:xfrm>
        </p:spPr>
        <p:txBody>
          <a:bodyPr/>
          <a:lstStyle/>
          <a:p>
            <a:r>
              <a:rPr lang="en-CA" dirty="0" smtClean="0"/>
              <a:t>www.SmallBusinessSolver.com © 2018</a:t>
            </a:r>
            <a:endParaRPr lang="en-CA" dirty="0"/>
          </a:p>
        </p:txBody>
      </p:sp>
    </p:spTree>
    <p:extLst>
      <p:ext uri="{BB962C8B-B14F-4D97-AF65-F5344CB8AC3E}">
        <p14:creationId xmlns:p14="http://schemas.microsoft.com/office/powerpoint/2010/main" val="85138767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Top Mistakes To Avoid</a:t>
            </a:r>
            <a:endParaRPr lang="en-CA" dirty="0"/>
          </a:p>
        </p:txBody>
      </p:sp>
      <p:sp>
        <p:nvSpPr>
          <p:cNvPr id="5" name="Content Placeholder 4"/>
          <p:cNvSpPr>
            <a:spLocks noGrp="1"/>
          </p:cNvSpPr>
          <p:nvPr>
            <p:ph sz="half" idx="1"/>
          </p:nvPr>
        </p:nvSpPr>
        <p:spPr>
          <a:xfrm>
            <a:off x="4716016" y="1988840"/>
            <a:ext cx="4038600" cy="4525963"/>
          </a:xfrm>
        </p:spPr>
        <p:txBody>
          <a:bodyPr>
            <a:normAutofit fontScale="77500" lnSpcReduction="20000"/>
          </a:bodyPr>
          <a:lstStyle/>
          <a:p>
            <a:pPr lvl="0"/>
            <a:r>
              <a:rPr lang="en-CA" dirty="0"/>
              <a:t>Continuing to attend a networking event that has proven to be a waste of time and/or money.</a:t>
            </a:r>
          </a:p>
          <a:p>
            <a:pPr lvl="0"/>
            <a:r>
              <a:rPr lang="en-CA" dirty="0"/>
              <a:t>Falling in love with a networking event. </a:t>
            </a:r>
          </a:p>
          <a:p>
            <a:pPr lvl="0"/>
            <a:r>
              <a:rPr lang="en-CA" dirty="0"/>
              <a:t>Thinking you no longer need to evaluate your networking cost and benefit over time. </a:t>
            </a:r>
            <a:endParaRPr lang="en-CA" dirty="0" smtClean="0"/>
          </a:p>
          <a:p>
            <a:pPr lvl="0"/>
            <a:r>
              <a:rPr lang="en-CA" dirty="0" smtClean="0"/>
              <a:t>Being </a:t>
            </a:r>
            <a:r>
              <a:rPr lang="en-CA" dirty="0"/>
              <a:t>overly pushy at a networking event. </a:t>
            </a:r>
            <a:endParaRPr lang="en-CA" dirty="0" smtClean="0"/>
          </a:p>
          <a:p>
            <a:pPr lvl="0"/>
            <a:r>
              <a:rPr lang="en-CA" dirty="0" smtClean="0"/>
              <a:t>Thinking </a:t>
            </a:r>
            <a:r>
              <a:rPr lang="en-CA" dirty="0"/>
              <a:t>about what you can get from others.  Give first.</a:t>
            </a:r>
          </a:p>
          <a:p>
            <a:pPr lvl="0"/>
            <a:r>
              <a:rPr lang="en-CA" dirty="0"/>
              <a:t>Being overly professional. </a:t>
            </a:r>
            <a:endParaRPr lang="en-CA" dirty="0" smtClean="0"/>
          </a:p>
          <a:p>
            <a:pPr lvl="0"/>
            <a:r>
              <a:rPr lang="en-CA" dirty="0" smtClean="0"/>
              <a:t>Being </a:t>
            </a:r>
            <a:r>
              <a:rPr lang="en-CA" dirty="0"/>
              <a:t>overly conservative. </a:t>
            </a:r>
            <a:endParaRPr lang="en-CA" dirty="0" smtClean="0"/>
          </a:p>
          <a:p>
            <a:pPr lvl="0"/>
            <a:r>
              <a:rPr lang="en-CA" dirty="0" smtClean="0"/>
              <a:t>Waiting </a:t>
            </a:r>
            <a:r>
              <a:rPr lang="en-CA" dirty="0"/>
              <a:t>too long to follow </a:t>
            </a:r>
            <a:r>
              <a:rPr lang="en-CA" dirty="0" smtClean="0"/>
              <a:t>up. </a:t>
            </a:r>
          </a:p>
          <a:p>
            <a:pPr lvl="0"/>
            <a:r>
              <a:rPr lang="en-CA" dirty="0" smtClean="0"/>
              <a:t>Talking </a:t>
            </a:r>
            <a:r>
              <a:rPr lang="en-CA" dirty="0"/>
              <a:t>about yourself. </a:t>
            </a: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r="45132"/>
          <a:stretch/>
        </p:blipFill>
        <p:spPr>
          <a:xfrm>
            <a:off x="0" y="2060848"/>
            <a:ext cx="3851920" cy="4680181"/>
          </a:xfrm>
          <a:prstGeom prst="rect">
            <a:avLst/>
          </a:prstGeom>
        </p:spPr>
      </p:pic>
      <p:sp>
        <p:nvSpPr>
          <p:cNvPr id="2" name="Footer Placeholder 1"/>
          <p:cNvSpPr>
            <a:spLocks noGrp="1"/>
          </p:cNvSpPr>
          <p:nvPr>
            <p:ph type="ftr" sz="quarter" idx="11"/>
          </p:nvPr>
        </p:nvSpPr>
        <p:spPr/>
        <p:txBody>
          <a:bodyPr/>
          <a:lstStyle/>
          <a:p>
            <a:r>
              <a:rPr lang="en-CA" smtClean="0"/>
              <a:t>www.SmallBusinessSolver.com © 2018</a:t>
            </a:r>
            <a:endParaRPr lang="en-CA"/>
          </a:p>
        </p:txBody>
      </p:sp>
    </p:spTree>
    <p:extLst>
      <p:ext uri="{BB962C8B-B14F-4D97-AF65-F5344CB8AC3E}">
        <p14:creationId xmlns:p14="http://schemas.microsoft.com/office/powerpoint/2010/main" val="32346345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5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fade">
                                      <p:cBhvr>
                                        <p:cTn id="47"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Now What?</a:t>
            </a:r>
            <a:endParaRPr lang="en-CA" dirty="0"/>
          </a:p>
        </p:txBody>
      </p:sp>
      <p:sp>
        <p:nvSpPr>
          <p:cNvPr id="4" name="Content Placeholder 3"/>
          <p:cNvSpPr>
            <a:spLocks noGrp="1"/>
          </p:cNvSpPr>
          <p:nvPr>
            <p:ph sz="half" idx="1"/>
          </p:nvPr>
        </p:nvSpPr>
        <p:spPr/>
        <p:txBody>
          <a:bodyPr>
            <a:normAutofit lnSpcReduction="10000"/>
          </a:bodyPr>
          <a:lstStyle/>
          <a:p>
            <a:pPr lvl="0"/>
            <a:r>
              <a:rPr lang="en-CA" dirty="0" smtClean="0"/>
              <a:t>How </a:t>
            </a:r>
            <a:r>
              <a:rPr lang="en-CA" dirty="0"/>
              <a:t>many new contacts </a:t>
            </a:r>
            <a:r>
              <a:rPr lang="en-CA" dirty="0" smtClean="0"/>
              <a:t>are you hoping </a:t>
            </a:r>
            <a:r>
              <a:rPr lang="en-CA" dirty="0"/>
              <a:t>to find </a:t>
            </a:r>
            <a:r>
              <a:rPr lang="en-CA" dirty="0" smtClean="0"/>
              <a:t>?</a:t>
            </a:r>
          </a:p>
          <a:p>
            <a:pPr lvl="0"/>
            <a:r>
              <a:rPr lang="en-CA" dirty="0" smtClean="0"/>
              <a:t>How </a:t>
            </a:r>
            <a:r>
              <a:rPr lang="en-CA" dirty="0"/>
              <a:t>many networking events </a:t>
            </a:r>
            <a:r>
              <a:rPr lang="en-CA" dirty="0" smtClean="0"/>
              <a:t>do you have to </a:t>
            </a:r>
            <a:r>
              <a:rPr lang="en-CA" dirty="0"/>
              <a:t>attend </a:t>
            </a:r>
            <a:r>
              <a:rPr lang="en-CA" dirty="0" smtClean="0"/>
              <a:t>?</a:t>
            </a:r>
          </a:p>
          <a:p>
            <a:pPr lvl="0"/>
            <a:r>
              <a:rPr lang="en-CA" dirty="0" smtClean="0"/>
              <a:t>Attend </a:t>
            </a:r>
            <a:r>
              <a:rPr lang="en-CA" dirty="0"/>
              <a:t>the highest benefit producing </a:t>
            </a:r>
            <a:r>
              <a:rPr lang="en-CA" dirty="0" smtClean="0"/>
              <a:t>events.</a:t>
            </a:r>
            <a:endParaRPr lang="en-CA" dirty="0"/>
          </a:p>
          <a:p>
            <a:pPr lvl="0"/>
            <a:r>
              <a:rPr lang="en-CA" dirty="0"/>
              <a:t>Keep an ongoing </a:t>
            </a:r>
            <a:r>
              <a:rPr lang="en-CA" dirty="0" smtClean="0"/>
              <a:t>record.</a:t>
            </a:r>
            <a:endParaRPr lang="en-CA" dirty="0"/>
          </a:p>
          <a:p>
            <a:pPr lvl="0"/>
            <a:r>
              <a:rPr lang="en-CA" dirty="0"/>
              <a:t>Continue to probe for networking events.</a:t>
            </a:r>
          </a:p>
          <a:p>
            <a:pPr lvl="0"/>
            <a:r>
              <a:rPr lang="en-CA" dirty="0"/>
              <a:t>Evaluate your networking events </a:t>
            </a:r>
            <a:r>
              <a:rPr lang="en-CA" dirty="0" smtClean="0"/>
              <a:t>regularly.</a:t>
            </a:r>
            <a:endParaRPr lang="en-CA" dirty="0"/>
          </a:p>
        </p:txBody>
      </p:sp>
      <p:sp>
        <p:nvSpPr>
          <p:cNvPr id="2" name="Content Placeholder 1"/>
          <p:cNvSpPr>
            <a:spLocks noGrp="1"/>
          </p:cNvSpPr>
          <p:nvPr>
            <p:ph sz="half" idx="2"/>
          </p:nvPr>
        </p:nvSpPr>
        <p:spPr/>
        <p:txBody>
          <a:bodyPr>
            <a:normAutofit lnSpcReduction="10000"/>
          </a:bodyPr>
          <a:lstStyle/>
          <a:p>
            <a:endParaRPr lang="en-CA"/>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22438" r="19288"/>
          <a:stretch/>
        </p:blipFill>
        <p:spPr>
          <a:xfrm>
            <a:off x="4571219" y="1872208"/>
            <a:ext cx="4441322" cy="5085184"/>
          </a:xfrm>
          <a:prstGeom prst="rect">
            <a:avLst/>
          </a:prstGeom>
        </p:spPr>
      </p:pic>
      <p:sp>
        <p:nvSpPr>
          <p:cNvPr id="5" name="Footer Placeholder 4"/>
          <p:cNvSpPr>
            <a:spLocks noGrp="1"/>
          </p:cNvSpPr>
          <p:nvPr>
            <p:ph type="ftr" sz="quarter" idx="11"/>
          </p:nvPr>
        </p:nvSpPr>
        <p:spPr/>
        <p:txBody>
          <a:bodyPr/>
          <a:lstStyle/>
          <a:p>
            <a:r>
              <a:rPr lang="en-CA" smtClean="0"/>
              <a:t>www.SmallBusinessSolver.com © 2018</a:t>
            </a:r>
            <a:endParaRPr lang="en-CA"/>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Key Points</a:t>
            </a:r>
            <a:endParaRPr lang="en-CA" dirty="0"/>
          </a:p>
        </p:txBody>
      </p:sp>
      <p:sp>
        <p:nvSpPr>
          <p:cNvPr id="4" name="Content Placeholder 3"/>
          <p:cNvSpPr>
            <a:spLocks noGrp="1"/>
          </p:cNvSpPr>
          <p:nvPr>
            <p:ph sz="half" idx="1"/>
          </p:nvPr>
        </p:nvSpPr>
        <p:spPr>
          <a:xfrm>
            <a:off x="4716016" y="2060848"/>
            <a:ext cx="4038600" cy="4525963"/>
          </a:xfrm>
        </p:spPr>
        <p:txBody>
          <a:bodyPr>
            <a:normAutofit lnSpcReduction="10000"/>
          </a:bodyPr>
          <a:lstStyle/>
          <a:p>
            <a:pPr lvl="0"/>
            <a:r>
              <a:rPr lang="en-CA" dirty="0" smtClean="0"/>
              <a:t>Type of Contact</a:t>
            </a:r>
          </a:p>
          <a:p>
            <a:pPr lvl="0"/>
            <a:r>
              <a:rPr lang="en-CA" dirty="0" smtClean="0"/>
              <a:t>Networking Event</a:t>
            </a:r>
          </a:p>
          <a:p>
            <a:pPr lvl="0"/>
            <a:r>
              <a:rPr lang="en-CA" dirty="0" smtClean="0"/>
              <a:t>Number of Contacts</a:t>
            </a:r>
          </a:p>
          <a:p>
            <a:pPr lvl="0"/>
            <a:r>
              <a:rPr lang="en-CA" dirty="0" smtClean="0"/>
              <a:t>Cost &amp; Cost Per Contact</a:t>
            </a:r>
          </a:p>
          <a:p>
            <a:pPr lvl="0"/>
            <a:r>
              <a:rPr lang="en-CA" dirty="0" smtClean="0"/>
              <a:t>Time &amp; Time Per Contact</a:t>
            </a:r>
          </a:p>
          <a:p>
            <a:pPr lvl="0"/>
            <a:r>
              <a:rPr lang="en-CA" dirty="0" smtClean="0"/>
              <a:t>General Comments</a:t>
            </a:r>
            <a:endParaRPr lang="en-CA" dirty="0"/>
          </a:p>
          <a:p>
            <a:r>
              <a:rPr lang="en-CA" dirty="0" smtClean="0"/>
              <a:t>Example</a:t>
            </a:r>
            <a:endParaRPr lang="en-CA" dirty="0"/>
          </a:p>
          <a:p>
            <a:r>
              <a:rPr lang="en-CA" dirty="0"/>
              <a:t>What not to do</a:t>
            </a:r>
          </a:p>
          <a:p>
            <a:r>
              <a:rPr lang="en-CA" dirty="0"/>
              <a:t>Your next steps</a:t>
            </a:r>
          </a:p>
          <a:p>
            <a:r>
              <a:rPr lang="en-CA" dirty="0"/>
              <a:t>Wrap up</a:t>
            </a:r>
            <a:endParaRPr lang="en-CA" dirty="0" smtClean="0"/>
          </a:p>
        </p:txBody>
      </p:sp>
      <p:pic>
        <p:nvPicPr>
          <p:cNvPr id="7" name="Content Placeholder 5"/>
          <p:cNvPicPr>
            <a:picLocks noChangeAspect="1"/>
          </p:cNvPicPr>
          <p:nvPr/>
        </p:nvPicPr>
        <p:blipFill rotWithShape="1">
          <a:blip r:embed="rId2" cstate="print">
            <a:extLst>
              <a:ext uri="{28A0092B-C50C-407E-A947-70E740481C1C}">
                <a14:useLocalDpi xmlns:a14="http://schemas.microsoft.com/office/drawing/2010/main" val="0"/>
              </a:ext>
            </a:extLst>
          </a:blip>
          <a:srcRect l="-1" r="52072"/>
          <a:stretch/>
        </p:blipFill>
        <p:spPr>
          <a:xfrm>
            <a:off x="609349" y="1851842"/>
            <a:ext cx="3314579" cy="5177558"/>
          </a:xfrm>
          <a:prstGeom prst="rect">
            <a:avLst/>
          </a:prstGeom>
        </p:spPr>
      </p:pic>
      <p:sp>
        <p:nvSpPr>
          <p:cNvPr id="2" name="Footer Placeholder 1"/>
          <p:cNvSpPr>
            <a:spLocks noGrp="1"/>
          </p:cNvSpPr>
          <p:nvPr>
            <p:ph type="ftr" sz="quarter" idx="11"/>
          </p:nvPr>
        </p:nvSpPr>
        <p:spPr/>
        <p:txBody>
          <a:bodyPr/>
          <a:lstStyle/>
          <a:p>
            <a:r>
              <a:rPr lang="en-CA" smtClean="0"/>
              <a:t>www.SmallBusinessSolver.com © 2018</a:t>
            </a:r>
            <a:endParaRPr lang="en-CA"/>
          </a:p>
        </p:txBody>
      </p:sp>
    </p:spTree>
    <p:extLst>
      <p:ext uri="{BB962C8B-B14F-4D97-AF65-F5344CB8AC3E}">
        <p14:creationId xmlns:p14="http://schemas.microsoft.com/office/powerpoint/2010/main" val="135024242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CA" dirty="0" smtClean="0"/>
              <a:t>The Goal</a:t>
            </a:r>
            <a:endParaRPr lang="en-CA" dirty="0"/>
          </a:p>
        </p:txBody>
      </p:sp>
      <p:sp>
        <p:nvSpPr>
          <p:cNvPr id="3" name="Subtitle 2"/>
          <p:cNvSpPr>
            <a:spLocks noGrp="1"/>
          </p:cNvSpPr>
          <p:nvPr>
            <p:ph sz="half" idx="1"/>
          </p:nvPr>
        </p:nvSpPr>
        <p:spPr>
          <a:xfrm>
            <a:off x="467544" y="1988840"/>
            <a:ext cx="3106688" cy="4525963"/>
          </a:xfrm>
        </p:spPr>
        <p:txBody>
          <a:bodyPr>
            <a:normAutofit/>
          </a:bodyPr>
          <a:lstStyle/>
          <a:p>
            <a:pPr marL="0" indent="0" algn="ctr">
              <a:buNone/>
            </a:pPr>
            <a:endParaRPr lang="en-CA" sz="3800" dirty="0" smtClean="0">
              <a:solidFill>
                <a:schemeClr val="tx1">
                  <a:lumMod val="75000"/>
                  <a:lumOff val="25000"/>
                </a:schemeClr>
              </a:solidFill>
            </a:endParaRPr>
          </a:p>
          <a:p>
            <a:pPr marL="0" indent="0" algn="ctr">
              <a:buNone/>
            </a:pPr>
            <a:r>
              <a:rPr lang="en-CA" sz="3600" dirty="0"/>
              <a:t>Get business and amazing contacts from your networking.</a:t>
            </a:r>
            <a:endParaRPr lang="en-CA" sz="3600" dirty="0">
              <a:solidFill>
                <a:schemeClr val="tx1">
                  <a:lumMod val="75000"/>
                  <a:lumOff val="25000"/>
                </a:schemeClr>
              </a:solidFill>
            </a:endParaRPr>
          </a:p>
        </p:txBody>
      </p:sp>
      <p:pic>
        <p:nvPicPr>
          <p:cNvPr id="7"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802678" y="2290157"/>
            <a:ext cx="3653444" cy="3649287"/>
          </a:xfrm>
        </p:spPr>
      </p:pic>
      <p:sp>
        <p:nvSpPr>
          <p:cNvPr id="4" name="Footer Placeholder 3"/>
          <p:cNvSpPr>
            <a:spLocks noGrp="1"/>
          </p:cNvSpPr>
          <p:nvPr>
            <p:ph type="ftr" sz="quarter" idx="11"/>
          </p:nvPr>
        </p:nvSpPr>
        <p:spPr/>
        <p:txBody>
          <a:bodyPr/>
          <a:lstStyle/>
          <a:p>
            <a:r>
              <a:rPr lang="en-CA" smtClean="0"/>
              <a:t>www.SmallBusinessSolver.com © 2018</a:t>
            </a:r>
            <a:endParaRPr lang="en-CA"/>
          </a:p>
        </p:txBody>
      </p:sp>
    </p:spTree>
    <p:extLst>
      <p:ext uri="{BB962C8B-B14F-4D97-AF65-F5344CB8AC3E}">
        <p14:creationId xmlns:p14="http://schemas.microsoft.com/office/powerpoint/2010/main" val="41167156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2122"/>
            <a:ext cx="9144000" cy="6093756"/>
          </a:xfrm>
          <a:prstGeom prst="rect">
            <a:avLst/>
          </a:prstGeom>
        </p:spPr>
      </p:pic>
      <p:sp>
        <p:nvSpPr>
          <p:cNvPr id="6" name="Rounded Rectangle 5"/>
          <p:cNvSpPr/>
          <p:nvPr/>
        </p:nvSpPr>
        <p:spPr>
          <a:xfrm>
            <a:off x="3707904" y="1268760"/>
            <a:ext cx="4536504" cy="468052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CA" sz="3200" b="1" dirty="0">
                <a:solidFill>
                  <a:schemeClr val="tx2">
                    <a:lumMod val="10000"/>
                  </a:schemeClr>
                </a:solidFill>
              </a:rPr>
              <a:t>You should strategically select the networking events you are attending to optimize the time and money that you are spending on them.</a:t>
            </a:r>
          </a:p>
        </p:txBody>
      </p:sp>
      <p:sp>
        <p:nvSpPr>
          <p:cNvPr id="2" name="Footer Placeholder 1"/>
          <p:cNvSpPr>
            <a:spLocks noGrp="1"/>
          </p:cNvSpPr>
          <p:nvPr>
            <p:ph type="ftr" sz="quarter" idx="11"/>
          </p:nvPr>
        </p:nvSpPr>
        <p:spPr/>
        <p:txBody>
          <a:bodyPr/>
          <a:lstStyle/>
          <a:p>
            <a:r>
              <a:rPr lang="en-CA" smtClean="0"/>
              <a:t>www.SmallBusinessSolver.com © 2018</a:t>
            </a:r>
            <a:endParaRPr lang="en-CA"/>
          </a:p>
        </p:txBody>
      </p:sp>
    </p:spTree>
    <p:extLst>
      <p:ext uri="{BB962C8B-B14F-4D97-AF65-F5344CB8AC3E}">
        <p14:creationId xmlns:p14="http://schemas.microsoft.com/office/powerpoint/2010/main" val="24272356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It’s The Quality!</a:t>
            </a:r>
            <a:endParaRPr lang="en-CA" dirty="0"/>
          </a:p>
        </p:txBody>
      </p:sp>
      <p:sp>
        <p:nvSpPr>
          <p:cNvPr id="3" name="Text Placeholder 2"/>
          <p:cNvSpPr>
            <a:spLocks noGrp="1"/>
          </p:cNvSpPr>
          <p:nvPr>
            <p:ph type="body" idx="1"/>
          </p:nvPr>
        </p:nvSpPr>
        <p:spPr/>
        <p:txBody>
          <a:bodyPr/>
          <a:lstStyle/>
          <a:p>
            <a:endParaRPr lang="en-CA"/>
          </a:p>
        </p:txBody>
      </p:sp>
      <p:sp>
        <p:nvSpPr>
          <p:cNvPr id="4" name="Footer Placeholder 3"/>
          <p:cNvSpPr>
            <a:spLocks noGrp="1"/>
          </p:cNvSpPr>
          <p:nvPr>
            <p:ph type="ftr" sz="quarter" idx="11"/>
          </p:nvPr>
        </p:nvSpPr>
        <p:spPr/>
        <p:txBody>
          <a:bodyPr/>
          <a:lstStyle/>
          <a:p>
            <a:r>
              <a:rPr lang="en-CA" smtClean="0"/>
              <a:t>www.SmallBusinessSolver.com © 2018</a:t>
            </a:r>
            <a:endParaRPr lang="en-CA"/>
          </a:p>
        </p:txBody>
      </p:sp>
    </p:spTree>
    <p:extLst>
      <p:ext uri="{BB962C8B-B14F-4D97-AF65-F5344CB8AC3E}">
        <p14:creationId xmlns:p14="http://schemas.microsoft.com/office/powerpoint/2010/main" val="18250525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CA" dirty="0" smtClean="0"/>
              <a:t>The Goal</a:t>
            </a:r>
            <a:endParaRPr lang="en-CA" dirty="0"/>
          </a:p>
        </p:txBody>
      </p:sp>
      <p:sp>
        <p:nvSpPr>
          <p:cNvPr id="3" name="Subtitle 2"/>
          <p:cNvSpPr>
            <a:spLocks noGrp="1"/>
          </p:cNvSpPr>
          <p:nvPr>
            <p:ph sz="half" idx="1"/>
          </p:nvPr>
        </p:nvSpPr>
        <p:spPr>
          <a:xfrm>
            <a:off x="467544" y="2317841"/>
            <a:ext cx="3096344" cy="4525963"/>
          </a:xfrm>
        </p:spPr>
        <p:txBody>
          <a:bodyPr>
            <a:normAutofit/>
          </a:bodyPr>
          <a:lstStyle/>
          <a:p>
            <a:pPr marL="0" indent="0" algn="ctr">
              <a:buNone/>
            </a:pPr>
            <a:r>
              <a:rPr lang="en-CA" sz="4000"/>
              <a:t>Get business and amazing contacts from your networking.</a:t>
            </a:r>
            <a:endParaRPr lang="en-CA" sz="4000" dirty="0">
              <a:solidFill>
                <a:schemeClr val="tx1">
                  <a:lumMod val="75000"/>
                  <a:lumOff val="25000"/>
                </a:schemeClr>
              </a:solidFill>
            </a:endParaRPr>
          </a:p>
        </p:txBody>
      </p:sp>
      <p:pic>
        <p:nvPicPr>
          <p:cNvPr id="6"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3995936" y="2299189"/>
            <a:ext cx="5017740" cy="3345160"/>
          </a:xfrm>
          <a:prstGeom prst="rect">
            <a:avLst/>
          </a:prstGeom>
        </p:spPr>
      </p:pic>
      <p:sp>
        <p:nvSpPr>
          <p:cNvPr id="4" name="Footer Placeholder 3"/>
          <p:cNvSpPr>
            <a:spLocks noGrp="1"/>
          </p:cNvSpPr>
          <p:nvPr>
            <p:ph type="ftr" sz="quarter" idx="11"/>
          </p:nvPr>
        </p:nvSpPr>
        <p:spPr/>
        <p:txBody>
          <a:bodyPr/>
          <a:lstStyle/>
          <a:p>
            <a:r>
              <a:rPr lang="en-CA" smtClean="0"/>
              <a:t>www.SmallBusinessSolver.com © 2018</a:t>
            </a:r>
            <a:endParaRPr lang="en-CA"/>
          </a:p>
        </p:txBody>
      </p:sp>
    </p:spTree>
    <p:extLst>
      <p:ext uri="{BB962C8B-B14F-4D97-AF65-F5344CB8AC3E}">
        <p14:creationId xmlns:p14="http://schemas.microsoft.com/office/powerpoint/2010/main" val="106762315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Key Points</a:t>
            </a:r>
            <a:endParaRPr lang="en-CA" dirty="0"/>
          </a:p>
        </p:txBody>
      </p:sp>
      <p:sp>
        <p:nvSpPr>
          <p:cNvPr id="4" name="Content Placeholder 3"/>
          <p:cNvSpPr>
            <a:spLocks noGrp="1"/>
          </p:cNvSpPr>
          <p:nvPr>
            <p:ph sz="half" idx="1"/>
          </p:nvPr>
        </p:nvSpPr>
        <p:spPr>
          <a:xfrm>
            <a:off x="179512" y="1999381"/>
            <a:ext cx="3024336" cy="4525963"/>
          </a:xfrm>
        </p:spPr>
        <p:txBody>
          <a:bodyPr>
            <a:normAutofit fontScale="92500"/>
          </a:bodyPr>
          <a:lstStyle/>
          <a:p>
            <a:pPr lvl="0"/>
            <a:r>
              <a:rPr lang="en-CA" dirty="0"/>
              <a:t>Type of Contact</a:t>
            </a:r>
          </a:p>
          <a:p>
            <a:pPr lvl="0"/>
            <a:r>
              <a:rPr lang="en-CA" dirty="0"/>
              <a:t>Networking Event</a:t>
            </a:r>
          </a:p>
          <a:p>
            <a:pPr lvl="0"/>
            <a:r>
              <a:rPr lang="en-CA" dirty="0"/>
              <a:t>Number of Contacts</a:t>
            </a:r>
          </a:p>
          <a:p>
            <a:pPr lvl="0"/>
            <a:r>
              <a:rPr lang="en-CA" dirty="0"/>
              <a:t>Cost &amp; Cost Per Contact</a:t>
            </a:r>
          </a:p>
          <a:p>
            <a:pPr lvl="0"/>
            <a:r>
              <a:rPr lang="en-CA" dirty="0"/>
              <a:t>Time &amp; Time Per Contact</a:t>
            </a:r>
          </a:p>
          <a:p>
            <a:pPr lvl="0"/>
            <a:r>
              <a:rPr lang="en-CA" dirty="0"/>
              <a:t>General Comments</a:t>
            </a:r>
          </a:p>
          <a:p>
            <a:r>
              <a:rPr lang="en-CA" dirty="0" smtClean="0"/>
              <a:t>Example</a:t>
            </a:r>
          </a:p>
          <a:p>
            <a:r>
              <a:rPr lang="en-CA" dirty="0" smtClean="0"/>
              <a:t>What not to do</a:t>
            </a:r>
          </a:p>
          <a:p>
            <a:r>
              <a:rPr lang="en-CA" dirty="0" smtClean="0"/>
              <a:t>Your next steps</a:t>
            </a:r>
          </a:p>
          <a:p>
            <a:r>
              <a:rPr lang="en-CA" dirty="0" smtClean="0"/>
              <a:t>Wrap up</a:t>
            </a: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17805"/>
          <a:stretch/>
        </p:blipFill>
        <p:spPr>
          <a:xfrm>
            <a:off x="3419872" y="1792937"/>
            <a:ext cx="5724128" cy="5164456"/>
          </a:xfrm>
          <a:prstGeom prst="rect">
            <a:avLst/>
          </a:prstGeom>
        </p:spPr>
      </p:pic>
      <p:sp>
        <p:nvSpPr>
          <p:cNvPr id="2" name="Footer Placeholder 1"/>
          <p:cNvSpPr>
            <a:spLocks noGrp="1"/>
          </p:cNvSpPr>
          <p:nvPr>
            <p:ph type="ftr" sz="quarter" idx="11"/>
          </p:nvPr>
        </p:nvSpPr>
        <p:spPr/>
        <p:txBody>
          <a:bodyPr/>
          <a:lstStyle/>
          <a:p>
            <a:r>
              <a:rPr lang="en-CA" smtClean="0"/>
              <a:t>www.SmallBusinessSolver.com © 2018</a:t>
            </a:r>
            <a:endParaRPr lang="en-CA"/>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fade">
                                      <p:cBhvr>
                                        <p:cTn id="47" dur="500"/>
                                        <p:tgtEl>
                                          <p:spTgt spid="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txEl>
                                              <p:pRg st="9" end="9"/>
                                            </p:txEl>
                                          </p:spTgt>
                                        </p:tgtEl>
                                        <p:attrNameLst>
                                          <p:attrName>style.visibility</p:attrName>
                                        </p:attrNameLst>
                                      </p:cBhvr>
                                      <p:to>
                                        <p:strVal val="visible"/>
                                      </p:to>
                                    </p:set>
                                    <p:animEffect transition="in" filter="fade">
                                      <p:cBhvr>
                                        <p:cTn id="52"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25268"/>
          <a:stretch/>
        </p:blipFill>
        <p:spPr>
          <a:xfrm>
            <a:off x="5890012" y="332656"/>
            <a:ext cx="3253987" cy="6525344"/>
          </a:xfrm>
          <a:prstGeom prst="rect">
            <a:avLst/>
          </a:prstGeom>
        </p:spPr>
      </p:pic>
      <p:sp>
        <p:nvSpPr>
          <p:cNvPr id="2" name="Title 1"/>
          <p:cNvSpPr>
            <a:spLocks noGrp="1"/>
          </p:cNvSpPr>
          <p:nvPr>
            <p:ph type="title"/>
          </p:nvPr>
        </p:nvSpPr>
        <p:spPr>
          <a:xfrm>
            <a:off x="513458" y="284176"/>
            <a:ext cx="7772400" cy="1508760"/>
          </a:xfrm>
        </p:spPr>
        <p:txBody>
          <a:bodyPr/>
          <a:lstStyle/>
          <a:p>
            <a:r>
              <a:rPr lang="en-CA" sz="2800" u="sng" dirty="0" smtClean="0"/>
              <a:t>Worksheet</a:t>
            </a:r>
            <a:endParaRPr lang="en-CA" sz="2800" u="sng" dirty="0"/>
          </a:p>
        </p:txBody>
      </p:sp>
      <p:sp>
        <p:nvSpPr>
          <p:cNvPr id="4" name="Text Placeholder 3"/>
          <p:cNvSpPr>
            <a:spLocks noGrp="1"/>
          </p:cNvSpPr>
          <p:nvPr>
            <p:ph type="body" sz="half" idx="2"/>
          </p:nvPr>
        </p:nvSpPr>
        <p:spPr>
          <a:xfrm>
            <a:off x="493622" y="1268760"/>
            <a:ext cx="6066331" cy="4691063"/>
          </a:xfrm>
        </p:spPr>
        <p:txBody>
          <a:bodyPr>
            <a:normAutofit/>
          </a:bodyPr>
          <a:lstStyle/>
          <a:p>
            <a:r>
              <a:rPr lang="en-CA" sz="2800" dirty="0" smtClean="0">
                <a:solidFill>
                  <a:srgbClr val="002060"/>
                </a:solidFill>
              </a:rPr>
              <a:t>Grab your worksheet and follow along.</a:t>
            </a:r>
            <a:endParaRPr lang="en-CA" sz="2800" dirty="0">
              <a:solidFill>
                <a:srgbClr val="002060"/>
              </a:solidFill>
            </a:endParaRPr>
          </a:p>
        </p:txBody>
      </p:sp>
      <p:pic>
        <p:nvPicPr>
          <p:cNvPr id="15" name="Content Placeholder 1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9512" y="3429000"/>
            <a:ext cx="5589666" cy="1480331"/>
          </a:xfrm>
        </p:spPr>
      </p:pic>
      <p:sp>
        <p:nvSpPr>
          <p:cNvPr id="5" name="Footer Placeholder 4"/>
          <p:cNvSpPr>
            <a:spLocks noGrp="1"/>
          </p:cNvSpPr>
          <p:nvPr>
            <p:ph type="ftr" sz="quarter" idx="11"/>
          </p:nvPr>
        </p:nvSpPr>
        <p:spPr>
          <a:xfrm>
            <a:off x="1763688" y="6422855"/>
            <a:ext cx="4060627" cy="365125"/>
          </a:xfrm>
        </p:spPr>
        <p:txBody>
          <a:bodyPr/>
          <a:lstStyle/>
          <a:p>
            <a:r>
              <a:rPr lang="en-CA" dirty="0" smtClean="0"/>
              <a:t>www.SmallBusinessSolver.com © 2018</a:t>
            </a:r>
            <a:endParaRPr lang="en-CA" dirty="0"/>
          </a:p>
        </p:txBody>
      </p:sp>
    </p:spTree>
    <p:extLst>
      <p:ext uri="{BB962C8B-B14F-4D97-AF65-F5344CB8AC3E}">
        <p14:creationId xmlns:p14="http://schemas.microsoft.com/office/powerpoint/2010/main" val="301863641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27179" y="0"/>
            <a:ext cx="7052509" cy="6858000"/>
          </a:xfrm>
          <a:prstGeom prst="rect">
            <a:avLst/>
          </a:prstGeom>
        </p:spPr>
      </p:pic>
      <p:sp>
        <p:nvSpPr>
          <p:cNvPr id="2" name="Title 1"/>
          <p:cNvSpPr>
            <a:spLocks noGrp="1"/>
          </p:cNvSpPr>
          <p:nvPr>
            <p:ph type="title"/>
          </p:nvPr>
        </p:nvSpPr>
        <p:spPr>
          <a:xfrm>
            <a:off x="36947" y="284176"/>
            <a:ext cx="2734853" cy="1508760"/>
          </a:xfrm>
        </p:spPr>
        <p:txBody>
          <a:bodyPr/>
          <a:lstStyle/>
          <a:p>
            <a:r>
              <a:rPr lang="en-CA" dirty="0" smtClean="0"/>
              <a:t>Type of Contacts</a:t>
            </a:r>
            <a:endParaRPr lang="en-CA" dirty="0"/>
          </a:p>
        </p:txBody>
      </p:sp>
      <p:sp>
        <p:nvSpPr>
          <p:cNvPr id="4" name="Footer Placeholder 3"/>
          <p:cNvSpPr>
            <a:spLocks noGrp="1"/>
          </p:cNvSpPr>
          <p:nvPr>
            <p:ph type="ftr" sz="quarter" idx="11"/>
          </p:nvPr>
        </p:nvSpPr>
        <p:spPr/>
        <p:txBody>
          <a:bodyPr/>
          <a:lstStyle/>
          <a:p>
            <a:r>
              <a:rPr lang="en-CA" dirty="0" smtClean="0">
                <a:solidFill>
                  <a:schemeClr val="bg1"/>
                </a:solidFill>
              </a:rPr>
              <a:t>www.SmallBusinessSolver.com © 2018</a:t>
            </a:r>
            <a:endParaRPr lang="en-CA" dirty="0">
              <a:solidFill>
                <a:schemeClr val="bg1"/>
              </a:solidFill>
            </a:endParaRPr>
          </a:p>
        </p:txBody>
      </p:sp>
    </p:spTree>
    <p:extLst>
      <p:ext uri="{BB962C8B-B14F-4D97-AF65-F5344CB8AC3E}">
        <p14:creationId xmlns:p14="http://schemas.microsoft.com/office/powerpoint/2010/main" val="323247741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5650"/>
            <a:ext cx="9144000" cy="7309300"/>
          </a:xfrm>
          <a:prstGeom prst="rect">
            <a:avLst/>
          </a:prstGeom>
        </p:spPr>
      </p:pic>
      <p:sp>
        <p:nvSpPr>
          <p:cNvPr id="2" name="Title 1"/>
          <p:cNvSpPr>
            <a:spLocks noGrp="1"/>
          </p:cNvSpPr>
          <p:nvPr>
            <p:ph type="title"/>
          </p:nvPr>
        </p:nvSpPr>
        <p:spPr/>
        <p:txBody>
          <a:bodyPr/>
          <a:lstStyle/>
          <a:p>
            <a:r>
              <a:rPr lang="en-CA" dirty="0" smtClean="0"/>
              <a:t>Networking Event</a:t>
            </a:r>
            <a:endParaRPr lang="en-CA" dirty="0"/>
          </a:p>
        </p:txBody>
      </p:sp>
      <p:sp>
        <p:nvSpPr>
          <p:cNvPr id="4" name="Footer Placeholder 3"/>
          <p:cNvSpPr>
            <a:spLocks noGrp="1"/>
          </p:cNvSpPr>
          <p:nvPr>
            <p:ph type="ftr" sz="quarter" idx="11"/>
          </p:nvPr>
        </p:nvSpPr>
        <p:spPr/>
        <p:txBody>
          <a:bodyPr/>
          <a:lstStyle/>
          <a:p>
            <a:r>
              <a:rPr lang="en-CA" smtClean="0"/>
              <a:t>www.SmallBusinessSolver.com © 2018</a:t>
            </a:r>
            <a:endParaRPr lang="en-CA"/>
          </a:p>
        </p:txBody>
      </p:sp>
    </p:spTree>
    <p:extLst>
      <p:ext uri="{BB962C8B-B14F-4D97-AF65-F5344CB8AC3E}">
        <p14:creationId xmlns:p14="http://schemas.microsoft.com/office/powerpoint/2010/main" val="25892469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520" y="-1247299"/>
            <a:ext cx="9252520" cy="8105299"/>
          </a:xfrm>
          <a:prstGeom prst="rect">
            <a:avLst/>
          </a:prstGeom>
        </p:spPr>
      </p:pic>
      <p:sp>
        <p:nvSpPr>
          <p:cNvPr id="2" name="Title 1"/>
          <p:cNvSpPr>
            <a:spLocks noGrp="1"/>
          </p:cNvSpPr>
          <p:nvPr>
            <p:ph type="title"/>
          </p:nvPr>
        </p:nvSpPr>
        <p:spPr>
          <a:xfrm>
            <a:off x="685019" y="284176"/>
            <a:ext cx="3814973" cy="1508760"/>
          </a:xfrm>
        </p:spPr>
        <p:txBody>
          <a:bodyPr/>
          <a:lstStyle/>
          <a:p>
            <a:r>
              <a:rPr lang="en-CA" dirty="0" smtClean="0"/>
              <a:t>Number of Contacts</a:t>
            </a:r>
            <a:endParaRPr lang="en-CA" dirty="0"/>
          </a:p>
        </p:txBody>
      </p:sp>
      <p:sp>
        <p:nvSpPr>
          <p:cNvPr id="4" name="Footer Placeholder 3"/>
          <p:cNvSpPr>
            <a:spLocks noGrp="1"/>
          </p:cNvSpPr>
          <p:nvPr>
            <p:ph type="ftr" sz="quarter" idx="11"/>
          </p:nvPr>
        </p:nvSpPr>
        <p:spPr/>
        <p:txBody>
          <a:bodyPr/>
          <a:lstStyle/>
          <a:p>
            <a:r>
              <a:rPr lang="en-CA" smtClean="0"/>
              <a:t>www.SmallBusinessSolver.com © 2018</a:t>
            </a:r>
            <a:endParaRPr lang="en-CA"/>
          </a:p>
        </p:txBody>
      </p:sp>
    </p:spTree>
    <p:extLst>
      <p:ext uri="{BB962C8B-B14F-4D97-AF65-F5344CB8AC3E}">
        <p14:creationId xmlns:p14="http://schemas.microsoft.com/office/powerpoint/2010/main" val="364131200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Cost Per Contact</a:t>
            </a:r>
            <a:endParaRPr lang="en-CA"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57911"/>
            <a:ext cx="9144000" cy="5139441"/>
          </a:xfrm>
          <a:prstGeom prst="rect">
            <a:avLst/>
          </a:prstGeom>
        </p:spPr>
      </p:pic>
      <p:sp>
        <p:nvSpPr>
          <p:cNvPr id="4" name="Footer Placeholder 3"/>
          <p:cNvSpPr>
            <a:spLocks noGrp="1"/>
          </p:cNvSpPr>
          <p:nvPr>
            <p:ph type="ftr" sz="quarter" idx="11"/>
          </p:nvPr>
        </p:nvSpPr>
        <p:spPr>
          <a:xfrm>
            <a:off x="4191000" y="6520259"/>
            <a:ext cx="4060627" cy="365125"/>
          </a:xfrm>
        </p:spPr>
        <p:txBody>
          <a:bodyPr/>
          <a:lstStyle/>
          <a:p>
            <a:r>
              <a:rPr lang="en-CA" smtClean="0"/>
              <a:t>www.SmallBusinessSolver.com © 2018</a:t>
            </a:r>
            <a:endParaRPr lang="en-CA"/>
          </a:p>
        </p:txBody>
      </p:sp>
    </p:spTree>
    <p:extLst>
      <p:ext uri="{BB962C8B-B14F-4D97-AF65-F5344CB8AC3E}">
        <p14:creationId xmlns:p14="http://schemas.microsoft.com/office/powerpoint/2010/main" val="28737263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Banded</Template>
  <TotalTime>406</TotalTime>
  <Words>493</Words>
  <Application>Microsoft Office PowerPoint</Application>
  <PresentationFormat>On-screen Show (4:3)</PresentationFormat>
  <Paragraphs>110</Paragraphs>
  <Slides>18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Calibri</vt:lpstr>
      <vt:lpstr>Corbel</vt:lpstr>
      <vt:lpstr>Times New Roman</vt:lpstr>
      <vt:lpstr>Wingdings</vt:lpstr>
      <vt:lpstr>Banded</vt:lpstr>
      <vt:lpstr>Networking for a Difference</vt:lpstr>
      <vt:lpstr>It’s The Quality!</vt:lpstr>
      <vt:lpstr>The Goal</vt:lpstr>
      <vt:lpstr>Key Points</vt:lpstr>
      <vt:lpstr>Worksheet</vt:lpstr>
      <vt:lpstr>Type of Contacts</vt:lpstr>
      <vt:lpstr>Networking Event</vt:lpstr>
      <vt:lpstr>Number of Contacts</vt:lpstr>
      <vt:lpstr>Cost Per Contact</vt:lpstr>
      <vt:lpstr>Time Per Contact</vt:lpstr>
      <vt:lpstr>General Comments</vt:lpstr>
      <vt:lpstr>How Does It Work?</vt:lpstr>
      <vt:lpstr>How Does It work?</vt:lpstr>
      <vt:lpstr>Top Mistakes To Avoid</vt:lpstr>
      <vt:lpstr>Now What?</vt:lpstr>
      <vt:lpstr>Key Points</vt:lpstr>
      <vt:lpstr>The Goal</vt:lpstr>
      <vt:lpstr>PowerPoint Presentation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Carla Langhorst</cp:lastModifiedBy>
  <cp:revision>79</cp:revision>
  <dcterms:created xsi:type="dcterms:W3CDTF">2009-12-07T18:18:58Z</dcterms:created>
  <dcterms:modified xsi:type="dcterms:W3CDTF">2018-09-18T21:31:14Z</dcterms:modified>
</cp:coreProperties>
</file>