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7"/>
  </p:notesMasterIdLst>
  <p:sldIdLst>
    <p:sldId id="256" r:id="rId2"/>
    <p:sldId id="312" r:id="rId3"/>
    <p:sldId id="267" r:id="rId4"/>
    <p:sldId id="257" r:id="rId5"/>
    <p:sldId id="287" r:id="rId6"/>
    <p:sldId id="313" r:id="rId7"/>
    <p:sldId id="314" r:id="rId8"/>
    <p:sldId id="315" r:id="rId9"/>
    <p:sldId id="316" r:id="rId10"/>
    <p:sldId id="317" r:id="rId11"/>
    <p:sldId id="273" r:id="rId12"/>
    <p:sldId id="263" r:id="rId13"/>
    <p:sldId id="277" r:id="rId14"/>
    <p:sldId id="276" r:id="rId15"/>
    <p:sldId id="288" r:id="rId1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87" d="100"/>
          <a:sy n="87" d="100"/>
        </p:scale>
        <p:origin x="1494" y="90"/>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CA"/>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A45672D-E569-4118-B9E7-E5B13E7D8B08}" type="datetimeFigureOut">
              <a:rPr lang="en-CA" smtClean="0"/>
              <a:t>2018-09-18</a:t>
            </a:fld>
            <a:endParaRPr lang="en-CA"/>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CA"/>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CA"/>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828E9B7-7EA1-4E9E-83D4-67BD6F240445}" type="slidenum">
              <a:rPr lang="en-CA" smtClean="0"/>
              <a:t>‹#›</a:t>
            </a:fld>
            <a:endParaRPr lang="en-CA"/>
          </a:p>
        </p:txBody>
      </p:sp>
    </p:spTree>
    <p:extLst>
      <p:ext uri="{BB962C8B-B14F-4D97-AF65-F5344CB8AC3E}">
        <p14:creationId xmlns:p14="http://schemas.microsoft.com/office/powerpoint/2010/main" val="340654299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3828E9B7-7EA1-4E9E-83D4-67BD6F240445}" type="slidenum">
              <a:rPr lang="en-CA" smtClean="0"/>
              <a:t>1</a:t>
            </a:fld>
            <a:endParaRPr lang="en-CA"/>
          </a:p>
        </p:txBody>
      </p:sp>
    </p:spTree>
    <p:extLst>
      <p:ext uri="{BB962C8B-B14F-4D97-AF65-F5344CB8AC3E}">
        <p14:creationId xmlns:p14="http://schemas.microsoft.com/office/powerpoint/2010/main" val="236322656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5132" y="2059012"/>
            <a:ext cx="9146751" cy="18288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274319" y="2166365"/>
            <a:ext cx="8603674" cy="1739347"/>
          </a:xfrm>
        </p:spPr>
        <p:txBody>
          <a:bodyPr tIns="45720" bIns="45720" anchor="ctr">
            <a:normAutofit/>
          </a:bodyPr>
          <a:lstStyle>
            <a:lvl1pPr algn="ctr">
              <a:lnSpc>
                <a:spcPct val="80000"/>
              </a:lnSpc>
              <a:defRPr sz="6000" spc="0" baseline="0"/>
            </a:lvl1pPr>
          </a:lstStyle>
          <a:p>
            <a:r>
              <a:rPr lang="en-US" smtClean="0"/>
              <a:t>Click to edit Master title style</a:t>
            </a:r>
            <a:endParaRPr lang="en-US" dirty="0"/>
          </a:p>
        </p:txBody>
      </p:sp>
      <p:sp>
        <p:nvSpPr>
          <p:cNvPr id="3" name="Subtitle 2"/>
          <p:cNvSpPr>
            <a:spLocks noGrp="1"/>
          </p:cNvSpPr>
          <p:nvPr>
            <p:ph type="subTitle" idx="1"/>
          </p:nvPr>
        </p:nvSpPr>
        <p:spPr>
          <a:xfrm>
            <a:off x="1143000" y="3970315"/>
            <a:ext cx="6858000" cy="1309255"/>
          </a:xfrm>
        </p:spPr>
        <p:txBody>
          <a:bodyPr>
            <a:normAutofit/>
          </a:bodyPr>
          <a:lstStyle>
            <a:lvl1pPr marL="0" indent="0" algn="ctr">
              <a:buNone/>
              <a:defRPr sz="2000"/>
            </a:lvl1pPr>
            <a:lvl2pPr marL="457200" indent="0" algn="ctr">
              <a:buNone/>
              <a:defRPr sz="2000"/>
            </a:lvl2pPr>
            <a:lvl3pPr marL="914400" indent="0" algn="ctr">
              <a:buNone/>
              <a:defRPr sz="20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EC0D36E1-5AE4-485F-BE36-484354D3F2AE}" type="datetime1">
              <a:rPr lang="en-US" smtClean="0"/>
              <a:t>9/18/2018</a:t>
            </a:fld>
            <a:endParaRPr lang="en-CA"/>
          </a:p>
        </p:txBody>
      </p:sp>
      <p:sp>
        <p:nvSpPr>
          <p:cNvPr id="5" name="Footer Placeholder 4"/>
          <p:cNvSpPr>
            <a:spLocks noGrp="1"/>
          </p:cNvSpPr>
          <p:nvPr>
            <p:ph type="ftr" sz="quarter" idx="11"/>
          </p:nvPr>
        </p:nvSpPr>
        <p:spPr/>
        <p:txBody>
          <a:bodyPr/>
          <a:lstStyle/>
          <a:p>
            <a:r>
              <a:rPr lang="en-CA" smtClean="0"/>
              <a:t>www.SmallBusinessSolver.com © 2018</a:t>
            </a:r>
            <a:endParaRPr lang="en-CA"/>
          </a:p>
        </p:txBody>
      </p:sp>
      <p:sp>
        <p:nvSpPr>
          <p:cNvPr id="6" name="Slide Number Placeholder 5"/>
          <p:cNvSpPr>
            <a:spLocks noGrp="1"/>
          </p:cNvSpPr>
          <p:nvPr>
            <p:ph type="sldNum" sz="quarter" idx="12"/>
          </p:nvPr>
        </p:nvSpPr>
        <p:spPr/>
        <p:txBody>
          <a:bodyPr/>
          <a:lstStyle/>
          <a:p>
            <a:fld id="{3C311181-07AF-4940-AF7E-81F4D00DD368}" type="slidenum">
              <a:rPr lang="en-CA" smtClean="0"/>
              <a:pPr/>
              <a:t>‹#›</a:t>
            </a:fld>
            <a:endParaRPr lang="en-CA"/>
          </a:p>
        </p:txBody>
      </p:sp>
    </p:spTree>
    <p:extLst>
      <p:ext uri="{BB962C8B-B14F-4D97-AF65-F5344CB8AC3E}">
        <p14:creationId xmlns:p14="http://schemas.microsoft.com/office/powerpoint/2010/main" val="1843892599"/>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6A493507-998A-41C0-A34A-387980F5A40D}" type="datetime1">
              <a:rPr lang="en-US" smtClean="0"/>
              <a:t>9/18/2018</a:t>
            </a:fld>
            <a:endParaRPr lang="en-CA"/>
          </a:p>
        </p:txBody>
      </p:sp>
      <p:sp>
        <p:nvSpPr>
          <p:cNvPr id="5" name="Footer Placeholder 4"/>
          <p:cNvSpPr>
            <a:spLocks noGrp="1"/>
          </p:cNvSpPr>
          <p:nvPr>
            <p:ph type="ftr" sz="quarter" idx="11"/>
          </p:nvPr>
        </p:nvSpPr>
        <p:spPr/>
        <p:txBody>
          <a:bodyPr/>
          <a:lstStyle/>
          <a:p>
            <a:r>
              <a:rPr lang="en-CA" smtClean="0"/>
              <a:t>www.SmallBusinessSolver.com © 2018</a:t>
            </a:r>
            <a:endParaRPr lang="en-CA"/>
          </a:p>
        </p:txBody>
      </p:sp>
      <p:sp>
        <p:nvSpPr>
          <p:cNvPr id="6" name="Slide Number Placeholder 5"/>
          <p:cNvSpPr>
            <a:spLocks noGrp="1"/>
          </p:cNvSpPr>
          <p:nvPr>
            <p:ph type="sldNum" sz="quarter" idx="12"/>
          </p:nvPr>
        </p:nvSpPr>
        <p:spPr/>
        <p:txBody>
          <a:bodyPr/>
          <a:lstStyle/>
          <a:p>
            <a:fld id="{3C311181-07AF-4940-AF7E-81F4D00DD368}" type="slidenum">
              <a:rPr lang="en-CA" smtClean="0"/>
              <a:pPr/>
              <a:t>‹#›</a:t>
            </a:fld>
            <a:endParaRPr lang="en-CA"/>
          </a:p>
        </p:txBody>
      </p:sp>
    </p:spTree>
    <p:extLst>
      <p:ext uri="{BB962C8B-B14F-4D97-AF65-F5344CB8AC3E}">
        <p14:creationId xmlns:p14="http://schemas.microsoft.com/office/powerpoint/2010/main" val="1175780125"/>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6764484" y="0"/>
            <a:ext cx="20574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6870468" y="609600"/>
            <a:ext cx="1801785" cy="5638800"/>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0" y="609600"/>
            <a:ext cx="5979968" cy="56388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628650" y="6422855"/>
            <a:ext cx="2057397" cy="365125"/>
          </a:xfrm>
        </p:spPr>
        <p:txBody>
          <a:bodyPr/>
          <a:lstStyle/>
          <a:p>
            <a:fld id="{5DB3DB93-236E-4793-90BC-4E35924C6A24}" type="datetime1">
              <a:rPr lang="en-US" smtClean="0"/>
              <a:t>9/18/2018</a:t>
            </a:fld>
            <a:endParaRPr lang="en-CA"/>
          </a:p>
        </p:txBody>
      </p:sp>
      <p:sp>
        <p:nvSpPr>
          <p:cNvPr id="5" name="Footer Placeholder 4"/>
          <p:cNvSpPr>
            <a:spLocks noGrp="1"/>
          </p:cNvSpPr>
          <p:nvPr>
            <p:ph type="ftr" sz="quarter" idx="11"/>
          </p:nvPr>
        </p:nvSpPr>
        <p:spPr>
          <a:xfrm>
            <a:off x="2832102" y="6422855"/>
            <a:ext cx="3209752" cy="365125"/>
          </a:xfrm>
        </p:spPr>
        <p:txBody>
          <a:bodyPr/>
          <a:lstStyle/>
          <a:p>
            <a:r>
              <a:rPr lang="en-CA" smtClean="0"/>
              <a:t>www.SmallBusinessSolver.com © 2018</a:t>
            </a:r>
            <a:endParaRPr lang="en-CA"/>
          </a:p>
        </p:txBody>
      </p:sp>
      <p:sp>
        <p:nvSpPr>
          <p:cNvPr id="6" name="Slide Number Placeholder 5"/>
          <p:cNvSpPr>
            <a:spLocks noGrp="1"/>
          </p:cNvSpPr>
          <p:nvPr>
            <p:ph type="sldNum" sz="quarter" idx="12"/>
          </p:nvPr>
        </p:nvSpPr>
        <p:spPr>
          <a:xfrm>
            <a:off x="6054787" y="6422855"/>
            <a:ext cx="659819" cy="365125"/>
          </a:xfrm>
        </p:spPr>
        <p:txBody>
          <a:bodyPr/>
          <a:lstStyle/>
          <a:p>
            <a:fld id="{3C311181-07AF-4940-AF7E-81F4D00DD368}" type="slidenum">
              <a:rPr lang="en-CA" smtClean="0"/>
              <a:pPr/>
              <a:t>‹#›</a:t>
            </a:fld>
            <a:endParaRPr lang="en-CA"/>
          </a:p>
        </p:txBody>
      </p:sp>
    </p:spTree>
    <p:extLst>
      <p:ext uri="{BB962C8B-B14F-4D97-AF65-F5344CB8AC3E}">
        <p14:creationId xmlns:p14="http://schemas.microsoft.com/office/powerpoint/2010/main" val="788846432"/>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143116"/>
            <a:ext cx="8229600" cy="3983047"/>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CA" dirty="0"/>
          </a:p>
        </p:txBody>
      </p:sp>
      <p:sp>
        <p:nvSpPr>
          <p:cNvPr id="4" name="Date Placeholder 3"/>
          <p:cNvSpPr>
            <a:spLocks noGrp="1"/>
          </p:cNvSpPr>
          <p:nvPr>
            <p:ph type="dt" sz="half" idx="10"/>
          </p:nvPr>
        </p:nvSpPr>
        <p:spPr/>
        <p:txBody>
          <a:bodyPr/>
          <a:lstStyle/>
          <a:p>
            <a:fld id="{29854C5D-9F00-4D9E-A002-96B1240646AD}" type="datetime1">
              <a:rPr lang="en-US" smtClean="0"/>
              <a:t>9/18/2018</a:t>
            </a:fld>
            <a:endParaRPr lang="en-CA"/>
          </a:p>
        </p:txBody>
      </p:sp>
      <p:sp>
        <p:nvSpPr>
          <p:cNvPr id="5" name="Footer Placeholder 4"/>
          <p:cNvSpPr>
            <a:spLocks noGrp="1"/>
          </p:cNvSpPr>
          <p:nvPr>
            <p:ph type="ftr" sz="quarter" idx="11"/>
          </p:nvPr>
        </p:nvSpPr>
        <p:spPr/>
        <p:txBody>
          <a:bodyPr/>
          <a:lstStyle/>
          <a:p>
            <a:r>
              <a:rPr lang="en-CA" smtClean="0"/>
              <a:t>www.SmallBusinessSolver.com © 2018</a:t>
            </a:r>
            <a:endParaRPr lang="en-CA"/>
          </a:p>
        </p:txBody>
      </p:sp>
      <p:sp>
        <p:nvSpPr>
          <p:cNvPr id="6" name="Slide Number Placeholder 5"/>
          <p:cNvSpPr>
            <a:spLocks noGrp="1"/>
          </p:cNvSpPr>
          <p:nvPr>
            <p:ph type="sldNum" sz="quarter" idx="12"/>
          </p:nvPr>
        </p:nvSpPr>
        <p:spPr/>
        <p:txBody>
          <a:bodyPr/>
          <a:lstStyle/>
          <a:p>
            <a:fld id="{3C311181-07AF-4940-AF7E-81F4D00DD368}" type="slidenum">
              <a:rPr lang="en-CA" smtClean="0"/>
              <a:pPr/>
              <a:t>‹#›</a:t>
            </a:fld>
            <a:endParaRPr lang="en-CA"/>
          </a:p>
        </p:txBody>
      </p:sp>
      <p:sp>
        <p:nvSpPr>
          <p:cNvPr id="9" name="Title 1"/>
          <p:cNvSpPr>
            <a:spLocks noGrp="1"/>
          </p:cNvSpPr>
          <p:nvPr>
            <p:ph type="title"/>
          </p:nvPr>
        </p:nvSpPr>
        <p:spPr>
          <a:xfrm>
            <a:off x="457200" y="928670"/>
            <a:ext cx="8229600" cy="1143000"/>
          </a:xfrm>
        </p:spPr>
        <p:txBody>
          <a:bodyPr/>
          <a:lstStyle/>
          <a:p>
            <a:r>
              <a:rPr lang="en-US" dirty="0" smtClean="0"/>
              <a:t>Click to edit Master title style</a:t>
            </a:r>
            <a:endParaRPr lang="en-CA" dirty="0"/>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9BA15873-7843-4D8E-8E49-ED8CAC72844E}" type="datetime1">
              <a:rPr lang="en-US" smtClean="0"/>
              <a:t>9/18/2018</a:t>
            </a:fld>
            <a:endParaRPr lang="en-CA"/>
          </a:p>
        </p:txBody>
      </p:sp>
      <p:sp>
        <p:nvSpPr>
          <p:cNvPr id="5" name="Footer Placeholder 4"/>
          <p:cNvSpPr>
            <a:spLocks noGrp="1"/>
          </p:cNvSpPr>
          <p:nvPr>
            <p:ph type="ftr" sz="quarter" idx="11"/>
          </p:nvPr>
        </p:nvSpPr>
        <p:spPr/>
        <p:txBody>
          <a:bodyPr/>
          <a:lstStyle/>
          <a:p>
            <a:r>
              <a:rPr lang="en-CA" smtClean="0"/>
              <a:t>www.SmallBusinessSolver.com © 2018</a:t>
            </a:r>
            <a:endParaRPr lang="en-CA"/>
          </a:p>
        </p:txBody>
      </p:sp>
      <p:sp>
        <p:nvSpPr>
          <p:cNvPr id="6" name="Slide Number Placeholder 5"/>
          <p:cNvSpPr>
            <a:spLocks noGrp="1"/>
          </p:cNvSpPr>
          <p:nvPr>
            <p:ph type="sldNum" sz="quarter" idx="12"/>
          </p:nvPr>
        </p:nvSpPr>
        <p:spPr/>
        <p:txBody>
          <a:bodyPr/>
          <a:lstStyle/>
          <a:p>
            <a:fld id="{3C311181-07AF-4940-AF7E-81F4D00DD368}" type="slidenum">
              <a:rPr lang="en-CA" smtClean="0"/>
              <a:pPr/>
              <a:t>‹#›</a:t>
            </a:fld>
            <a:endParaRPr lang="en-CA"/>
          </a:p>
        </p:txBody>
      </p:sp>
    </p:spTree>
    <p:extLst>
      <p:ext uri="{BB962C8B-B14F-4D97-AF65-F5344CB8AC3E}">
        <p14:creationId xmlns:p14="http://schemas.microsoft.com/office/powerpoint/2010/main" val="3982011348"/>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1"/>
      </p:bgRef>
    </p:bg>
    <p:spTree>
      <p:nvGrpSpPr>
        <p:cNvPr id="1" name=""/>
        <p:cNvGrpSpPr/>
        <p:nvPr/>
      </p:nvGrpSpPr>
      <p:grpSpPr>
        <a:xfrm>
          <a:off x="0" y="0"/>
          <a:ext cx="0" cy="0"/>
          <a:chOff x="0" y="0"/>
          <a:chExt cx="0" cy="0"/>
        </a:xfrm>
      </p:grpSpPr>
      <p:sp>
        <p:nvSpPr>
          <p:cNvPr id="7" name="Rectangle 6"/>
          <p:cNvSpPr/>
          <p:nvPr/>
        </p:nvSpPr>
        <p:spPr>
          <a:xfrm>
            <a:off x="-5132" y="2059012"/>
            <a:ext cx="9146751" cy="18288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24893" y="2208879"/>
            <a:ext cx="7886700" cy="1676400"/>
          </a:xfrm>
        </p:spPr>
        <p:txBody>
          <a:bodyPr anchor="ctr">
            <a:noAutofit/>
          </a:bodyPr>
          <a:lstStyle>
            <a:lvl1pPr algn="ctr">
              <a:lnSpc>
                <a:spcPct val="80000"/>
              </a:lnSpc>
              <a:defRPr sz="6000" b="0" spc="0" baseline="0">
                <a:solidFill>
                  <a:schemeClr val="bg1"/>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624893" y="3984400"/>
            <a:ext cx="7886700" cy="1174639"/>
          </a:xfrm>
        </p:spPr>
        <p:txBody>
          <a:bodyPr anchor="t">
            <a:normAutofit/>
          </a:bodyPr>
          <a:lstStyle>
            <a:lvl1pPr marL="0" indent="0" algn="ct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solidFill>
                  <a:schemeClr val="tx2"/>
                </a:solidFill>
              </a:defRPr>
            </a:lvl1pPr>
          </a:lstStyle>
          <a:p>
            <a:fld id="{17263CD4-7E1A-40CA-97E6-9726B6DC94FD}" type="datetime1">
              <a:rPr lang="en-US" smtClean="0"/>
              <a:t>9/18/2018</a:t>
            </a:fld>
            <a:endParaRPr lang="en-CA"/>
          </a:p>
        </p:txBody>
      </p:sp>
      <p:sp>
        <p:nvSpPr>
          <p:cNvPr id="5" name="Footer Placeholder 4"/>
          <p:cNvSpPr>
            <a:spLocks noGrp="1"/>
          </p:cNvSpPr>
          <p:nvPr>
            <p:ph type="ftr" sz="quarter" idx="11"/>
          </p:nvPr>
        </p:nvSpPr>
        <p:spPr/>
        <p:txBody>
          <a:bodyPr/>
          <a:lstStyle>
            <a:lvl1pPr>
              <a:defRPr>
                <a:solidFill>
                  <a:schemeClr val="tx2"/>
                </a:solidFill>
              </a:defRPr>
            </a:lvl1pPr>
          </a:lstStyle>
          <a:p>
            <a:r>
              <a:rPr lang="en-CA" smtClean="0"/>
              <a:t>www.SmallBusinessSolver.com © 2018</a:t>
            </a:r>
            <a:endParaRPr lang="en-CA"/>
          </a:p>
        </p:txBody>
      </p:sp>
      <p:sp>
        <p:nvSpPr>
          <p:cNvPr id="6" name="Slide Number Placeholder 5"/>
          <p:cNvSpPr>
            <a:spLocks noGrp="1"/>
          </p:cNvSpPr>
          <p:nvPr>
            <p:ph type="sldNum" sz="quarter" idx="12"/>
          </p:nvPr>
        </p:nvSpPr>
        <p:spPr/>
        <p:txBody>
          <a:bodyPr/>
          <a:lstStyle>
            <a:lvl1pPr>
              <a:defRPr>
                <a:solidFill>
                  <a:schemeClr val="tx2"/>
                </a:solidFill>
              </a:defRPr>
            </a:lvl1pPr>
          </a:lstStyle>
          <a:p>
            <a:fld id="{3C311181-07AF-4940-AF7E-81F4D00DD368}" type="slidenum">
              <a:rPr lang="en-CA" smtClean="0"/>
              <a:pPr/>
              <a:t>‹#›</a:t>
            </a:fld>
            <a:endParaRPr lang="en-CA"/>
          </a:p>
        </p:txBody>
      </p:sp>
    </p:spTree>
    <p:extLst>
      <p:ext uri="{BB962C8B-B14F-4D97-AF65-F5344CB8AC3E}">
        <p14:creationId xmlns:p14="http://schemas.microsoft.com/office/powerpoint/2010/main" val="3296118580"/>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85797" y="2011680"/>
            <a:ext cx="3657600" cy="420624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800600" y="2011680"/>
            <a:ext cx="3657600" cy="420624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E24E8C02-2CD9-42E4-B975-A5E8C5326A52}" type="datetime1">
              <a:rPr lang="en-US" smtClean="0"/>
              <a:t>9/18/2018</a:t>
            </a:fld>
            <a:endParaRPr lang="en-CA"/>
          </a:p>
        </p:txBody>
      </p:sp>
      <p:sp>
        <p:nvSpPr>
          <p:cNvPr id="6" name="Footer Placeholder 5"/>
          <p:cNvSpPr>
            <a:spLocks noGrp="1"/>
          </p:cNvSpPr>
          <p:nvPr>
            <p:ph type="ftr" sz="quarter" idx="11"/>
          </p:nvPr>
        </p:nvSpPr>
        <p:spPr/>
        <p:txBody>
          <a:bodyPr/>
          <a:lstStyle/>
          <a:p>
            <a:r>
              <a:rPr lang="en-CA" smtClean="0"/>
              <a:t>www.SmallBusinessSolver.com © 2018</a:t>
            </a:r>
            <a:endParaRPr lang="en-CA"/>
          </a:p>
        </p:txBody>
      </p:sp>
      <p:sp>
        <p:nvSpPr>
          <p:cNvPr id="7" name="Slide Number Placeholder 6"/>
          <p:cNvSpPr>
            <a:spLocks noGrp="1"/>
          </p:cNvSpPr>
          <p:nvPr>
            <p:ph type="sldNum" sz="quarter" idx="12"/>
          </p:nvPr>
        </p:nvSpPr>
        <p:spPr/>
        <p:txBody>
          <a:bodyPr/>
          <a:lstStyle/>
          <a:p>
            <a:fld id="{3C311181-07AF-4940-AF7E-81F4D00DD368}" type="slidenum">
              <a:rPr lang="en-CA" smtClean="0"/>
              <a:pPr/>
              <a:t>‹#›</a:t>
            </a:fld>
            <a:endParaRPr lang="en-CA"/>
          </a:p>
        </p:txBody>
      </p:sp>
    </p:spTree>
    <p:extLst>
      <p:ext uri="{BB962C8B-B14F-4D97-AF65-F5344CB8AC3E}">
        <p14:creationId xmlns:p14="http://schemas.microsoft.com/office/powerpoint/2010/main" val="858439143"/>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85800" y="1913470"/>
            <a:ext cx="3657600" cy="743094"/>
          </a:xfrm>
        </p:spPr>
        <p:txBody>
          <a:bodyPr anchor="ctr">
            <a:norm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85800" y="2656566"/>
            <a:ext cx="3657600" cy="356616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800428" y="1913470"/>
            <a:ext cx="3657600" cy="743094"/>
          </a:xfrm>
        </p:spPr>
        <p:txBody>
          <a:bodyPr anchor="ctr">
            <a:norm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800428" y="2656564"/>
            <a:ext cx="3657600" cy="356616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89A42CFA-9454-4AA2-8419-8CA8B8032071}" type="datetime1">
              <a:rPr lang="en-US" smtClean="0"/>
              <a:t>9/18/2018</a:t>
            </a:fld>
            <a:endParaRPr lang="en-CA"/>
          </a:p>
        </p:txBody>
      </p:sp>
      <p:sp>
        <p:nvSpPr>
          <p:cNvPr id="8" name="Footer Placeholder 7"/>
          <p:cNvSpPr>
            <a:spLocks noGrp="1"/>
          </p:cNvSpPr>
          <p:nvPr>
            <p:ph type="ftr" sz="quarter" idx="11"/>
          </p:nvPr>
        </p:nvSpPr>
        <p:spPr/>
        <p:txBody>
          <a:bodyPr/>
          <a:lstStyle/>
          <a:p>
            <a:r>
              <a:rPr lang="en-CA" smtClean="0"/>
              <a:t>www.SmallBusinessSolver.com © 2018</a:t>
            </a:r>
            <a:endParaRPr lang="en-CA"/>
          </a:p>
        </p:txBody>
      </p:sp>
      <p:sp>
        <p:nvSpPr>
          <p:cNvPr id="9" name="Slide Number Placeholder 8"/>
          <p:cNvSpPr>
            <a:spLocks noGrp="1"/>
          </p:cNvSpPr>
          <p:nvPr>
            <p:ph type="sldNum" sz="quarter" idx="12"/>
          </p:nvPr>
        </p:nvSpPr>
        <p:spPr/>
        <p:txBody>
          <a:bodyPr/>
          <a:lstStyle/>
          <a:p>
            <a:fld id="{3C311181-07AF-4940-AF7E-81F4D00DD368}" type="slidenum">
              <a:rPr lang="en-CA" smtClean="0"/>
              <a:pPr/>
              <a:t>‹#›</a:t>
            </a:fld>
            <a:endParaRPr lang="en-CA"/>
          </a:p>
        </p:txBody>
      </p:sp>
    </p:spTree>
    <p:extLst>
      <p:ext uri="{BB962C8B-B14F-4D97-AF65-F5344CB8AC3E}">
        <p14:creationId xmlns:p14="http://schemas.microsoft.com/office/powerpoint/2010/main" val="3185164137"/>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58211C4E-4AF4-41B1-B760-B2EED8047F7B}" type="datetime1">
              <a:rPr lang="en-US" smtClean="0"/>
              <a:t>9/18/2018</a:t>
            </a:fld>
            <a:endParaRPr lang="en-CA"/>
          </a:p>
        </p:txBody>
      </p:sp>
      <p:sp>
        <p:nvSpPr>
          <p:cNvPr id="4" name="Footer Placeholder 3"/>
          <p:cNvSpPr>
            <a:spLocks noGrp="1"/>
          </p:cNvSpPr>
          <p:nvPr>
            <p:ph type="ftr" sz="quarter" idx="11"/>
          </p:nvPr>
        </p:nvSpPr>
        <p:spPr/>
        <p:txBody>
          <a:bodyPr/>
          <a:lstStyle/>
          <a:p>
            <a:r>
              <a:rPr lang="en-CA" smtClean="0"/>
              <a:t>www.SmallBusinessSolver.com © 2018</a:t>
            </a:r>
            <a:endParaRPr lang="en-CA"/>
          </a:p>
        </p:txBody>
      </p:sp>
      <p:sp>
        <p:nvSpPr>
          <p:cNvPr id="5" name="Slide Number Placeholder 4"/>
          <p:cNvSpPr>
            <a:spLocks noGrp="1"/>
          </p:cNvSpPr>
          <p:nvPr>
            <p:ph type="sldNum" sz="quarter" idx="12"/>
          </p:nvPr>
        </p:nvSpPr>
        <p:spPr/>
        <p:txBody>
          <a:bodyPr/>
          <a:lstStyle/>
          <a:p>
            <a:fld id="{3C311181-07AF-4940-AF7E-81F4D00DD368}" type="slidenum">
              <a:rPr lang="en-CA" smtClean="0"/>
              <a:pPr/>
              <a:t>‹#›</a:t>
            </a:fld>
            <a:endParaRPr lang="en-CA"/>
          </a:p>
        </p:txBody>
      </p:sp>
    </p:spTree>
    <p:extLst>
      <p:ext uri="{BB962C8B-B14F-4D97-AF65-F5344CB8AC3E}">
        <p14:creationId xmlns:p14="http://schemas.microsoft.com/office/powerpoint/2010/main" val="1981914643"/>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E86BE22-6B78-4E0F-8868-47A75D9BDCA0}" type="datetime1">
              <a:rPr lang="en-US" smtClean="0"/>
              <a:t>9/18/2018</a:t>
            </a:fld>
            <a:endParaRPr lang="en-CA"/>
          </a:p>
        </p:txBody>
      </p:sp>
      <p:sp>
        <p:nvSpPr>
          <p:cNvPr id="3" name="Footer Placeholder 2"/>
          <p:cNvSpPr>
            <a:spLocks noGrp="1"/>
          </p:cNvSpPr>
          <p:nvPr>
            <p:ph type="ftr" sz="quarter" idx="11"/>
          </p:nvPr>
        </p:nvSpPr>
        <p:spPr/>
        <p:txBody>
          <a:bodyPr/>
          <a:lstStyle/>
          <a:p>
            <a:r>
              <a:rPr lang="en-CA" smtClean="0"/>
              <a:t>www.SmallBusinessSolver.com © 2018</a:t>
            </a:r>
            <a:endParaRPr lang="en-CA"/>
          </a:p>
        </p:txBody>
      </p:sp>
      <p:sp>
        <p:nvSpPr>
          <p:cNvPr id="4" name="Slide Number Placeholder 3"/>
          <p:cNvSpPr>
            <a:spLocks noGrp="1"/>
          </p:cNvSpPr>
          <p:nvPr>
            <p:ph type="sldNum" sz="quarter" idx="12"/>
          </p:nvPr>
        </p:nvSpPr>
        <p:spPr/>
        <p:txBody>
          <a:bodyPr/>
          <a:lstStyle/>
          <a:p>
            <a:fld id="{3C311181-07AF-4940-AF7E-81F4D00DD368}" type="slidenum">
              <a:rPr lang="en-CA" smtClean="0"/>
              <a:pPr/>
              <a:t>‹#›</a:t>
            </a:fld>
            <a:endParaRPr lang="en-CA"/>
          </a:p>
        </p:txBody>
      </p:sp>
    </p:spTree>
    <p:extLst>
      <p:ext uri="{BB962C8B-B14F-4D97-AF65-F5344CB8AC3E}">
        <p14:creationId xmlns:p14="http://schemas.microsoft.com/office/powerpoint/2010/main" val="2806316153"/>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a:xfrm>
            <a:off x="685800" y="2148840"/>
            <a:ext cx="4572000" cy="384048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5892568" y="2147487"/>
            <a:ext cx="2560320" cy="3432319"/>
          </a:xfrm>
        </p:spPr>
        <p:txBody>
          <a:bodyPr>
            <a:normAutofit/>
          </a:bodyPr>
          <a:lstStyle>
            <a:lvl1pPr marL="0" indent="0">
              <a:lnSpc>
                <a:spcPct val="95000"/>
              </a:lnSpc>
              <a:buNone/>
              <a:defRPr sz="17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C692B7C-67AE-4272-837B-C259F60D7536}" type="datetime1">
              <a:rPr lang="en-US" smtClean="0"/>
              <a:t>9/18/2018</a:t>
            </a:fld>
            <a:endParaRPr lang="en-CA"/>
          </a:p>
        </p:txBody>
      </p:sp>
      <p:sp>
        <p:nvSpPr>
          <p:cNvPr id="6" name="Footer Placeholder 5"/>
          <p:cNvSpPr>
            <a:spLocks noGrp="1"/>
          </p:cNvSpPr>
          <p:nvPr>
            <p:ph type="ftr" sz="quarter" idx="11"/>
          </p:nvPr>
        </p:nvSpPr>
        <p:spPr/>
        <p:txBody>
          <a:bodyPr/>
          <a:lstStyle/>
          <a:p>
            <a:r>
              <a:rPr lang="en-CA" smtClean="0"/>
              <a:t>www.SmallBusinessSolver.com © 2018</a:t>
            </a:r>
            <a:endParaRPr lang="en-CA"/>
          </a:p>
        </p:txBody>
      </p:sp>
      <p:sp>
        <p:nvSpPr>
          <p:cNvPr id="7" name="Slide Number Placeholder 6"/>
          <p:cNvSpPr>
            <a:spLocks noGrp="1"/>
          </p:cNvSpPr>
          <p:nvPr>
            <p:ph type="sldNum" sz="quarter" idx="12"/>
          </p:nvPr>
        </p:nvSpPr>
        <p:spPr/>
        <p:txBody>
          <a:bodyPr/>
          <a:lstStyle/>
          <a:p>
            <a:fld id="{3C311181-07AF-4940-AF7E-81F4D00DD368}" type="slidenum">
              <a:rPr lang="en-CA" smtClean="0"/>
              <a:pPr/>
              <a:t>‹#›</a:t>
            </a:fld>
            <a:endParaRPr lang="en-CA"/>
          </a:p>
        </p:txBody>
      </p:sp>
    </p:spTree>
    <p:extLst>
      <p:ext uri="{BB962C8B-B14F-4D97-AF65-F5344CB8AC3E}">
        <p14:creationId xmlns:p14="http://schemas.microsoft.com/office/powerpoint/2010/main" val="975166268"/>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85800" y="2211494"/>
            <a:ext cx="4754880" cy="3840480"/>
          </a:xfrm>
          <a:solidFill>
            <a:schemeClr val="tx2">
              <a:lumMod val="60000"/>
              <a:lumOff val="40000"/>
            </a:schemeClr>
          </a:solidFill>
        </p:spPr>
        <p:txBody>
          <a:bodyPr tIns="365760" anchor="t"/>
          <a:lstStyle>
            <a:lvl1pPr marL="0" indent="0" algn="ctr">
              <a:buNone/>
              <a:defRPr sz="3200">
                <a:solidFill>
                  <a:schemeClr val="tx1">
                    <a:lumMod val="50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5885351" y="2150621"/>
            <a:ext cx="2560320" cy="3429000"/>
          </a:xfrm>
        </p:spPr>
        <p:txBody>
          <a:bodyPr>
            <a:normAutofit/>
          </a:bodyPr>
          <a:lstStyle>
            <a:lvl1pPr marL="0" indent="0">
              <a:lnSpc>
                <a:spcPct val="95000"/>
              </a:lnSpc>
              <a:buNone/>
              <a:defRPr sz="17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8D7EEDA-2964-4E38-A3F1-F5E04AAD9CC1}" type="datetime1">
              <a:rPr lang="en-US" smtClean="0"/>
              <a:t>9/18/2018</a:t>
            </a:fld>
            <a:endParaRPr lang="en-CA"/>
          </a:p>
        </p:txBody>
      </p:sp>
      <p:sp>
        <p:nvSpPr>
          <p:cNvPr id="6" name="Footer Placeholder 5"/>
          <p:cNvSpPr>
            <a:spLocks noGrp="1"/>
          </p:cNvSpPr>
          <p:nvPr>
            <p:ph type="ftr" sz="quarter" idx="11"/>
          </p:nvPr>
        </p:nvSpPr>
        <p:spPr/>
        <p:txBody>
          <a:bodyPr/>
          <a:lstStyle/>
          <a:p>
            <a:r>
              <a:rPr lang="en-CA" smtClean="0"/>
              <a:t>www.SmallBusinessSolver.com © 2018</a:t>
            </a:r>
            <a:endParaRPr lang="en-CA"/>
          </a:p>
        </p:txBody>
      </p:sp>
      <p:sp>
        <p:nvSpPr>
          <p:cNvPr id="7" name="Slide Number Placeholder 6"/>
          <p:cNvSpPr>
            <a:spLocks noGrp="1"/>
          </p:cNvSpPr>
          <p:nvPr>
            <p:ph type="sldNum" sz="quarter" idx="12"/>
          </p:nvPr>
        </p:nvSpPr>
        <p:spPr/>
        <p:txBody>
          <a:bodyPr/>
          <a:lstStyle/>
          <a:p>
            <a:fld id="{3C311181-07AF-4940-AF7E-81F4D00DD368}" type="slidenum">
              <a:rPr lang="en-CA" smtClean="0"/>
              <a:pPr/>
              <a:t>‹#›</a:t>
            </a:fld>
            <a:endParaRPr lang="en-CA"/>
          </a:p>
        </p:txBody>
      </p:sp>
    </p:spTree>
    <p:extLst>
      <p:ext uri="{BB962C8B-B14F-4D97-AF65-F5344CB8AC3E}">
        <p14:creationId xmlns:p14="http://schemas.microsoft.com/office/powerpoint/2010/main" val="3738515097"/>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7" name="Rectangle 6"/>
          <p:cNvSpPr/>
          <p:nvPr/>
        </p:nvSpPr>
        <p:spPr>
          <a:xfrm>
            <a:off x="362" y="176109"/>
            <a:ext cx="9141714" cy="164591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685019" y="284176"/>
            <a:ext cx="7772400" cy="150876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85019" y="2011680"/>
            <a:ext cx="7772400" cy="420624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81557" y="6422855"/>
            <a:ext cx="2595043" cy="365125"/>
          </a:xfrm>
          <a:prstGeom prst="rect">
            <a:avLst/>
          </a:prstGeom>
        </p:spPr>
        <p:txBody>
          <a:bodyPr vert="horz" lIns="91440" tIns="45720" rIns="45720" bIns="45720" rtlCol="0" anchor="ctr"/>
          <a:lstStyle>
            <a:lvl1pPr algn="l">
              <a:defRPr sz="1050">
                <a:solidFill>
                  <a:schemeClr val="tx1"/>
                </a:solidFill>
              </a:defRPr>
            </a:lvl1pPr>
          </a:lstStyle>
          <a:p>
            <a:fld id="{F55626DA-8A2D-45B6-8452-4DB7F1EE473C}" type="datetime1">
              <a:rPr lang="en-US" smtClean="0"/>
              <a:t>9/18/2018</a:t>
            </a:fld>
            <a:endParaRPr lang="en-CA"/>
          </a:p>
        </p:txBody>
      </p:sp>
      <p:sp>
        <p:nvSpPr>
          <p:cNvPr id="5" name="Footer Placeholder 4"/>
          <p:cNvSpPr>
            <a:spLocks noGrp="1"/>
          </p:cNvSpPr>
          <p:nvPr>
            <p:ph type="ftr" sz="quarter" idx="3"/>
          </p:nvPr>
        </p:nvSpPr>
        <p:spPr>
          <a:xfrm>
            <a:off x="4191000" y="6422855"/>
            <a:ext cx="4060627" cy="365125"/>
          </a:xfrm>
          <a:prstGeom prst="rect">
            <a:avLst/>
          </a:prstGeom>
        </p:spPr>
        <p:txBody>
          <a:bodyPr vert="horz" lIns="91440" tIns="45720" rIns="91440" bIns="45720" rtlCol="0" anchor="ctr"/>
          <a:lstStyle>
            <a:lvl1pPr algn="r">
              <a:defRPr sz="1050">
                <a:solidFill>
                  <a:schemeClr val="tx1"/>
                </a:solidFill>
              </a:defRPr>
            </a:lvl1pPr>
          </a:lstStyle>
          <a:p>
            <a:r>
              <a:rPr lang="en-CA" smtClean="0"/>
              <a:t>www.SmallBusinessSolver.com © 2018</a:t>
            </a:r>
            <a:endParaRPr lang="en-CA"/>
          </a:p>
        </p:txBody>
      </p:sp>
      <p:sp>
        <p:nvSpPr>
          <p:cNvPr id="6" name="Slide Number Placeholder 5"/>
          <p:cNvSpPr>
            <a:spLocks noGrp="1"/>
          </p:cNvSpPr>
          <p:nvPr>
            <p:ph type="sldNum" sz="quarter" idx="4"/>
          </p:nvPr>
        </p:nvSpPr>
        <p:spPr>
          <a:xfrm>
            <a:off x="8265139" y="6422855"/>
            <a:ext cx="709698" cy="365125"/>
          </a:xfrm>
          <a:prstGeom prst="rect">
            <a:avLst/>
          </a:prstGeom>
        </p:spPr>
        <p:txBody>
          <a:bodyPr vert="horz" lIns="45720" tIns="45720" rIns="91440" bIns="45720" rtlCol="0" anchor="ctr"/>
          <a:lstStyle>
            <a:lvl1pPr algn="l">
              <a:defRPr sz="1200" b="0">
                <a:solidFill>
                  <a:schemeClr val="tx1"/>
                </a:solidFill>
              </a:defRPr>
            </a:lvl1pPr>
          </a:lstStyle>
          <a:p>
            <a:fld id="{3C311181-07AF-4940-AF7E-81F4D00DD368}" type="slidenum">
              <a:rPr lang="en-CA" smtClean="0"/>
              <a:pPr/>
              <a:t>‹#›</a:t>
            </a:fld>
            <a:endParaRPr lang="en-CA"/>
          </a:p>
        </p:txBody>
      </p:sp>
    </p:spTree>
    <p:extLst>
      <p:ext uri="{BB962C8B-B14F-4D97-AF65-F5344CB8AC3E}">
        <p14:creationId xmlns:p14="http://schemas.microsoft.com/office/powerpoint/2010/main" val="2295758820"/>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50" r:id="rId12"/>
  </p:sldLayoutIdLst>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hf sldNum="0" hdr="0" dt="0"/>
  <p:txStyles>
    <p:titleStyle>
      <a:lvl1pPr algn="l" defTabSz="914400" rtl="0" eaLnBrk="1" latinLnBrk="0" hangingPunct="1">
        <a:lnSpc>
          <a:spcPct val="85000"/>
        </a:lnSpc>
        <a:spcBef>
          <a:spcPct val="0"/>
        </a:spcBef>
        <a:buNone/>
        <a:defRPr sz="4000" kern="1200" cap="all" baseline="0">
          <a:solidFill>
            <a:schemeClr val="bg2"/>
          </a:solidFill>
          <a:latin typeface="+mj-lt"/>
          <a:ea typeface="+mj-ea"/>
          <a:cs typeface="+mj-cs"/>
        </a:defRPr>
      </a:lvl1pPr>
    </p:titleStyle>
    <p:bodyStyle>
      <a:lvl1pPr marL="182880" indent="-182880" algn="l" defTabSz="914400" rtl="0" eaLnBrk="1" latinLnBrk="0" hangingPunct="1">
        <a:lnSpc>
          <a:spcPct val="90000"/>
        </a:lnSpc>
        <a:spcBef>
          <a:spcPts val="1200"/>
        </a:spcBef>
        <a:spcAft>
          <a:spcPts val="200"/>
        </a:spcAft>
        <a:buClr>
          <a:schemeClr val="tx1"/>
        </a:buClr>
        <a:buFont typeface="Wingdings" pitchFamily="2" charset="2"/>
        <a:buChar char=""/>
        <a:defRPr sz="2200" kern="1200">
          <a:solidFill>
            <a:schemeClr val="tx1"/>
          </a:solidFill>
          <a:latin typeface="+mn-lt"/>
          <a:ea typeface="+mn-ea"/>
          <a:cs typeface="+mn-cs"/>
        </a:defRPr>
      </a:lvl1pPr>
      <a:lvl2pPr marL="411480" indent="-182880" algn="l" defTabSz="914400" rtl="0" eaLnBrk="1" latinLnBrk="0" hangingPunct="1">
        <a:lnSpc>
          <a:spcPct val="90000"/>
        </a:lnSpc>
        <a:spcBef>
          <a:spcPts val="200"/>
        </a:spcBef>
        <a:spcAft>
          <a:spcPts val="400"/>
        </a:spcAft>
        <a:buClr>
          <a:schemeClr val="tx1"/>
        </a:buClr>
        <a:buFont typeface="Wingdings" pitchFamily="2" charset="2"/>
        <a:buChar char=""/>
        <a:defRPr sz="2000" kern="1200">
          <a:solidFill>
            <a:schemeClr val="tx1"/>
          </a:solidFill>
          <a:latin typeface="+mn-lt"/>
          <a:ea typeface="+mn-ea"/>
          <a:cs typeface="+mn-cs"/>
        </a:defRPr>
      </a:lvl2pPr>
      <a:lvl3pPr marL="640080" indent="-182880" algn="l" defTabSz="914400" rtl="0" eaLnBrk="1" latinLnBrk="0" hangingPunct="1">
        <a:lnSpc>
          <a:spcPct val="90000"/>
        </a:lnSpc>
        <a:spcBef>
          <a:spcPts val="200"/>
        </a:spcBef>
        <a:spcAft>
          <a:spcPts val="400"/>
        </a:spcAft>
        <a:buClr>
          <a:schemeClr val="tx1"/>
        </a:buClr>
        <a:buFont typeface="Wingdings" pitchFamily="2" charset="2"/>
        <a:buChar char=""/>
        <a:defRPr sz="1800" kern="1200">
          <a:solidFill>
            <a:schemeClr val="tx1"/>
          </a:solidFill>
          <a:latin typeface="+mn-lt"/>
          <a:ea typeface="+mn-ea"/>
          <a:cs typeface="+mn-cs"/>
        </a:defRPr>
      </a:lvl3pPr>
      <a:lvl4pPr marL="868680" indent="-18288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4pPr>
      <a:lvl5pPr marL="1097280" indent="-18288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5pPr>
      <a:lvl6pPr marL="12846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6pPr>
      <a:lvl7pPr marL="14718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7pPr>
      <a:lvl8pPr marL="16290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8pPr>
      <a:lvl9pPr marL="18062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12384"/>
            <a:ext cx="9144000" cy="6101082"/>
          </a:xfrm>
          <a:prstGeom prst="rect">
            <a:avLst/>
          </a:prstGeom>
        </p:spPr>
      </p:pic>
      <p:sp>
        <p:nvSpPr>
          <p:cNvPr id="2" name="Title 1"/>
          <p:cNvSpPr>
            <a:spLocks noGrp="1"/>
          </p:cNvSpPr>
          <p:nvPr>
            <p:ph type="ctrTitle"/>
          </p:nvPr>
        </p:nvSpPr>
        <p:spPr>
          <a:xfrm>
            <a:off x="-1548680" y="-30571"/>
            <a:ext cx="8603674" cy="1739347"/>
          </a:xfrm>
        </p:spPr>
        <p:txBody>
          <a:bodyPr/>
          <a:lstStyle/>
          <a:p>
            <a:r>
              <a:rPr lang="en-CA" dirty="0" smtClean="0">
                <a:solidFill>
                  <a:schemeClr val="tx1"/>
                </a:solidFill>
              </a:rPr>
              <a:t>Negotiating</a:t>
            </a:r>
            <a:endParaRPr lang="en-CA" dirty="0">
              <a:solidFill>
                <a:schemeClr val="tx1"/>
              </a:solidFill>
            </a:endParaRPr>
          </a:p>
        </p:txBody>
      </p:sp>
      <p:sp>
        <p:nvSpPr>
          <p:cNvPr id="3" name="Subtitle 2"/>
          <p:cNvSpPr>
            <a:spLocks noGrp="1"/>
          </p:cNvSpPr>
          <p:nvPr>
            <p:ph type="subTitle" idx="1"/>
          </p:nvPr>
        </p:nvSpPr>
        <p:spPr>
          <a:xfrm>
            <a:off x="1043608" y="6103925"/>
            <a:ext cx="6858000" cy="576064"/>
          </a:xfrm>
        </p:spPr>
        <p:txBody>
          <a:bodyPr/>
          <a:lstStyle/>
          <a:p>
            <a:pPr>
              <a:defRPr/>
            </a:pPr>
            <a:r>
              <a:rPr lang="en-CA" dirty="0">
                <a:solidFill>
                  <a:schemeClr val="tx1">
                    <a:lumMod val="85000"/>
                    <a:lumOff val="15000"/>
                  </a:schemeClr>
                </a:solidFill>
              </a:rPr>
              <a:t>Being prepared is half the negotiating battle.</a:t>
            </a:r>
          </a:p>
        </p:txBody>
      </p:sp>
      <p:sp>
        <p:nvSpPr>
          <p:cNvPr id="4" name="Footer Placeholder 3"/>
          <p:cNvSpPr>
            <a:spLocks noGrp="1"/>
          </p:cNvSpPr>
          <p:nvPr>
            <p:ph type="ftr" sz="quarter" idx="11"/>
          </p:nvPr>
        </p:nvSpPr>
        <p:spPr/>
        <p:txBody>
          <a:bodyPr/>
          <a:lstStyle/>
          <a:p>
            <a:r>
              <a:rPr lang="en-CA" smtClean="0"/>
              <a:t>www.SmallBusinessSolver.com © 2018</a:t>
            </a:r>
            <a:endParaRPr lang="en-CA"/>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2290" name="Title 2"/>
          <p:cNvSpPr>
            <a:spLocks noGrp="1"/>
          </p:cNvSpPr>
          <p:nvPr>
            <p:ph type="title"/>
          </p:nvPr>
        </p:nvSpPr>
        <p:spPr>
          <a:xfrm>
            <a:off x="7164288" y="980728"/>
            <a:ext cx="1944216" cy="4752528"/>
          </a:xfrm>
        </p:spPr>
        <p:txBody>
          <a:bodyPr/>
          <a:lstStyle/>
          <a:p>
            <a:pPr eaLnBrk="1" hangingPunct="1"/>
            <a:r>
              <a:rPr lang="en-CA" dirty="0" smtClean="0">
                <a:solidFill>
                  <a:schemeClr val="tx1"/>
                </a:solidFill>
              </a:rPr>
              <a:t>How Does This Work?</a:t>
            </a:r>
          </a:p>
        </p:txBody>
      </p:sp>
      <p:graphicFrame>
        <p:nvGraphicFramePr>
          <p:cNvPr id="2" name="Table 1"/>
          <p:cNvGraphicFramePr>
            <a:graphicFrameLocks noGrp="1"/>
          </p:cNvGraphicFramePr>
          <p:nvPr>
            <p:extLst/>
          </p:nvPr>
        </p:nvGraphicFramePr>
        <p:xfrm>
          <a:off x="179513" y="260648"/>
          <a:ext cx="6840759" cy="6503294"/>
        </p:xfrm>
        <a:graphic>
          <a:graphicData uri="http://schemas.openxmlformats.org/drawingml/2006/table">
            <a:tbl>
              <a:tblPr firstRow="1" firstCol="1" bandRow="1">
                <a:tableStyleId>{7DF18680-E054-41AD-8BC1-D1AEF772440D}</a:tableStyleId>
              </a:tblPr>
              <a:tblGrid>
                <a:gridCol w="1584175"/>
                <a:gridCol w="3240360"/>
                <a:gridCol w="1080120"/>
                <a:gridCol w="936104"/>
              </a:tblGrid>
              <a:tr h="576064">
                <a:tc>
                  <a:txBody>
                    <a:bodyPr/>
                    <a:lstStyle/>
                    <a:p>
                      <a:pPr indent="228600" algn="ctr">
                        <a:spcAft>
                          <a:spcPts val="0"/>
                        </a:spcAft>
                      </a:pPr>
                      <a:r>
                        <a:rPr lang="en-CA" sz="1800" dirty="0">
                          <a:effectLst/>
                        </a:rPr>
                        <a:t>Items Under Negotiation</a:t>
                      </a:r>
                      <a:endParaRPr lang="en-CA" sz="1800" dirty="0">
                        <a:effectLst/>
                        <a:latin typeface="Calibri"/>
                        <a:ea typeface="Times New Roman"/>
                        <a:cs typeface="Times New Roman"/>
                      </a:endParaRPr>
                    </a:p>
                  </a:txBody>
                  <a:tcPr marL="68580" marR="68580" marT="0" marB="0"/>
                </a:tc>
                <a:tc>
                  <a:txBody>
                    <a:bodyPr/>
                    <a:lstStyle/>
                    <a:p>
                      <a:pPr indent="228600" algn="ctr">
                        <a:spcAft>
                          <a:spcPts val="0"/>
                        </a:spcAft>
                      </a:pPr>
                      <a:r>
                        <a:rPr lang="en-CA" sz="1800">
                          <a:effectLst/>
                        </a:rPr>
                        <a:t>Must Haves</a:t>
                      </a:r>
                      <a:endParaRPr lang="en-CA" sz="1800">
                        <a:effectLst/>
                        <a:latin typeface="Calibri"/>
                        <a:ea typeface="Times New Roman"/>
                        <a:cs typeface="Times New Roman"/>
                      </a:endParaRPr>
                    </a:p>
                  </a:txBody>
                  <a:tcPr marL="68580" marR="68580" marT="0" marB="0"/>
                </a:tc>
                <a:tc>
                  <a:txBody>
                    <a:bodyPr/>
                    <a:lstStyle/>
                    <a:p>
                      <a:pPr indent="228600" algn="ctr">
                        <a:spcAft>
                          <a:spcPts val="0"/>
                        </a:spcAft>
                      </a:pPr>
                      <a:r>
                        <a:rPr lang="en-CA" sz="1800" dirty="0">
                          <a:effectLst/>
                        </a:rPr>
                        <a:t>Your </a:t>
                      </a:r>
                      <a:r>
                        <a:rPr lang="en-CA" sz="1800" dirty="0" smtClean="0">
                          <a:effectLst/>
                        </a:rPr>
                        <a:t>Import</a:t>
                      </a:r>
                      <a:endParaRPr lang="en-CA" sz="1800" dirty="0">
                        <a:effectLst/>
                        <a:latin typeface="Calibri"/>
                        <a:ea typeface="Times New Roman"/>
                        <a:cs typeface="Times New Roman"/>
                      </a:endParaRPr>
                    </a:p>
                  </a:txBody>
                  <a:tcPr marL="68580" marR="68580" marT="0" marB="0"/>
                </a:tc>
                <a:tc>
                  <a:txBody>
                    <a:bodyPr/>
                    <a:lstStyle/>
                    <a:p>
                      <a:pPr indent="228600" algn="ctr">
                        <a:spcAft>
                          <a:spcPts val="0"/>
                        </a:spcAft>
                      </a:pPr>
                      <a:r>
                        <a:rPr lang="en-CA" sz="1800" dirty="0">
                          <a:effectLst/>
                        </a:rPr>
                        <a:t>Their </a:t>
                      </a:r>
                      <a:r>
                        <a:rPr lang="en-CA" sz="1800" dirty="0" smtClean="0">
                          <a:effectLst/>
                        </a:rPr>
                        <a:t>Import</a:t>
                      </a:r>
                      <a:endParaRPr lang="en-CA" sz="1800" dirty="0">
                        <a:effectLst/>
                        <a:latin typeface="Calibri"/>
                        <a:ea typeface="Times New Roman"/>
                        <a:cs typeface="Times New Roman"/>
                      </a:endParaRPr>
                    </a:p>
                  </a:txBody>
                  <a:tcPr marL="68580" marR="68580" marT="0" marB="0"/>
                </a:tc>
              </a:tr>
              <a:tr h="529038">
                <a:tc>
                  <a:txBody>
                    <a:bodyPr/>
                    <a:lstStyle/>
                    <a:p>
                      <a:pPr indent="228600">
                        <a:spcAft>
                          <a:spcPts val="0"/>
                        </a:spcAft>
                      </a:pPr>
                      <a:r>
                        <a:rPr lang="en-CA" sz="1800" dirty="0">
                          <a:effectLst/>
                        </a:rPr>
                        <a:t>Price</a:t>
                      </a:r>
                      <a:endParaRPr lang="en-CA" sz="1800" dirty="0">
                        <a:effectLst/>
                        <a:latin typeface="Calibri"/>
                        <a:ea typeface="Times New Roman"/>
                        <a:cs typeface="Times New Roman"/>
                      </a:endParaRPr>
                    </a:p>
                  </a:txBody>
                  <a:tcPr marL="68580" marR="68580" marT="0" marB="0"/>
                </a:tc>
                <a:tc>
                  <a:txBody>
                    <a:bodyPr/>
                    <a:lstStyle/>
                    <a:p>
                      <a:pPr indent="228600" algn="ctr">
                        <a:spcAft>
                          <a:spcPts val="0"/>
                        </a:spcAft>
                      </a:pPr>
                      <a:r>
                        <a:rPr lang="en-CA" sz="1800">
                          <a:effectLst/>
                        </a:rPr>
                        <a:t>Competitive price is required</a:t>
                      </a:r>
                      <a:endParaRPr lang="en-CA" sz="1800">
                        <a:effectLst/>
                        <a:latin typeface="Calibri"/>
                        <a:ea typeface="Times New Roman"/>
                        <a:cs typeface="Times New Roman"/>
                      </a:endParaRPr>
                    </a:p>
                  </a:txBody>
                  <a:tcPr marL="68580" marR="68580" marT="0" marB="0"/>
                </a:tc>
                <a:tc>
                  <a:txBody>
                    <a:bodyPr/>
                    <a:lstStyle/>
                    <a:p>
                      <a:pPr indent="228600">
                        <a:spcAft>
                          <a:spcPts val="0"/>
                        </a:spcAft>
                      </a:pPr>
                      <a:r>
                        <a:rPr lang="en-CA" sz="1800">
                          <a:effectLst/>
                        </a:rPr>
                        <a:t>3</a:t>
                      </a:r>
                    </a:p>
                    <a:p>
                      <a:pPr indent="228600">
                        <a:spcAft>
                          <a:spcPts val="0"/>
                        </a:spcAft>
                      </a:pPr>
                      <a:r>
                        <a:rPr lang="en-CA" sz="1800">
                          <a:effectLst/>
                        </a:rPr>
                        <a:t> </a:t>
                      </a:r>
                      <a:endParaRPr lang="en-CA" sz="1800">
                        <a:effectLst/>
                        <a:latin typeface="Calibri"/>
                        <a:ea typeface="Times New Roman"/>
                        <a:cs typeface="Times New Roman"/>
                      </a:endParaRPr>
                    </a:p>
                  </a:txBody>
                  <a:tcPr marL="68580" marR="68580" marT="0" marB="0"/>
                </a:tc>
                <a:tc>
                  <a:txBody>
                    <a:bodyPr/>
                    <a:lstStyle/>
                    <a:p>
                      <a:pPr indent="228600">
                        <a:spcAft>
                          <a:spcPts val="0"/>
                        </a:spcAft>
                      </a:pPr>
                      <a:r>
                        <a:rPr lang="en-CA" sz="1800">
                          <a:effectLst/>
                        </a:rPr>
                        <a:t>4</a:t>
                      </a:r>
                    </a:p>
                    <a:p>
                      <a:pPr indent="228600">
                        <a:spcAft>
                          <a:spcPts val="0"/>
                        </a:spcAft>
                      </a:pPr>
                      <a:r>
                        <a:rPr lang="en-CA" sz="1800">
                          <a:effectLst/>
                        </a:rPr>
                        <a:t> </a:t>
                      </a:r>
                      <a:endParaRPr lang="en-CA" sz="1800">
                        <a:effectLst/>
                        <a:latin typeface="Calibri"/>
                        <a:ea typeface="Times New Roman"/>
                        <a:cs typeface="Times New Roman"/>
                      </a:endParaRPr>
                    </a:p>
                  </a:txBody>
                  <a:tcPr marL="68580" marR="68580" marT="0" marB="0"/>
                </a:tc>
              </a:tr>
              <a:tr h="793557">
                <a:tc>
                  <a:txBody>
                    <a:bodyPr/>
                    <a:lstStyle/>
                    <a:p>
                      <a:pPr indent="228600">
                        <a:spcAft>
                          <a:spcPts val="0"/>
                        </a:spcAft>
                      </a:pPr>
                      <a:r>
                        <a:rPr lang="en-CA" sz="1800" dirty="0">
                          <a:effectLst/>
                        </a:rPr>
                        <a:t>Payment Terms</a:t>
                      </a:r>
                      <a:endParaRPr lang="en-CA" sz="1800" dirty="0">
                        <a:effectLst/>
                        <a:latin typeface="Calibri"/>
                        <a:ea typeface="Times New Roman"/>
                        <a:cs typeface="Times New Roman"/>
                      </a:endParaRPr>
                    </a:p>
                  </a:txBody>
                  <a:tcPr marL="68580" marR="68580" marT="0" marB="0"/>
                </a:tc>
                <a:tc>
                  <a:txBody>
                    <a:bodyPr/>
                    <a:lstStyle/>
                    <a:p>
                      <a:pPr indent="228600" algn="ctr">
                        <a:spcAft>
                          <a:spcPts val="0"/>
                        </a:spcAft>
                      </a:pPr>
                      <a:r>
                        <a:rPr lang="en-CA" sz="1800">
                          <a:effectLst/>
                        </a:rPr>
                        <a:t>Industry standard 0 – 30 days payment terms are acceptable</a:t>
                      </a:r>
                      <a:endParaRPr lang="en-CA" sz="1800">
                        <a:effectLst/>
                        <a:latin typeface="Calibri"/>
                        <a:ea typeface="Times New Roman"/>
                        <a:cs typeface="Times New Roman"/>
                      </a:endParaRPr>
                    </a:p>
                  </a:txBody>
                  <a:tcPr marL="68580" marR="68580" marT="0" marB="0"/>
                </a:tc>
                <a:tc>
                  <a:txBody>
                    <a:bodyPr/>
                    <a:lstStyle/>
                    <a:p>
                      <a:pPr indent="228600">
                        <a:spcAft>
                          <a:spcPts val="0"/>
                        </a:spcAft>
                      </a:pPr>
                      <a:r>
                        <a:rPr lang="en-CA" sz="1800">
                          <a:effectLst/>
                        </a:rPr>
                        <a:t>1</a:t>
                      </a:r>
                    </a:p>
                    <a:p>
                      <a:pPr indent="228600">
                        <a:spcAft>
                          <a:spcPts val="0"/>
                        </a:spcAft>
                      </a:pPr>
                      <a:r>
                        <a:rPr lang="en-CA" sz="1800">
                          <a:effectLst/>
                        </a:rPr>
                        <a:t> </a:t>
                      </a:r>
                      <a:endParaRPr lang="en-CA" sz="1800">
                        <a:effectLst/>
                        <a:latin typeface="Calibri"/>
                        <a:ea typeface="Times New Roman"/>
                        <a:cs typeface="Times New Roman"/>
                      </a:endParaRPr>
                    </a:p>
                  </a:txBody>
                  <a:tcPr marL="68580" marR="68580" marT="0" marB="0"/>
                </a:tc>
                <a:tc>
                  <a:txBody>
                    <a:bodyPr/>
                    <a:lstStyle/>
                    <a:p>
                      <a:pPr indent="228600">
                        <a:spcAft>
                          <a:spcPts val="0"/>
                        </a:spcAft>
                      </a:pPr>
                      <a:r>
                        <a:rPr lang="en-CA" sz="1800">
                          <a:effectLst/>
                        </a:rPr>
                        <a:t>5</a:t>
                      </a:r>
                    </a:p>
                    <a:p>
                      <a:pPr indent="228600">
                        <a:spcAft>
                          <a:spcPts val="0"/>
                        </a:spcAft>
                      </a:pPr>
                      <a:r>
                        <a:rPr lang="en-CA" sz="1800">
                          <a:effectLst/>
                        </a:rPr>
                        <a:t> </a:t>
                      </a:r>
                      <a:endParaRPr lang="en-CA" sz="1800">
                        <a:effectLst/>
                        <a:latin typeface="Calibri"/>
                        <a:ea typeface="Times New Roman"/>
                        <a:cs typeface="Times New Roman"/>
                      </a:endParaRPr>
                    </a:p>
                  </a:txBody>
                  <a:tcPr marL="68580" marR="68580" marT="0" marB="0"/>
                </a:tc>
              </a:tr>
              <a:tr h="529038">
                <a:tc>
                  <a:txBody>
                    <a:bodyPr/>
                    <a:lstStyle/>
                    <a:p>
                      <a:pPr indent="228600">
                        <a:spcAft>
                          <a:spcPts val="0"/>
                        </a:spcAft>
                      </a:pPr>
                      <a:r>
                        <a:rPr lang="en-CA" sz="1800">
                          <a:effectLst/>
                        </a:rPr>
                        <a:t>Order Size</a:t>
                      </a:r>
                      <a:endParaRPr lang="en-CA" sz="1800">
                        <a:effectLst/>
                        <a:latin typeface="Calibri"/>
                        <a:ea typeface="Times New Roman"/>
                        <a:cs typeface="Times New Roman"/>
                      </a:endParaRPr>
                    </a:p>
                  </a:txBody>
                  <a:tcPr marL="68580" marR="68580" marT="0" marB="0"/>
                </a:tc>
                <a:tc>
                  <a:txBody>
                    <a:bodyPr/>
                    <a:lstStyle/>
                    <a:p>
                      <a:pPr indent="228600" algn="ctr">
                        <a:spcAft>
                          <a:spcPts val="0"/>
                        </a:spcAft>
                      </a:pPr>
                      <a:r>
                        <a:rPr lang="en-CA" sz="1800">
                          <a:effectLst/>
                        </a:rPr>
                        <a:t>Brian prefers smaller order sizes</a:t>
                      </a:r>
                      <a:endParaRPr lang="en-CA" sz="1800">
                        <a:effectLst/>
                        <a:latin typeface="Calibri"/>
                        <a:ea typeface="Times New Roman"/>
                        <a:cs typeface="Times New Roman"/>
                      </a:endParaRPr>
                    </a:p>
                  </a:txBody>
                  <a:tcPr marL="68580" marR="68580" marT="0" marB="0"/>
                </a:tc>
                <a:tc>
                  <a:txBody>
                    <a:bodyPr/>
                    <a:lstStyle/>
                    <a:p>
                      <a:pPr indent="228600">
                        <a:spcAft>
                          <a:spcPts val="0"/>
                        </a:spcAft>
                      </a:pPr>
                      <a:r>
                        <a:rPr lang="en-CA" sz="1800">
                          <a:effectLst/>
                        </a:rPr>
                        <a:t>4</a:t>
                      </a:r>
                    </a:p>
                    <a:p>
                      <a:pPr indent="228600">
                        <a:spcAft>
                          <a:spcPts val="0"/>
                        </a:spcAft>
                      </a:pPr>
                      <a:r>
                        <a:rPr lang="en-CA" sz="1800">
                          <a:effectLst/>
                        </a:rPr>
                        <a:t> </a:t>
                      </a:r>
                      <a:endParaRPr lang="en-CA" sz="1800">
                        <a:effectLst/>
                        <a:latin typeface="Calibri"/>
                        <a:ea typeface="Times New Roman"/>
                        <a:cs typeface="Times New Roman"/>
                      </a:endParaRPr>
                    </a:p>
                  </a:txBody>
                  <a:tcPr marL="68580" marR="68580" marT="0" marB="0"/>
                </a:tc>
                <a:tc>
                  <a:txBody>
                    <a:bodyPr/>
                    <a:lstStyle/>
                    <a:p>
                      <a:pPr indent="228600">
                        <a:spcAft>
                          <a:spcPts val="0"/>
                        </a:spcAft>
                      </a:pPr>
                      <a:r>
                        <a:rPr lang="en-CA" sz="1800">
                          <a:effectLst/>
                        </a:rPr>
                        <a:t>4</a:t>
                      </a:r>
                    </a:p>
                    <a:p>
                      <a:pPr indent="228600">
                        <a:spcAft>
                          <a:spcPts val="0"/>
                        </a:spcAft>
                      </a:pPr>
                      <a:r>
                        <a:rPr lang="en-CA" sz="1800">
                          <a:effectLst/>
                        </a:rPr>
                        <a:t> </a:t>
                      </a:r>
                      <a:endParaRPr lang="en-CA" sz="1800">
                        <a:effectLst/>
                        <a:latin typeface="Calibri"/>
                        <a:ea typeface="Times New Roman"/>
                        <a:cs typeface="Times New Roman"/>
                      </a:endParaRPr>
                    </a:p>
                  </a:txBody>
                  <a:tcPr marL="68580" marR="68580" marT="0" marB="0"/>
                </a:tc>
              </a:tr>
              <a:tr h="793557">
                <a:tc>
                  <a:txBody>
                    <a:bodyPr/>
                    <a:lstStyle/>
                    <a:p>
                      <a:pPr indent="228600">
                        <a:spcAft>
                          <a:spcPts val="0"/>
                        </a:spcAft>
                      </a:pPr>
                      <a:r>
                        <a:rPr lang="en-CA" sz="1800">
                          <a:effectLst/>
                        </a:rPr>
                        <a:t>Delivery Times</a:t>
                      </a:r>
                      <a:endParaRPr lang="en-CA" sz="1800">
                        <a:effectLst/>
                        <a:latin typeface="Calibri"/>
                        <a:ea typeface="Times New Roman"/>
                        <a:cs typeface="Times New Roman"/>
                      </a:endParaRPr>
                    </a:p>
                  </a:txBody>
                  <a:tcPr marL="68580" marR="68580" marT="0" marB="0"/>
                </a:tc>
                <a:tc>
                  <a:txBody>
                    <a:bodyPr/>
                    <a:lstStyle/>
                    <a:p>
                      <a:pPr indent="228600" algn="ctr">
                        <a:spcAft>
                          <a:spcPts val="0"/>
                        </a:spcAft>
                      </a:pPr>
                      <a:r>
                        <a:rPr lang="en-CA" sz="1800" dirty="0">
                          <a:effectLst/>
                        </a:rPr>
                        <a:t>Brian needs delivery within 1 – 2 days to meet his guarantee</a:t>
                      </a:r>
                      <a:endParaRPr lang="en-CA" sz="1800" dirty="0">
                        <a:effectLst/>
                        <a:latin typeface="Calibri"/>
                        <a:ea typeface="Times New Roman"/>
                        <a:cs typeface="Times New Roman"/>
                      </a:endParaRPr>
                    </a:p>
                  </a:txBody>
                  <a:tcPr marL="68580" marR="68580" marT="0" marB="0"/>
                </a:tc>
                <a:tc>
                  <a:txBody>
                    <a:bodyPr/>
                    <a:lstStyle/>
                    <a:p>
                      <a:pPr indent="228600">
                        <a:spcAft>
                          <a:spcPts val="0"/>
                        </a:spcAft>
                      </a:pPr>
                      <a:r>
                        <a:rPr lang="en-CA" sz="1800">
                          <a:effectLst/>
                        </a:rPr>
                        <a:t>5</a:t>
                      </a:r>
                    </a:p>
                    <a:p>
                      <a:pPr indent="228600">
                        <a:spcAft>
                          <a:spcPts val="0"/>
                        </a:spcAft>
                      </a:pPr>
                      <a:r>
                        <a:rPr lang="en-CA" sz="1800">
                          <a:effectLst/>
                        </a:rPr>
                        <a:t> </a:t>
                      </a:r>
                      <a:endParaRPr lang="en-CA" sz="1800">
                        <a:effectLst/>
                        <a:latin typeface="Calibri"/>
                        <a:ea typeface="Times New Roman"/>
                        <a:cs typeface="Times New Roman"/>
                      </a:endParaRPr>
                    </a:p>
                  </a:txBody>
                  <a:tcPr marL="68580" marR="68580" marT="0" marB="0"/>
                </a:tc>
                <a:tc>
                  <a:txBody>
                    <a:bodyPr/>
                    <a:lstStyle/>
                    <a:p>
                      <a:pPr indent="228600">
                        <a:spcAft>
                          <a:spcPts val="0"/>
                        </a:spcAft>
                      </a:pPr>
                      <a:r>
                        <a:rPr lang="en-CA" sz="1800">
                          <a:effectLst/>
                        </a:rPr>
                        <a:t>2</a:t>
                      </a:r>
                    </a:p>
                    <a:p>
                      <a:pPr indent="228600">
                        <a:spcAft>
                          <a:spcPts val="0"/>
                        </a:spcAft>
                      </a:pPr>
                      <a:r>
                        <a:rPr lang="en-CA" sz="1800">
                          <a:effectLst/>
                        </a:rPr>
                        <a:t> </a:t>
                      </a:r>
                      <a:endParaRPr lang="en-CA" sz="1800">
                        <a:effectLst/>
                        <a:latin typeface="Calibri"/>
                        <a:ea typeface="Times New Roman"/>
                        <a:cs typeface="Times New Roman"/>
                      </a:endParaRPr>
                    </a:p>
                  </a:txBody>
                  <a:tcPr marL="68580" marR="68580" marT="0" marB="0"/>
                </a:tc>
              </a:tr>
              <a:tr h="1322596">
                <a:tc>
                  <a:txBody>
                    <a:bodyPr/>
                    <a:lstStyle/>
                    <a:p>
                      <a:pPr marL="228600" indent="228600">
                        <a:spcAft>
                          <a:spcPts val="0"/>
                        </a:spcAft>
                      </a:pPr>
                      <a:r>
                        <a:rPr lang="en-CA" sz="1800">
                          <a:effectLst/>
                        </a:rPr>
                        <a:t>Product Variety in Stock</a:t>
                      </a:r>
                      <a:endParaRPr lang="en-CA" sz="1800">
                        <a:effectLst/>
                        <a:latin typeface="Calibri"/>
                        <a:ea typeface="Times New Roman"/>
                        <a:cs typeface="Times New Roman"/>
                      </a:endParaRPr>
                    </a:p>
                  </a:txBody>
                  <a:tcPr marL="68580" marR="68580" marT="0" marB="0"/>
                </a:tc>
                <a:tc>
                  <a:txBody>
                    <a:bodyPr/>
                    <a:lstStyle/>
                    <a:p>
                      <a:pPr indent="228600" algn="ctr">
                        <a:spcAft>
                          <a:spcPts val="0"/>
                        </a:spcAft>
                      </a:pPr>
                      <a:r>
                        <a:rPr lang="en-CA" sz="1800" dirty="0">
                          <a:effectLst/>
                        </a:rPr>
                        <a:t>Brian needs the supplier to have a large product variety so that he can service all makes/models</a:t>
                      </a:r>
                      <a:endParaRPr lang="en-CA" sz="1800" dirty="0">
                        <a:effectLst/>
                        <a:latin typeface="Calibri"/>
                        <a:ea typeface="Times New Roman"/>
                        <a:cs typeface="Times New Roman"/>
                      </a:endParaRPr>
                    </a:p>
                  </a:txBody>
                  <a:tcPr marL="68580" marR="68580" marT="0" marB="0"/>
                </a:tc>
                <a:tc>
                  <a:txBody>
                    <a:bodyPr/>
                    <a:lstStyle/>
                    <a:p>
                      <a:pPr indent="228600">
                        <a:spcAft>
                          <a:spcPts val="0"/>
                        </a:spcAft>
                      </a:pPr>
                      <a:r>
                        <a:rPr lang="en-CA" sz="1800">
                          <a:effectLst/>
                        </a:rPr>
                        <a:t>5</a:t>
                      </a:r>
                    </a:p>
                    <a:p>
                      <a:pPr indent="228600">
                        <a:spcAft>
                          <a:spcPts val="0"/>
                        </a:spcAft>
                      </a:pPr>
                      <a:r>
                        <a:rPr lang="en-CA" sz="1800">
                          <a:effectLst/>
                        </a:rPr>
                        <a:t> </a:t>
                      </a:r>
                      <a:endParaRPr lang="en-CA" sz="1800">
                        <a:effectLst/>
                        <a:latin typeface="Calibri"/>
                        <a:ea typeface="Times New Roman"/>
                        <a:cs typeface="Times New Roman"/>
                      </a:endParaRPr>
                    </a:p>
                  </a:txBody>
                  <a:tcPr marL="68580" marR="68580" marT="0" marB="0"/>
                </a:tc>
                <a:tc>
                  <a:txBody>
                    <a:bodyPr/>
                    <a:lstStyle/>
                    <a:p>
                      <a:pPr indent="228600">
                        <a:spcAft>
                          <a:spcPts val="0"/>
                        </a:spcAft>
                      </a:pPr>
                      <a:r>
                        <a:rPr lang="en-CA" sz="1800">
                          <a:effectLst/>
                        </a:rPr>
                        <a:t>2</a:t>
                      </a:r>
                    </a:p>
                    <a:p>
                      <a:pPr indent="228600">
                        <a:spcAft>
                          <a:spcPts val="0"/>
                        </a:spcAft>
                      </a:pPr>
                      <a:r>
                        <a:rPr lang="en-CA" sz="1800">
                          <a:effectLst/>
                        </a:rPr>
                        <a:t> </a:t>
                      </a:r>
                      <a:endParaRPr lang="en-CA" sz="1800">
                        <a:effectLst/>
                        <a:latin typeface="Calibri"/>
                        <a:ea typeface="Times New Roman"/>
                        <a:cs typeface="Times New Roman"/>
                      </a:endParaRPr>
                    </a:p>
                  </a:txBody>
                  <a:tcPr marL="68580" marR="68580" marT="0" marB="0"/>
                </a:tc>
              </a:tr>
              <a:tr h="1278510">
                <a:tc gridSpan="4">
                  <a:txBody>
                    <a:bodyPr/>
                    <a:lstStyle/>
                    <a:p>
                      <a:pPr indent="228600">
                        <a:spcAft>
                          <a:spcPts val="0"/>
                        </a:spcAft>
                      </a:pPr>
                      <a:r>
                        <a:rPr lang="en-CA" sz="1800" dirty="0">
                          <a:effectLst/>
                        </a:rPr>
                        <a:t>Best Alternative</a:t>
                      </a:r>
                    </a:p>
                    <a:p>
                      <a:pPr marL="228600" indent="228600">
                        <a:spcAft>
                          <a:spcPts val="0"/>
                        </a:spcAft>
                      </a:pPr>
                      <a:r>
                        <a:rPr lang="en-CA" sz="1800" dirty="0">
                          <a:effectLst/>
                        </a:rPr>
                        <a:t>Approach Al’s Motor Parts company which is another reputable supplier of the same products. Brian does not have a prior business relationship with Al, but they have held informal discussions. Al is willing to provide the order size, delivery times, and product variety that Brian wants at prices slightly higher than those offered by Ron.</a:t>
                      </a:r>
                      <a:endParaRPr lang="en-CA" sz="1800" dirty="0">
                        <a:effectLst/>
                        <a:latin typeface="Calibri"/>
                        <a:ea typeface="Times New Roman"/>
                        <a:cs typeface="Times New Roman"/>
                      </a:endParaRPr>
                    </a:p>
                  </a:txBody>
                  <a:tcPr marL="68580" marR="68580" marT="0" marB="0"/>
                </a:tc>
                <a:tc hMerge="1">
                  <a:txBody>
                    <a:bodyPr/>
                    <a:lstStyle/>
                    <a:p>
                      <a:endParaRPr lang="en-CA"/>
                    </a:p>
                  </a:txBody>
                  <a:tcPr/>
                </a:tc>
                <a:tc hMerge="1">
                  <a:txBody>
                    <a:bodyPr/>
                    <a:lstStyle/>
                    <a:p>
                      <a:endParaRPr lang="en-CA"/>
                    </a:p>
                  </a:txBody>
                  <a:tcPr/>
                </a:tc>
                <a:tc hMerge="1">
                  <a:txBody>
                    <a:bodyPr/>
                    <a:lstStyle/>
                    <a:p>
                      <a:endParaRPr lang="en-CA"/>
                    </a:p>
                  </a:txBody>
                  <a:tcPr/>
                </a:tc>
              </a:tr>
            </a:tbl>
          </a:graphicData>
        </a:graphic>
      </p:graphicFrame>
      <p:sp>
        <p:nvSpPr>
          <p:cNvPr id="3" name="Footer Placeholder 2"/>
          <p:cNvSpPr>
            <a:spLocks noGrp="1"/>
          </p:cNvSpPr>
          <p:nvPr>
            <p:ph type="ftr" sz="quarter" idx="11"/>
          </p:nvPr>
        </p:nvSpPr>
        <p:spPr>
          <a:xfrm>
            <a:off x="5119885" y="6453336"/>
            <a:ext cx="4060627" cy="365125"/>
          </a:xfrm>
        </p:spPr>
        <p:txBody>
          <a:bodyPr/>
          <a:lstStyle/>
          <a:p>
            <a:r>
              <a:rPr lang="en-CA" dirty="0" smtClean="0"/>
              <a:t>www.SmallBusinessSolver.com © 2018</a:t>
            </a:r>
            <a:endParaRPr lang="en-CA" dirty="0"/>
          </a:p>
        </p:txBody>
      </p:sp>
    </p:spTree>
    <p:extLst>
      <p:ext uri="{BB962C8B-B14F-4D97-AF65-F5344CB8AC3E}">
        <p14:creationId xmlns:p14="http://schemas.microsoft.com/office/powerpoint/2010/main" val="464219455"/>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CA" dirty="0" smtClean="0"/>
              <a:t>Top Mistakes To Avoid</a:t>
            </a:r>
            <a:endParaRPr lang="en-CA" dirty="0"/>
          </a:p>
        </p:txBody>
      </p:sp>
      <p:sp>
        <p:nvSpPr>
          <p:cNvPr id="5" name="Content Placeholder 4"/>
          <p:cNvSpPr>
            <a:spLocks noGrp="1"/>
          </p:cNvSpPr>
          <p:nvPr>
            <p:ph sz="half" idx="1"/>
          </p:nvPr>
        </p:nvSpPr>
        <p:spPr>
          <a:xfrm>
            <a:off x="4716016" y="1988840"/>
            <a:ext cx="4038600" cy="4525963"/>
          </a:xfrm>
        </p:spPr>
        <p:txBody>
          <a:bodyPr>
            <a:normAutofit/>
          </a:bodyPr>
          <a:lstStyle/>
          <a:p>
            <a:pPr lvl="0"/>
            <a:r>
              <a:rPr lang="en-CA" dirty="0"/>
              <a:t>Not preparing</a:t>
            </a:r>
          </a:p>
          <a:p>
            <a:pPr lvl="0"/>
            <a:r>
              <a:rPr lang="en-CA" dirty="0"/>
              <a:t>Letting the heat of the negotiation take over</a:t>
            </a:r>
          </a:p>
          <a:p>
            <a:pPr lvl="0"/>
            <a:r>
              <a:rPr lang="en-CA" dirty="0"/>
              <a:t>Getting emotional</a:t>
            </a:r>
          </a:p>
          <a:p>
            <a:pPr lvl="0"/>
            <a:r>
              <a:rPr lang="en-CA" dirty="0"/>
              <a:t>Over giving</a:t>
            </a:r>
          </a:p>
          <a:p>
            <a:pPr lvl="0"/>
            <a:r>
              <a:rPr lang="en-CA" dirty="0"/>
              <a:t>Not having a firm walking away point </a:t>
            </a:r>
          </a:p>
          <a:p>
            <a:pPr lvl="0"/>
            <a:r>
              <a:rPr lang="en-CA" dirty="0"/>
              <a:t>Not understanding your own motivations</a:t>
            </a:r>
          </a:p>
          <a:p>
            <a:pPr lvl="0"/>
            <a:r>
              <a:rPr lang="en-CA" dirty="0"/>
              <a:t>Not understanding the other party’s motivations</a:t>
            </a:r>
          </a:p>
        </p:txBody>
      </p:sp>
      <p:pic>
        <p:nvPicPr>
          <p:cNvPr id="6" name="Picture 5"/>
          <p:cNvPicPr>
            <a:picLocks noChangeAspect="1"/>
          </p:cNvPicPr>
          <p:nvPr/>
        </p:nvPicPr>
        <p:blipFill rotWithShape="1">
          <a:blip r:embed="rId2" cstate="print">
            <a:extLst>
              <a:ext uri="{28A0092B-C50C-407E-A947-70E740481C1C}">
                <a14:useLocalDpi xmlns:a14="http://schemas.microsoft.com/office/drawing/2010/main" val="0"/>
              </a:ext>
            </a:extLst>
          </a:blip>
          <a:srcRect r="45132"/>
          <a:stretch/>
        </p:blipFill>
        <p:spPr>
          <a:xfrm>
            <a:off x="0" y="2060848"/>
            <a:ext cx="3851920" cy="4680181"/>
          </a:xfrm>
          <a:prstGeom prst="rect">
            <a:avLst/>
          </a:prstGeom>
        </p:spPr>
      </p:pic>
      <p:sp>
        <p:nvSpPr>
          <p:cNvPr id="2" name="Footer Placeholder 1"/>
          <p:cNvSpPr>
            <a:spLocks noGrp="1"/>
          </p:cNvSpPr>
          <p:nvPr>
            <p:ph type="ftr" sz="quarter" idx="11"/>
          </p:nvPr>
        </p:nvSpPr>
        <p:spPr/>
        <p:txBody>
          <a:bodyPr/>
          <a:lstStyle/>
          <a:p>
            <a:r>
              <a:rPr lang="en-CA" smtClean="0"/>
              <a:t>www.SmallBusinessSolver.com © 2018</a:t>
            </a:r>
            <a:endParaRPr lang="en-CA"/>
          </a:p>
        </p:txBody>
      </p:sp>
    </p:spTree>
    <p:extLst>
      <p:ext uri="{BB962C8B-B14F-4D97-AF65-F5344CB8AC3E}">
        <p14:creationId xmlns:p14="http://schemas.microsoft.com/office/powerpoint/2010/main" val="3234634513"/>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fade">
                                      <p:cBhvr>
                                        <p:cTn id="12" dur="5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fade">
                                      <p:cBhvr>
                                        <p:cTn id="17" dur="500"/>
                                        <p:tgtEl>
                                          <p:spTgt spid="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5">
                                            <p:txEl>
                                              <p:pRg st="3" end="3"/>
                                            </p:txEl>
                                          </p:spTgt>
                                        </p:tgtEl>
                                        <p:attrNameLst>
                                          <p:attrName>style.visibility</p:attrName>
                                        </p:attrNameLst>
                                      </p:cBhvr>
                                      <p:to>
                                        <p:strVal val="visible"/>
                                      </p:to>
                                    </p:set>
                                    <p:animEffect transition="in" filter="fade">
                                      <p:cBhvr>
                                        <p:cTn id="22" dur="500"/>
                                        <p:tgtEl>
                                          <p:spTgt spid="5">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5">
                                            <p:txEl>
                                              <p:pRg st="4" end="4"/>
                                            </p:txEl>
                                          </p:spTgt>
                                        </p:tgtEl>
                                        <p:attrNameLst>
                                          <p:attrName>style.visibility</p:attrName>
                                        </p:attrNameLst>
                                      </p:cBhvr>
                                      <p:to>
                                        <p:strVal val="visible"/>
                                      </p:to>
                                    </p:set>
                                    <p:animEffect transition="in" filter="fade">
                                      <p:cBhvr>
                                        <p:cTn id="27" dur="500"/>
                                        <p:tgtEl>
                                          <p:spTgt spid="5">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5">
                                            <p:txEl>
                                              <p:pRg st="5" end="5"/>
                                            </p:txEl>
                                          </p:spTgt>
                                        </p:tgtEl>
                                        <p:attrNameLst>
                                          <p:attrName>style.visibility</p:attrName>
                                        </p:attrNameLst>
                                      </p:cBhvr>
                                      <p:to>
                                        <p:strVal val="visible"/>
                                      </p:to>
                                    </p:set>
                                    <p:animEffect transition="in" filter="fade">
                                      <p:cBhvr>
                                        <p:cTn id="32" dur="500"/>
                                        <p:tgtEl>
                                          <p:spTgt spid="5">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5">
                                            <p:txEl>
                                              <p:pRg st="6" end="6"/>
                                            </p:txEl>
                                          </p:spTgt>
                                        </p:tgtEl>
                                        <p:attrNameLst>
                                          <p:attrName>style.visibility</p:attrName>
                                        </p:attrNameLst>
                                      </p:cBhvr>
                                      <p:to>
                                        <p:strVal val="visible"/>
                                      </p:to>
                                    </p:set>
                                    <p:animEffect transition="in" filter="fade">
                                      <p:cBhvr>
                                        <p:cTn id="37" dur="500"/>
                                        <p:tgtEl>
                                          <p:spTgt spid="5">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CA" dirty="0" smtClean="0"/>
              <a:t>Now What?</a:t>
            </a:r>
            <a:endParaRPr lang="en-CA" dirty="0"/>
          </a:p>
        </p:txBody>
      </p:sp>
      <p:sp>
        <p:nvSpPr>
          <p:cNvPr id="4" name="Content Placeholder 3"/>
          <p:cNvSpPr>
            <a:spLocks noGrp="1"/>
          </p:cNvSpPr>
          <p:nvPr>
            <p:ph sz="half" idx="1"/>
          </p:nvPr>
        </p:nvSpPr>
        <p:spPr>
          <a:xfrm>
            <a:off x="179512" y="2011680"/>
            <a:ext cx="4163885" cy="4585672"/>
          </a:xfrm>
        </p:spPr>
        <p:txBody>
          <a:bodyPr>
            <a:normAutofit fontScale="85000" lnSpcReduction="10000"/>
          </a:bodyPr>
          <a:lstStyle/>
          <a:p>
            <a:pPr lvl="0"/>
            <a:r>
              <a:rPr lang="en-CA" dirty="0"/>
              <a:t>Preparation</a:t>
            </a:r>
          </a:p>
          <a:p>
            <a:pPr lvl="1"/>
            <a:r>
              <a:rPr lang="en-CA" dirty="0"/>
              <a:t>Decide on an result  that you would like to achieve</a:t>
            </a:r>
          </a:p>
          <a:p>
            <a:pPr lvl="1"/>
            <a:r>
              <a:rPr lang="en-CA" dirty="0"/>
              <a:t>Create a starting point to get there</a:t>
            </a:r>
          </a:p>
          <a:p>
            <a:pPr lvl="1"/>
            <a:r>
              <a:rPr lang="en-CA" dirty="0"/>
              <a:t>Write down your walking away point</a:t>
            </a:r>
          </a:p>
          <a:p>
            <a:pPr lvl="1"/>
            <a:r>
              <a:rPr lang="en-CA" dirty="0"/>
              <a:t>Consider what is important to the other party and why it is important</a:t>
            </a:r>
          </a:p>
          <a:p>
            <a:pPr lvl="1"/>
            <a:r>
              <a:rPr lang="en-CA" dirty="0"/>
              <a:t>Is there anything you know about them personally that may impact their negotiation style?</a:t>
            </a:r>
          </a:p>
          <a:p>
            <a:pPr lvl="0"/>
            <a:r>
              <a:rPr lang="en-CA" dirty="0"/>
              <a:t>In person</a:t>
            </a:r>
          </a:p>
          <a:p>
            <a:pPr lvl="1"/>
            <a:r>
              <a:rPr lang="en-CA" dirty="0"/>
              <a:t>Pay attention to the other person’s body language</a:t>
            </a:r>
          </a:p>
          <a:p>
            <a:pPr lvl="1"/>
            <a:r>
              <a:rPr lang="en-CA" dirty="0"/>
              <a:t>Don’t get emotional. Remain calm</a:t>
            </a:r>
          </a:p>
          <a:p>
            <a:pPr lvl="1"/>
            <a:r>
              <a:rPr lang="en-CA" dirty="0"/>
              <a:t>Create win-win scenarios</a:t>
            </a:r>
          </a:p>
          <a:p>
            <a:pPr lvl="1"/>
            <a:r>
              <a:rPr lang="en-CA" dirty="0"/>
              <a:t>Get the other person to understand why you need certain terms</a:t>
            </a:r>
          </a:p>
        </p:txBody>
      </p:sp>
      <p:sp>
        <p:nvSpPr>
          <p:cNvPr id="2" name="Content Placeholder 1"/>
          <p:cNvSpPr>
            <a:spLocks noGrp="1"/>
          </p:cNvSpPr>
          <p:nvPr>
            <p:ph sz="half" idx="2"/>
          </p:nvPr>
        </p:nvSpPr>
        <p:spPr/>
        <p:txBody>
          <a:bodyPr>
            <a:normAutofit fontScale="85000" lnSpcReduction="10000"/>
          </a:bodyPr>
          <a:lstStyle/>
          <a:p>
            <a:endParaRPr lang="en-CA"/>
          </a:p>
        </p:txBody>
      </p:sp>
      <p:pic>
        <p:nvPicPr>
          <p:cNvPr id="6" name="Picture 5"/>
          <p:cNvPicPr>
            <a:picLocks noChangeAspect="1"/>
          </p:cNvPicPr>
          <p:nvPr/>
        </p:nvPicPr>
        <p:blipFill rotWithShape="1">
          <a:blip r:embed="rId2" cstate="print">
            <a:extLst>
              <a:ext uri="{28A0092B-C50C-407E-A947-70E740481C1C}">
                <a14:useLocalDpi xmlns:a14="http://schemas.microsoft.com/office/drawing/2010/main" val="0"/>
              </a:ext>
            </a:extLst>
          </a:blip>
          <a:srcRect l="22438" r="19288"/>
          <a:stretch/>
        </p:blipFill>
        <p:spPr>
          <a:xfrm>
            <a:off x="4571219" y="1872208"/>
            <a:ext cx="4441322" cy="5085184"/>
          </a:xfrm>
          <a:prstGeom prst="rect">
            <a:avLst/>
          </a:prstGeom>
        </p:spPr>
      </p:pic>
      <p:sp>
        <p:nvSpPr>
          <p:cNvPr id="5" name="Footer Placeholder 4"/>
          <p:cNvSpPr>
            <a:spLocks noGrp="1"/>
          </p:cNvSpPr>
          <p:nvPr>
            <p:ph type="ftr" sz="quarter" idx="11"/>
          </p:nvPr>
        </p:nvSpPr>
        <p:spPr/>
        <p:txBody>
          <a:bodyPr/>
          <a:lstStyle/>
          <a:p>
            <a:r>
              <a:rPr lang="en-CA" smtClean="0"/>
              <a:t>www.SmallBusinessSolver.com © 2018</a:t>
            </a:r>
            <a:endParaRPr lang="en-CA"/>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xEl>
                                              <p:pRg st="1" end="1"/>
                                            </p:txEl>
                                          </p:spTgt>
                                        </p:tgtEl>
                                        <p:attrNameLst>
                                          <p:attrName>style.visibility</p:attrName>
                                        </p:attrNameLst>
                                      </p:cBhvr>
                                      <p:to>
                                        <p:strVal val="visible"/>
                                      </p:to>
                                    </p:set>
                                    <p:animEffect transition="in" filter="fade">
                                      <p:cBhvr>
                                        <p:cTn id="10" dur="500"/>
                                        <p:tgtEl>
                                          <p:spTgt spid="4">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4">
                                            <p:txEl>
                                              <p:pRg st="2" end="2"/>
                                            </p:txEl>
                                          </p:spTgt>
                                        </p:tgtEl>
                                        <p:attrNameLst>
                                          <p:attrName>style.visibility</p:attrName>
                                        </p:attrNameLst>
                                      </p:cBhvr>
                                      <p:to>
                                        <p:strVal val="visible"/>
                                      </p:to>
                                    </p:set>
                                    <p:animEffect transition="in" filter="fade">
                                      <p:cBhvr>
                                        <p:cTn id="13" dur="500"/>
                                        <p:tgtEl>
                                          <p:spTgt spid="4">
                                            <p:txEl>
                                              <p:pRg st="2" end="2"/>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4">
                                            <p:txEl>
                                              <p:pRg st="3" end="3"/>
                                            </p:txEl>
                                          </p:spTgt>
                                        </p:tgtEl>
                                        <p:attrNameLst>
                                          <p:attrName>style.visibility</p:attrName>
                                        </p:attrNameLst>
                                      </p:cBhvr>
                                      <p:to>
                                        <p:strVal val="visible"/>
                                      </p:to>
                                    </p:set>
                                    <p:animEffect transition="in" filter="fade">
                                      <p:cBhvr>
                                        <p:cTn id="16" dur="500"/>
                                        <p:tgtEl>
                                          <p:spTgt spid="4">
                                            <p:txEl>
                                              <p:pRg st="3" end="3"/>
                                            </p:txEl>
                                          </p:spTgt>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4">
                                            <p:txEl>
                                              <p:pRg st="4" end="4"/>
                                            </p:txEl>
                                          </p:spTgt>
                                        </p:tgtEl>
                                        <p:attrNameLst>
                                          <p:attrName>style.visibility</p:attrName>
                                        </p:attrNameLst>
                                      </p:cBhvr>
                                      <p:to>
                                        <p:strVal val="visible"/>
                                      </p:to>
                                    </p:set>
                                    <p:animEffect transition="in" filter="fade">
                                      <p:cBhvr>
                                        <p:cTn id="19" dur="500"/>
                                        <p:tgtEl>
                                          <p:spTgt spid="4">
                                            <p:txEl>
                                              <p:pRg st="4" end="4"/>
                                            </p:txEl>
                                          </p:spTgt>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4">
                                            <p:txEl>
                                              <p:pRg st="5" end="5"/>
                                            </p:txEl>
                                          </p:spTgt>
                                        </p:tgtEl>
                                        <p:attrNameLst>
                                          <p:attrName>style.visibility</p:attrName>
                                        </p:attrNameLst>
                                      </p:cBhvr>
                                      <p:to>
                                        <p:strVal val="visible"/>
                                      </p:to>
                                    </p:set>
                                    <p:animEffect transition="in" filter="fade">
                                      <p:cBhvr>
                                        <p:cTn id="22" dur="500"/>
                                        <p:tgtEl>
                                          <p:spTgt spid="4">
                                            <p:txEl>
                                              <p:pRg st="5" end="5"/>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4">
                                            <p:txEl>
                                              <p:pRg st="6" end="6"/>
                                            </p:txEl>
                                          </p:spTgt>
                                        </p:tgtEl>
                                        <p:attrNameLst>
                                          <p:attrName>style.visibility</p:attrName>
                                        </p:attrNameLst>
                                      </p:cBhvr>
                                      <p:to>
                                        <p:strVal val="visible"/>
                                      </p:to>
                                    </p:set>
                                    <p:animEffect transition="in" filter="fade">
                                      <p:cBhvr>
                                        <p:cTn id="27" dur="500"/>
                                        <p:tgtEl>
                                          <p:spTgt spid="4">
                                            <p:txEl>
                                              <p:pRg st="6" end="6"/>
                                            </p:txEl>
                                          </p:spTgt>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4">
                                            <p:txEl>
                                              <p:pRg st="7" end="7"/>
                                            </p:txEl>
                                          </p:spTgt>
                                        </p:tgtEl>
                                        <p:attrNameLst>
                                          <p:attrName>style.visibility</p:attrName>
                                        </p:attrNameLst>
                                      </p:cBhvr>
                                      <p:to>
                                        <p:strVal val="visible"/>
                                      </p:to>
                                    </p:set>
                                    <p:animEffect transition="in" filter="fade">
                                      <p:cBhvr>
                                        <p:cTn id="30" dur="500"/>
                                        <p:tgtEl>
                                          <p:spTgt spid="4">
                                            <p:txEl>
                                              <p:pRg st="7" end="7"/>
                                            </p:txEl>
                                          </p:spTgt>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4">
                                            <p:txEl>
                                              <p:pRg st="8" end="8"/>
                                            </p:txEl>
                                          </p:spTgt>
                                        </p:tgtEl>
                                        <p:attrNameLst>
                                          <p:attrName>style.visibility</p:attrName>
                                        </p:attrNameLst>
                                      </p:cBhvr>
                                      <p:to>
                                        <p:strVal val="visible"/>
                                      </p:to>
                                    </p:set>
                                    <p:animEffect transition="in" filter="fade">
                                      <p:cBhvr>
                                        <p:cTn id="33" dur="500"/>
                                        <p:tgtEl>
                                          <p:spTgt spid="4">
                                            <p:txEl>
                                              <p:pRg st="8" end="8"/>
                                            </p:txEl>
                                          </p:spTgt>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4">
                                            <p:txEl>
                                              <p:pRg st="9" end="9"/>
                                            </p:txEl>
                                          </p:spTgt>
                                        </p:tgtEl>
                                        <p:attrNameLst>
                                          <p:attrName>style.visibility</p:attrName>
                                        </p:attrNameLst>
                                      </p:cBhvr>
                                      <p:to>
                                        <p:strVal val="visible"/>
                                      </p:to>
                                    </p:set>
                                    <p:animEffect transition="in" filter="fade">
                                      <p:cBhvr>
                                        <p:cTn id="36" dur="500"/>
                                        <p:tgtEl>
                                          <p:spTgt spid="4">
                                            <p:txEl>
                                              <p:pRg st="9" end="9"/>
                                            </p:txEl>
                                          </p:spTgt>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4">
                                            <p:txEl>
                                              <p:pRg st="10" end="10"/>
                                            </p:txEl>
                                          </p:spTgt>
                                        </p:tgtEl>
                                        <p:attrNameLst>
                                          <p:attrName>style.visibility</p:attrName>
                                        </p:attrNameLst>
                                      </p:cBhvr>
                                      <p:to>
                                        <p:strVal val="visible"/>
                                      </p:to>
                                    </p:set>
                                    <p:animEffect transition="in" filter="fade">
                                      <p:cBhvr>
                                        <p:cTn id="39" dur="500"/>
                                        <p:tgtEl>
                                          <p:spTgt spid="4">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CA" dirty="0" smtClean="0"/>
              <a:t>Key Points</a:t>
            </a:r>
            <a:endParaRPr lang="en-CA" dirty="0"/>
          </a:p>
        </p:txBody>
      </p:sp>
      <p:sp>
        <p:nvSpPr>
          <p:cNvPr id="4" name="Content Placeholder 3"/>
          <p:cNvSpPr>
            <a:spLocks noGrp="1"/>
          </p:cNvSpPr>
          <p:nvPr>
            <p:ph sz="half" idx="1"/>
          </p:nvPr>
        </p:nvSpPr>
        <p:spPr>
          <a:xfrm>
            <a:off x="4716016" y="2060848"/>
            <a:ext cx="4038600" cy="4525963"/>
          </a:xfrm>
        </p:spPr>
        <p:txBody>
          <a:bodyPr/>
          <a:lstStyle/>
          <a:p>
            <a:r>
              <a:rPr lang="en-CA" dirty="0"/>
              <a:t>Items Under Negotiation</a:t>
            </a:r>
          </a:p>
          <a:p>
            <a:r>
              <a:rPr lang="en-CA" dirty="0"/>
              <a:t>Must Haves</a:t>
            </a:r>
          </a:p>
          <a:p>
            <a:r>
              <a:rPr lang="en-CA" dirty="0"/>
              <a:t>Your Level of Importance</a:t>
            </a:r>
          </a:p>
          <a:p>
            <a:r>
              <a:rPr lang="en-CA" dirty="0"/>
              <a:t>Their Level of Importance</a:t>
            </a:r>
          </a:p>
          <a:p>
            <a:r>
              <a:rPr lang="en-CA" dirty="0"/>
              <a:t>Best Alternative Example</a:t>
            </a:r>
          </a:p>
          <a:p>
            <a:r>
              <a:rPr lang="en-CA" dirty="0"/>
              <a:t>What not to do</a:t>
            </a:r>
          </a:p>
          <a:p>
            <a:r>
              <a:rPr lang="en-CA" dirty="0"/>
              <a:t>Your next steps</a:t>
            </a:r>
          </a:p>
          <a:p>
            <a:r>
              <a:rPr lang="en-CA" dirty="0"/>
              <a:t>Wrap up</a:t>
            </a:r>
            <a:endParaRPr lang="en-CA" dirty="0" smtClean="0"/>
          </a:p>
        </p:txBody>
      </p:sp>
      <p:pic>
        <p:nvPicPr>
          <p:cNvPr id="7" name="Content Placeholder 5"/>
          <p:cNvPicPr>
            <a:picLocks noChangeAspect="1"/>
          </p:cNvPicPr>
          <p:nvPr/>
        </p:nvPicPr>
        <p:blipFill rotWithShape="1">
          <a:blip r:embed="rId2" cstate="print">
            <a:extLst>
              <a:ext uri="{28A0092B-C50C-407E-A947-70E740481C1C}">
                <a14:useLocalDpi xmlns:a14="http://schemas.microsoft.com/office/drawing/2010/main" val="0"/>
              </a:ext>
            </a:extLst>
          </a:blip>
          <a:srcRect l="-1" r="52072"/>
          <a:stretch/>
        </p:blipFill>
        <p:spPr>
          <a:xfrm>
            <a:off x="609349" y="1851842"/>
            <a:ext cx="3314579" cy="5177558"/>
          </a:xfrm>
          <a:prstGeom prst="rect">
            <a:avLst/>
          </a:prstGeom>
        </p:spPr>
      </p:pic>
      <p:sp>
        <p:nvSpPr>
          <p:cNvPr id="2" name="Footer Placeholder 1"/>
          <p:cNvSpPr>
            <a:spLocks noGrp="1"/>
          </p:cNvSpPr>
          <p:nvPr>
            <p:ph type="ftr" sz="quarter" idx="11"/>
          </p:nvPr>
        </p:nvSpPr>
        <p:spPr/>
        <p:txBody>
          <a:bodyPr/>
          <a:lstStyle/>
          <a:p>
            <a:r>
              <a:rPr lang="en-CA" smtClean="0"/>
              <a:t>www.SmallBusinessSolver.com © 2018</a:t>
            </a:r>
            <a:endParaRPr lang="en-CA"/>
          </a:p>
        </p:txBody>
      </p:sp>
    </p:spTree>
    <p:extLst>
      <p:ext uri="{BB962C8B-B14F-4D97-AF65-F5344CB8AC3E}">
        <p14:creationId xmlns:p14="http://schemas.microsoft.com/office/powerpoint/2010/main" val="1350242427"/>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CA" dirty="0" smtClean="0"/>
              <a:t>The Goal</a:t>
            </a:r>
            <a:endParaRPr lang="en-CA" dirty="0"/>
          </a:p>
        </p:txBody>
      </p:sp>
      <p:sp>
        <p:nvSpPr>
          <p:cNvPr id="3" name="Subtitle 2"/>
          <p:cNvSpPr>
            <a:spLocks noGrp="1"/>
          </p:cNvSpPr>
          <p:nvPr>
            <p:ph sz="half" idx="1"/>
          </p:nvPr>
        </p:nvSpPr>
        <p:spPr>
          <a:xfrm>
            <a:off x="467544" y="1988840"/>
            <a:ext cx="3106688" cy="4525963"/>
          </a:xfrm>
        </p:spPr>
        <p:txBody>
          <a:bodyPr>
            <a:normAutofit/>
          </a:bodyPr>
          <a:lstStyle/>
          <a:p>
            <a:pPr marL="0" indent="0" algn="ctr">
              <a:buNone/>
            </a:pPr>
            <a:endParaRPr lang="en-CA" sz="3800" dirty="0" smtClean="0">
              <a:solidFill>
                <a:schemeClr val="tx1">
                  <a:lumMod val="75000"/>
                  <a:lumOff val="25000"/>
                </a:schemeClr>
              </a:solidFill>
            </a:endParaRPr>
          </a:p>
          <a:p>
            <a:pPr marL="0" indent="0" algn="ctr">
              <a:buNone/>
            </a:pPr>
            <a:r>
              <a:rPr lang="en-CA" sz="4000" dirty="0"/>
              <a:t>Have better results in negotiations and don’t leave money on the table.</a:t>
            </a:r>
            <a:endParaRPr lang="en-CA" sz="3800" dirty="0">
              <a:solidFill>
                <a:schemeClr val="tx1">
                  <a:lumMod val="75000"/>
                  <a:lumOff val="25000"/>
                </a:schemeClr>
              </a:solidFill>
            </a:endParaRPr>
          </a:p>
        </p:txBody>
      </p:sp>
      <p:pic>
        <p:nvPicPr>
          <p:cNvPr id="7" name="Content Placeholder 4"/>
          <p:cNvPicPr>
            <a:picLocks noGrp="1" noChangeAspect="1"/>
          </p:cNvPicPr>
          <p:nvPr>
            <p:ph sz="half" idx="2"/>
          </p:nvPr>
        </p:nvPicPr>
        <p:blipFill>
          <a:blip r:embed="rId2" cstate="print">
            <a:extLst>
              <a:ext uri="{28A0092B-C50C-407E-A947-70E740481C1C}">
                <a14:useLocalDpi xmlns:a14="http://schemas.microsoft.com/office/drawing/2010/main" val="0"/>
              </a:ext>
            </a:extLst>
          </a:blip>
          <a:stretch>
            <a:fillRect/>
          </a:stretch>
        </p:blipFill>
        <p:spPr>
          <a:xfrm>
            <a:off x="4802678" y="2290157"/>
            <a:ext cx="3653444" cy="3649287"/>
          </a:xfrm>
        </p:spPr>
      </p:pic>
      <p:sp>
        <p:nvSpPr>
          <p:cNvPr id="4" name="Footer Placeholder 3"/>
          <p:cNvSpPr>
            <a:spLocks noGrp="1"/>
          </p:cNvSpPr>
          <p:nvPr>
            <p:ph type="ftr" sz="quarter" idx="11"/>
          </p:nvPr>
        </p:nvSpPr>
        <p:spPr/>
        <p:txBody>
          <a:bodyPr/>
          <a:lstStyle/>
          <a:p>
            <a:r>
              <a:rPr lang="en-CA" smtClean="0"/>
              <a:t>www.SmallBusinessSolver.com © 2018</a:t>
            </a:r>
            <a:endParaRPr lang="en-CA"/>
          </a:p>
        </p:txBody>
      </p:sp>
    </p:spTree>
    <p:extLst>
      <p:ext uri="{BB962C8B-B14F-4D97-AF65-F5344CB8AC3E}">
        <p14:creationId xmlns:p14="http://schemas.microsoft.com/office/powerpoint/2010/main" val="4116715600"/>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382122"/>
            <a:ext cx="9144000" cy="6093756"/>
          </a:xfrm>
          <a:prstGeom prst="rect">
            <a:avLst/>
          </a:prstGeom>
        </p:spPr>
      </p:pic>
      <p:sp>
        <p:nvSpPr>
          <p:cNvPr id="6" name="Rounded Rectangle 5"/>
          <p:cNvSpPr/>
          <p:nvPr/>
        </p:nvSpPr>
        <p:spPr>
          <a:xfrm>
            <a:off x="3707904" y="1268760"/>
            <a:ext cx="4536504" cy="4680520"/>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defRPr/>
            </a:pPr>
            <a:r>
              <a:rPr lang="en-CA" sz="3200" b="1" dirty="0">
                <a:solidFill>
                  <a:schemeClr val="tx2">
                    <a:lumMod val="10000"/>
                  </a:schemeClr>
                </a:solidFill>
              </a:rPr>
              <a:t>Preparation for a negotiation will help you get the best agreement possible and save you from the worst one.</a:t>
            </a:r>
          </a:p>
        </p:txBody>
      </p:sp>
      <p:sp>
        <p:nvSpPr>
          <p:cNvPr id="2" name="Footer Placeholder 1"/>
          <p:cNvSpPr>
            <a:spLocks noGrp="1"/>
          </p:cNvSpPr>
          <p:nvPr>
            <p:ph type="ftr" sz="quarter" idx="11"/>
          </p:nvPr>
        </p:nvSpPr>
        <p:spPr/>
        <p:txBody>
          <a:bodyPr/>
          <a:lstStyle/>
          <a:p>
            <a:r>
              <a:rPr lang="en-CA" smtClean="0"/>
              <a:t>www.SmallBusinessSolver.com © 2018</a:t>
            </a:r>
            <a:endParaRPr lang="en-CA"/>
          </a:p>
        </p:txBody>
      </p:sp>
    </p:spTree>
    <p:extLst>
      <p:ext uri="{BB962C8B-B14F-4D97-AF65-F5344CB8AC3E}">
        <p14:creationId xmlns:p14="http://schemas.microsoft.com/office/powerpoint/2010/main" val="2427235614"/>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2971" y="284176"/>
            <a:ext cx="8711517" cy="1508760"/>
          </a:xfrm>
        </p:spPr>
        <p:txBody>
          <a:bodyPr>
            <a:normAutofit/>
          </a:bodyPr>
          <a:lstStyle/>
          <a:p>
            <a:r>
              <a:rPr lang="en-CA" dirty="0" smtClean="0"/>
              <a:t>What is your negotiating power?</a:t>
            </a:r>
            <a:endParaRPr lang="en-CA"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70129" y="1818383"/>
            <a:ext cx="8077200" cy="5654040"/>
          </a:xfrm>
          <a:prstGeom prst="rect">
            <a:avLst/>
          </a:prstGeom>
        </p:spPr>
      </p:pic>
      <p:sp>
        <p:nvSpPr>
          <p:cNvPr id="3" name="Footer Placeholder 2"/>
          <p:cNvSpPr>
            <a:spLocks noGrp="1"/>
          </p:cNvSpPr>
          <p:nvPr>
            <p:ph type="ftr" sz="quarter" idx="11"/>
          </p:nvPr>
        </p:nvSpPr>
        <p:spPr/>
        <p:txBody>
          <a:bodyPr/>
          <a:lstStyle/>
          <a:p>
            <a:r>
              <a:rPr lang="en-CA" smtClean="0"/>
              <a:t>www.SmallBusinessSolver.com © 2018</a:t>
            </a:r>
            <a:endParaRPr lang="en-CA"/>
          </a:p>
        </p:txBody>
      </p:sp>
    </p:spTree>
    <p:extLst>
      <p:ext uri="{BB962C8B-B14F-4D97-AF65-F5344CB8AC3E}">
        <p14:creationId xmlns:p14="http://schemas.microsoft.com/office/powerpoint/2010/main" val="3039302100"/>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CA" dirty="0" smtClean="0"/>
              <a:t>The Goal</a:t>
            </a:r>
            <a:endParaRPr lang="en-CA" dirty="0"/>
          </a:p>
        </p:txBody>
      </p:sp>
      <p:sp>
        <p:nvSpPr>
          <p:cNvPr id="3" name="Subtitle 2"/>
          <p:cNvSpPr>
            <a:spLocks noGrp="1"/>
          </p:cNvSpPr>
          <p:nvPr>
            <p:ph sz="half" idx="1"/>
          </p:nvPr>
        </p:nvSpPr>
        <p:spPr>
          <a:xfrm>
            <a:off x="467544" y="2317841"/>
            <a:ext cx="3034680" cy="4525963"/>
          </a:xfrm>
        </p:spPr>
        <p:txBody>
          <a:bodyPr>
            <a:normAutofit/>
          </a:bodyPr>
          <a:lstStyle/>
          <a:p>
            <a:pPr marL="0" indent="0" algn="ctr">
              <a:buNone/>
            </a:pPr>
            <a:r>
              <a:rPr lang="en-CA" sz="4000" dirty="0"/>
              <a:t>Have better results in negotiations and don’t leave money on the table.</a:t>
            </a:r>
            <a:endParaRPr lang="en-CA" sz="3800" dirty="0">
              <a:solidFill>
                <a:schemeClr val="tx1">
                  <a:lumMod val="75000"/>
                  <a:lumOff val="25000"/>
                </a:schemeClr>
              </a:solidFill>
            </a:endParaRPr>
          </a:p>
        </p:txBody>
      </p:sp>
      <p:pic>
        <p:nvPicPr>
          <p:cNvPr id="6" name="Content Placeholder 4"/>
          <p:cNvPicPr>
            <a:picLocks noGrp="1" noChangeAspect="1"/>
          </p:cNvPicPr>
          <p:nvPr>
            <p:ph sz="half" idx="2"/>
          </p:nvPr>
        </p:nvPicPr>
        <p:blipFill>
          <a:blip r:embed="rId2" cstate="print">
            <a:extLst>
              <a:ext uri="{28A0092B-C50C-407E-A947-70E740481C1C}">
                <a14:useLocalDpi xmlns:a14="http://schemas.microsoft.com/office/drawing/2010/main" val="0"/>
              </a:ext>
            </a:extLst>
          </a:blip>
          <a:stretch>
            <a:fillRect/>
          </a:stretch>
        </p:blipFill>
        <p:spPr>
          <a:xfrm>
            <a:off x="3995936" y="2299189"/>
            <a:ext cx="5017740" cy="3345160"/>
          </a:xfrm>
          <a:prstGeom prst="rect">
            <a:avLst/>
          </a:prstGeom>
        </p:spPr>
      </p:pic>
      <p:sp>
        <p:nvSpPr>
          <p:cNvPr id="4" name="Footer Placeholder 3"/>
          <p:cNvSpPr>
            <a:spLocks noGrp="1"/>
          </p:cNvSpPr>
          <p:nvPr>
            <p:ph type="ftr" sz="quarter" idx="11"/>
          </p:nvPr>
        </p:nvSpPr>
        <p:spPr/>
        <p:txBody>
          <a:bodyPr/>
          <a:lstStyle/>
          <a:p>
            <a:r>
              <a:rPr lang="en-CA" smtClean="0"/>
              <a:t>www.SmallBusinessSolver.com © 2018</a:t>
            </a:r>
            <a:endParaRPr lang="en-CA"/>
          </a:p>
        </p:txBody>
      </p:sp>
    </p:spTree>
    <p:extLst>
      <p:ext uri="{BB962C8B-B14F-4D97-AF65-F5344CB8AC3E}">
        <p14:creationId xmlns:p14="http://schemas.microsoft.com/office/powerpoint/2010/main" val="1067623153"/>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CA" dirty="0" smtClean="0"/>
              <a:t>Key Points</a:t>
            </a:r>
            <a:endParaRPr lang="en-CA" dirty="0"/>
          </a:p>
        </p:txBody>
      </p:sp>
      <p:sp>
        <p:nvSpPr>
          <p:cNvPr id="4" name="Content Placeholder 3"/>
          <p:cNvSpPr>
            <a:spLocks noGrp="1"/>
          </p:cNvSpPr>
          <p:nvPr>
            <p:ph sz="half" idx="1"/>
          </p:nvPr>
        </p:nvSpPr>
        <p:spPr>
          <a:xfrm>
            <a:off x="179512" y="1999381"/>
            <a:ext cx="3024336" cy="4525963"/>
          </a:xfrm>
        </p:spPr>
        <p:txBody>
          <a:bodyPr>
            <a:normAutofit fontScale="92500"/>
          </a:bodyPr>
          <a:lstStyle/>
          <a:p>
            <a:r>
              <a:rPr lang="en-CA" dirty="0"/>
              <a:t>Items Under Negotiation</a:t>
            </a:r>
          </a:p>
          <a:p>
            <a:r>
              <a:rPr lang="en-CA" dirty="0"/>
              <a:t>Must Haves</a:t>
            </a:r>
          </a:p>
          <a:p>
            <a:r>
              <a:rPr lang="en-CA" dirty="0"/>
              <a:t>Your Level of Importance</a:t>
            </a:r>
          </a:p>
          <a:p>
            <a:r>
              <a:rPr lang="en-CA" dirty="0"/>
              <a:t>Their Level of Importance</a:t>
            </a:r>
          </a:p>
          <a:p>
            <a:r>
              <a:rPr lang="en-CA" dirty="0"/>
              <a:t>Best Alternative</a:t>
            </a:r>
          </a:p>
          <a:p>
            <a:r>
              <a:rPr lang="en-CA" dirty="0" smtClean="0"/>
              <a:t>Example</a:t>
            </a:r>
          </a:p>
          <a:p>
            <a:r>
              <a:rPr lang="en-CA" dirty="0" smtClean="0"/>
              <a:t>What not to do</a:t>
            </a:r>
          </a:p>
          <a:p>
            <a:r>
              <a:rPr lang="en-CA" dirty="0" smtClean="0"/>
              <a:t>Your next steps</a:t>
            </a:r>
          </a:p>
          <a:p>
            <a:r>
              <a:rPr lang="en-CA" dirty="0" smtClean="0"/>
              <a:t>Wrap up</a:t>
            </a:r>
          </a:p>
        </p:txBody>
      </p:sp>
      <p:pic>
        <p:nvPicPr>
          <p:cNvPr id="6" name="Picture 5"/>
          <p:cNvPicPr>
            <a:picLocks noChangeAspect="1"/>
          </p:cNvPicPr>
          <p:nvPr/>
        </p:nvPicPr>
        <p:blipFill rotWithShape="1">
          <a:blip r:embed="rId2" cstate="print">
            <a:extLst>
              <a:ext uri="{28A0092B-C50C-407E-A947-70E740481C1C}">
                <a14:useLocalDpi xmlns:a14="http://schemas.microsoft.com/office/drawing/2010/main" val="0"/>
              </a:ext>
            </a:extLst>
          </a:blip>
          <a:srcRect l="17805"/>
          <a:stretch/>
        </p:blipFill>
        <p:spPr>
          <a:xfrm>
            <a:off x="3419872" y="1792937"/>
            <a:ext cx="5724128" cy="5164456"/>
          </a:xfrm>
          <a:prstGeom prst="rect">
            <a:avLst/>
          </a:prstGeom>
        </p:spPr>
      </p:pic>
      <p:sp>
        <p:nvSpPr>
          <p:cNvPr id="2" name="Footer Placeholder 1"/>
          <p:cNvSpPr>
            <a:spLocks noGrp="1"/>
          </p:cNvSpPr>
          <p:nvPr>
            <p:ph type="ftr" sz="quarter" idx="11"/>
          </p:nvPr>
        </p:nvSpPr>
        <p:spPr/>
        <p:txBody>
          <a:bodyPr/>
          <a:lstStyle/>
          <a:p>
            <a:r>
              <a:rPr lang="en-CA" smtClean="0"/>
              <a:t>www.SmallBusinessSolver.com © 2018</a:t>
            </a:r>
            <a:endParaRPr lang="en-CA"/>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fade">
                                      <p:cBhvr>
                                        <p:cTn id="12" dur="5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fade">
                                      <p:cBhvr>
                                        <p:cTn id="17" dur="500"/>
                                        <p:tgtEl>
                                          <p:spTgt spid="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4">
                                            <p:txEl>
                                              <p:pRg st="3" end="3"/>
                                            </p:txEl>
                                          </p:spTgt>
                                        </p:tgtEl>
                                        <p:attrNameLst>
                                          <p:attrName>style.visibility</p:attrName>
                                        </p:attrNameLst>
                                      </p:cBhvr>
                                      <p:to>
                                        <p:strVal val="visible"/>
                                      </p:to>
                                    </p:set>
                                    <p:animEffect transition="in" filter="fade">
                                      <p:cBhvr>
                                        <p:cTn id="22" dur="500"/>
                                        <p:tgtEl>
                                          <p:spTgt spid="4">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4">
                                            <p:txEl>
                                              <p:pRg st="4" end="4"/>
                                            </p:txEl>
                                          </p:spTgt>
                                        </p:tgtEl>
                                        <p:attrNameLst>
                                          <p:attrName>style.visibility</p:attrName>
                                        </p:attrNameLst>
                                      </p:cBhvr>
                                      <p:to>
                                        <p:strVal val="visible"/>
                                      </p:to>
                                    </p:set>
                                    <p:animEffect transition="in" filter="fade">
                                      <p:cBhvr>
                                        <p:cTn id="27" dur="500"/>
                                        <p:tgtEl>
                                          <p:spTgt spid="4">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4">
                                            <p:txEl>
                                              <p:pRg st="5" end="5"/>
                                            </p:txEl>
                                          </p:spTgt>
                                        </p:tgtEl>
                                        <p:attrNameLst>
                                          <p:attrName>style.visibility</p:attrName>
                                        </p:attrNameLst>
                                      </p:cBhvr>
                                      <p:to>
                                        <p:strVal val="visible"/>
                                      </p:to>
                                    </p:set>
                                    <p:animEffect transition="in" filter="fade">
                                      <p:cBhvr>
                                        <p:cTn id="32" dur="500"/>
                                        <p:tgtEl>
                                          <p:spTgt spid="4">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4">
                                            <p:txEl>
                                              <p:pRg st="6" end="6"/>
                                            </p:txEl>
                                          </p:spTgt>
                                        </p:tgtEl>
                                        <p:attrNameLst>
                                          <p:attrName>style.visibility</p:attrName>
                                        </p:attrNameLst>
                                      </p:cBhvr>
                                      <p:to>
                                        <p:strVal val="visible"/>
                                      </p:to>
                                    </p:set>
                                    <p:animEffect transition="in" filter="fade">
                                      <p:cBhvr>
                                        <p:cTn id="37" dur="500"/>
                                        <p:tgtEl>
                                          <p:spTgt spid="4">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4">
                                            <p:txEl>
                                              <p:pRg st="7" end="7"/>
                                            </p:txEl>
                                          </p:spTgt>
                                        </p:tgtEl>
                                        <p:attrNameLst>
                                          <p:attrName>style.visibility</p:attrName>
                                        </p:attrNameLst>
                                      </p:cBhvr>
                                      <p:to>
                                        <p:strVal val="visible"/>
                                      </p:to>
                                    </p:set>
                                    <p:animEffect transition="in" filter="fade">
                                      <p:cBhvr>
                                        <p:cTn id="42" dur="500"/>
                                        <p:tgtEl>
                                          <p:spTgt spid="4">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4">
                                            <p:txEl>
                                              <p:pRg st="8" end="8"/>
                                            </p:txEl>
                                          </p:spTgt>
                                        </p:tgtEl>
                                        <p:attrNameLst>
                                          <p:attrName>style.visibility</p:attrName>
                                        </p:attrNameLst>
                                      </p:cBhvr>
                                      <p:to>
                                        <p:strVal val="visible"/>
                                      </p:to>
                                    </p:set>
                                    <p:animEffect transition="in" filter="fade">
                                      <p:cBhvr>
                                        <p:cTn id="47" dur="500"/>
                                        <p:tgtEl>
                                          <p:spTgt spid="4">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2" cstate="print">
            <a:extLst>
              <a:ext uri="{28A0092B-C50C-407E-A947-70E740481C1C}">
                <a14:useLocalDpi xmlns:a14="http://schemas.microsoft.com/office/drawing/2010/main" val="0"/>
              </a:ext>
            </a:extLst>
          </a:blip>
          <a:srcRect l="25268"/>
          <a:stretch/>
        </p:blipFill>
        <p:spPr>
          <a:xfrm>
            <a:off x="5890012" y="332656"/>
            <a:ext cx="3253987" cy="6525344"/>
          </a:xfrm>
          <a:prstGeom prst="rect">
            <a:avLst/>
          </a:prstGeom>
        </p:spPr>
      </p:pic>
      <p:sp>
        <p:nvSpPr>
          <p:cNvPr id="2" name="Title 1"/>
          <p:cNvSpPr>
            <a:spLocks noGrp="1"/>
          </p:cNvSpPr>
          <p:nvPr>
            <p:ph type="title"/>
          </p:nvPr>
        </p:nvSpPr>
        <p:spPr>
          <a:xfrm>
            <a:off x="513458" y="284176"/>
            <a:ext cx="7772400" cy="1508760"/>
          </a:xfrm>
        </p:spPr>
        <p:txBody>
          <a:bodyPr/>
          <a:lstStyle/>
          <a:p>
            <a:r>
              <a:rPr lang="en-CA" sz="2800" u="sng" dirty="0" smtClean="0"/>
              <a:t>Worksheet</a:t>
            </a:r>
            <a:endParaRPr lang="en-CA" sz="2800" u="sng" dirty="0"/>
          </a:p>
        </p:txBody>
      </p:sp>
      <p:sp>
        <p:nvSpPr>
          <p:cNvPr id="4" name="Text Placeholder 3"/>
          <p:cNvSpPr>
            <a:spLocks noGrp="1"/>
          </p:cNvSpPr>
          <p:nvPr>
            <p:ph type="body" sz="half" idx="2"/>
          </p:nvPr>
        </p:nvSpPr>
        <p:spPr>
          <a:xfrm>
            <a:off x="493622" y="1268760"/>
            <a:ext cx="6066331" cy="4691063"/>
          </a:xfrm>
        </p:spPr>
        <p:txBody>
          <a:bodyPr>
            <a:normAutofit/>
          </a:bodyPr>
          <a:lstStyle/>
          <a:p>
            <a:r>
              <a:rPr lang="en-CA" sz="2800" dirty="0" smtClean="0">
                <a:solidFill>
                  <a:srgbClr val="002060"/>
                </a:solidFill>
              </a:rPr>
              <a:t>Grab your worksheet and follow along.</a:t>
            </a:r>
            <a:endParaRPr lang="en-CA" sz="2800" dirty="0">
              <a:solidFill>
                <a:srgbClr val="002060"/>
              </a:solidFill>
            </a:endParaRPr>
          </a:p>
        </p:txBody>
      </p:sp>
      <p:pic>
        <p:nvPicPr>
          <p:cNvPr id="11"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1190618" y="2149475"/>
            <a:ext cx="3562363" cy="3840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Footer Placeholder 4"/>
          <p:cNvSpPr>
            <a:spLocks noGrp="1"/>
          </p:cNvSpPr>
          <p:nvPr>
            <p:ph type="ftr" sz="quarter" idx="11"/>
          </p:nvPr>
        </p:nvSpPr>
        <p:spPr>
          <a:xfrm>
            <a:off x="1835696" y="6422855"/>
            <a:ext cx="4060627" cy="365125"/>
          </a:xfrm>
        </p:spPr>
        <p:txBody>
          <a:bodyPr/>
          <a:lstStyle/>
          <a:p>
            <a:r>
              <a:rPr lang="en-CA" dirty="0" smtClean="0"/>
              <a:t>www.SmallBusinessSolver.com © 2018</a:t>
            </a:r>
            <a:endParaRPr lang="en-CA" dirty="0"/>
          </a:p>
        </p:txBody>
      </p:sp>
    </p:spTree>
    <p:extLst>
      <p:ext uri="{BB962C8B-B14F-4D97-AF65-F5344CB8AC3E}">
        <p14:creationId xmlns:p14="http://schemas.microsoft.com/office/powerpoint/2010/main" val="3018636410"/>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380686"/>
            <a:ext cx="9144000" cy="7619372"/>
          </a:xfrm>
          <a:prstGeom prst="rect">
            <a:avLst/>
          </a:prstGeom>
        </p:spPr>
      </p:pic>
      <p:sp>
        <p:nvSpPr>
          <p:cNvPr id="8194" name="Title 2"/>
          <p:cNvSpPr>
            <a:spLocks noGrp="1"/>
          </p:cNvSpPr>
          <p:nvPr>
            <p:ph type="title"/>
          </p:nvPr>
        </p:nvSpPr>
        <p:spPr>
          <a:xfrm>
            <a:off x="1371600" y="1944424"/>
            <a:ext cx="7772400" cy="1508760"/>
          </a:xfrm>
        </p:spPr>
        <p:txBody>
          <a:bodyPr>
            <a:noAutofit/>
          </a:bodyPr>
          <a:lstStyle/>
          <a:p>
            <a:pPr eaLnBrk="1" hangingPunct="1"/>
            <a:r>
              <a:rPr lang="en-CA" sz="8000" b="1" dirty="0" smtClean="0"/>
              <a:t>Items Under Negotiation</a:t>
            </a:r>
          </a:p>
        </p:txBody>
      </p:sp>
      <p:sp>
        <p:nvSpPr>
          <p:cNvPr id="2" name="Footer Placeholder 1"/>
          <p:cNvSpPr>
            <a:spLocks noGrp="1"/>
          </p:cNvSpPr>
          <p:nvPr>
            <p:ph type="ftr" sz="quarter" idx="11"/>
          </p:nvPr>
        </p:nvSpPr>
        <p:spPr/>
        <p:txBody>
          <a:bodyPr/>
          <a:lstStyle/>
          <a:p>
            <a:r>
              <a:rPr lang="en-CA" smtClean="0"/>
              <a:t>www.SmallBusinessSolver.com © 2018</a:t>
            </a:r>
            <a:endParaRPr lang="en-CA"/>
          </a:p>
        </p:txBody>
      </p:sp>
    </p:spTree>
    <p:extLst>
      <p:ext uri="{BB962C8B-B14F-4D97-AF65-F5344CB8AC3E}">
        <p14:creationId xmlns:p14="http://schemas.microsoft.com/office/powerpoint/2010/main" val="3321168996"/>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26528" y="625968"/>
            <a:ext cx="9479048" cy="6291496"/>
          </a:xfrm>
          <a:prstGeom prst="rect">
            <a:avLst/>
          </a:prstGeom>
        </p:spPr>
      </p:pic>
      <p:sp>
        <p:nvSpPr>
          <p:cNvPr id="8194" name="Title 2"/>
          <p:cNvSpPr>
            <a:spLocks noGrp="1"/>
          </p:cNvSpPr>
          <p:nvPr>
            <p:ph type="title"/>
          </p:nvPr>
        </p:nvSpPr>
        <p:spPr/>
        <p:txBody>
          <a:bodyPr/>
          <a:lstStyle/>
          <a:p>
            <a:r>
              <a:rPr lang="en-CA" smtClean="0"/>
              <a:t>Must Haves</a:t>
            </a:r>
            <a:endParaRPr lang="en-CA" dirty="0" smtClean="0"/>
          </a:p>
        </p:txBody>
      </p:sp>
      <p:sp>
        <p:nvSpPr>
          <p:cNvPr id="2" name="Footer Placeholder 1"/>
          <p:cNvSpPr>
            <a:spLocks noGrp="1"/>
          </p:cNvSpPr>
          <p:nvPr>
            <p:ph type="ftr" sz="quarter" idx="11"/>
          </p:nvPr>
        </p:nvSpPr>
        <p:spPr>
          <a:xfrm>
            <a:off x="4191000" y="6520259"/>
            <a:ext cx="4060627" cy="365125"/>
          </a:xfrm>
        </p:spPr>
        <p:txBody>
          <a:bodyPr/>
          <a:lstStyle/>
          <a:p>
            <a:r>
              <a:rPr lang="en-CA" dirty="0" smtClean="0"/>
              <a:t>www.SmallBusinessSolver.com © 2018</a:t>
            </a:r>
            <a:endParaRPr lang="en-CA" dirty="0"/>
          </a:p>
        </p:txBody>
      </p:sp>
    </p:spTree>
    <p:extLst>
      <p:ext uri="{BB962C8B-B14F-4D97-AF65-F5344CB8AC3E}">
        <p14:creationId xmlns:p14="http://schemas.microsoft.com/office/powerpoint/2010/main" val="1027171631"/>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2"/>
          <p:cNvSpPr>
            <a:spLocks noGrp="1"/>
          </p:cNvSpPr>
          <p:nvPr>
            <p:ph type="title"/>
          </p:nvPr>
        </p:nvSpPr>
        <p:spPr>
          <a:xfrm>
            <a:off x="685019" y="284176"/>
            <a:ext cx="5399149" cy="1508760"/>
          </a:xfrm>
        </p:spPr>
        <p:txBody>
          <a:bodyPr/>
          <a:lstStyle/>
          <a:p>
            <a:r>
              <a:rPr lang="en-CA" dirty="0" smtClean="0"/>
              <a:t>Their Level of Importance</a:t>
            </a:r>
          </a:p>
        </p:txBody>
      </p:sp>
      <p:sp>
        <p:nvSpPr>
          <p:cNvPr id="4" name="Title 2"/>
          <p:cNvSpPr txBox="1">
            <a:spLocks/>
          </p:cNvSpPr>
          <p:nvPr/>
        </p:nvSpPr>
        <p:spPr>
          <a:xfrm>
            <a:off x="395536" y="3319416"/>
            <a:ext cx="3741440" cy="2012104"/>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CA" dirty="0" smtClean="0"/>
              <a:t>Your Level of Importance</a:t>
            </a: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572000" y="0"/>
            <a:ext cx="4572000" cy="6858000"/>
          </a:xfrm>
          <a:prstGeom prst="rect">
            <a:avLst/>
          </a:prstGeom>
        </p:spPr>
      </p:pic>
      <p:sp>
        <p:nvSpPr>
          <p:cNvPr id="2" name="Footer Placeholder 1"/>
          <p:cNvSpPr>
            <a:spLocks noGrp="1"/>
          </p:cNvSpPr>
          <p:nvPr>
            <p:ph type="ftr" sz="quarter" idx="11"/>
          </p:nvPr>
        </p:nvSpPr>
        <p:spPr/>
        <p:txBody>
          <a:bodyPr/>
          <a:lstStyle/>
          <a:p>
            <a:r>
              <a:rPr lang="en-CA" smtClean="0"/>
              <a:t>www.SmallBusinessSolver.com © 2018</a:t>
            </a:r>
            <a:endParaRPr lang="en-CA"/>
          </a:p>
        </p:txBody>
      </p:sp>
    </p:spTree>
    <p:extLst>
      <p:ext uri="{BB962C8B-B14F-4D97-AF65-F5344CB8AC3E}">
        <p14:creationId xmlns:p14="http://schemas.microsoft.com/office/powerpoint/2010/main" val="2464110676"/>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2"/>
          <p:cNvSpPr>
            <a:spLocks noGrp="1"/>
          </p:cNvSpPr>
          <p:nvPr>
            <p:ph type="title"/>
          </p:nvPr>
        </p:nvSpPr>
        <p:spPr/>
        <p:txBody>
          <a:bodyPr/>
          <a:lstStyle/>
          <a:p>
            <a:pPr eaLnBrk="1" hangingPunct="1"/>
            <a:r>
              <a:rPr lang="en-CA" dirty="0" smtClean="0"/>
              <a:t>Best Alternative</a:t>
            </a:r>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1416804"/>
            <a:ext cx="9144000" cy="5464720"/>
          </a:xfrm>
          <a:prstGeom prst="rect">
            <a:avLst/>
          </a:prstGeom>
        </p:spPr>
      </p:pic>
      <p:sp>
        <p:nvSpPr>
          <p:cNvPr id="3" name="Footer Placeholder 2"/>
          <p:cNvSpPr>
            <a:spLocks noGrp="1"/>
          </p:cNvSpPr>
          <p:nvPr>
            <p:ph type="ftr" sz="quarter" idx="11"/>
          </p:nvPr>
        </p:nvSpPr>
        <p:spPr/>
        <p:txBody>
          <a:bodyPr/>
          <a:lstStyle/>
          <a:p>
            <a:r>
              <a:rPr lang="en-CA" smtClean="0"/>
              <a:t>www.SmallBusinessSolver.com © 2018</a:t>
            </a:r>
            <a:endParaRPr lang="en-CA"/>
          </a:p>
        </p:txBody>
      </p:sp>
    </p:spTree>
    <p:extLst>
      <p:ext uri="{BB962C8B-B14F-4D97-AF65-F5344CB8AC3E}">
        <p14:creationId xmlns:p14="http://schemas.microsoft.com/office/powerpoint/2010/main" val="1644243631"/>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Banded">
  <a:themeElements>
    <a:clrScheme name="Blue Warm">
      <a:dk1>
        <a:sysClr val="windowText" lastClr="000000"/>
      </a:dk1>
      <a:lt1>
        <a:sysClr val="window" lastClr="FFFFFF"/>
      </a:lt1>
      <a:dk2>
        <a:srgbClr val="242852"/>
      </a:dk2>
      <a:lt2>
        <a:srgbClr val="ACCBF9"/>
      </a:lt2>
      <a:accent1>
        <a:srgbClr val="4A66AC"/>
      </a:accent1>
      <a:accent2>
        <a:srgbClr val="629DD1"/>
      </a:accent2>
      <a:accent3>
        <a:srgbClr val="297FD5"/>
      </a:accent3>
      <a:accent4>
        <a:srgbClr val="7F8FA9"/>
      </a:accent4>
      <a:accent5>
        <a:srgbClr val="5AA2AE"/>
      </a:accent5>
      <a:accent6>
        <a:srgbClr val="9D90A0"/>
      </a:accent6>
      <a:hlink>
        <a:srgbClr val="9454C3"/>
      </a:hlink>
      <a:folHlink>
        <a:srgbClr val="3EBBF0"/>
      </a:folHlink>
    </a:clrScheme>
    <a:fontScheme name="Banded">
      <a:maj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Banded">
      <a:fillStyleLst>
        <a:solidFill>
          <a:schemeClr val="phClr"/>
        </a:solidFill>
        <a:gradFill rotWithShape="1">
          <a:gsLst>
            <a:gs pos="0">
              <a:schemeClr val="phClr">
                <a:tint val="65000"/>
                <a:satMod val="120000"/>
                <a:lumMod val="107000"/>
              </a:schemeClr>
            </a:gs>
            <a:gs pos="50000">
              <a:schemeClr val="phClr">
                <a:tint val="70000"/>
                <a:satMod val="124000"/>
                <a:lumMod val="103000"/>
              </a:schemeClr>
            </a:gs>
            <a:gs pos="100000">
              <a:schemeClr val="phClr">
                <a:tint val="85000"/>
                <a:satMod val="120000"/>
                <a:lumMod val="100000"/>
              </a:schemeClr>
            </a:gs>
          </a:gsLst>
          <a:lin ang="5400000" scaled="0"/>
        </a:gradFill>
        <a:gradFill rotWithShape="1">
          <a:gsLst>
            <a:gs pos="0">
              <a:schemeClr val="phClr">
                <a:tint val="85000"/>
                <a:shade val="98000"/>
                <a:satMod val="110000"/>
                <a:lumMod val="103000"/>
              </a:schemeClr>
            </a:gs>
            <a:gs pos="50000">
              <a:schemeClr val="phClr">
                <a:shade val="85000"/>
                <a:satMod val="105000"/>
                <a:lumMod val="100000"/>
              </a:schemeClr>
            </a:gs>
            <a:gs pos="100000">
              <a:schemeClr val="phClr">
                <a:shade val="60000"/>
                <a:satMod val="120000"/>
                <a:lumMod val="100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50800" dist="15875" dir="5400000" algn="ctr" rotWithShape="0">
              <a:srgbClr val="000000">
                <a:alpha val="68000"/>
              </a:srgbClr>
            </a:outerShdw>
          </a:effectLst>
        </a:effectStyle>
        <a:effectStyle>
          <a:effectLst>
            <a:outerShdw blurRad="88900" dist="27940" dir="5400000" algn="ctr" rotWithShape="0">
              <a:srgbClr val="000000">
                <a:alpha val="63000"/>
              </a:srgbClr>
            </a:outerShdw>
          </a:effectLst>
        </a:effectStyle>
      </a:effectStyleLst>
      <a:bgFillStyleLst>
        <a:solidFill>
          <a:schemeClr val="phClr"/>
        </a:solidFill>
        <a:blipFill rotWithShape="1">
          <a:blip xmlns:r="http://schemas.openxmlformats.org/officeDocument/2006/relationships" r:embed="rId1">
            <a:duotone>
              <a:schemeClr val="phClr"/>
              <a:schemeClr val="phClr">
                <a:shade val="91000"/>
                <a:satMod val="105000"/>
              </a:schemeClr>
            </a:duotone>
          </a:blip>
          <a:tile tx="0" ty="0" sx="100000" sy="100000" flip="none" algn="tl"/>
        </a:blipFill>
        <a:gradFill rotWithShape="1">
          <a:gsLst>
            <a:gs pos="0">
              <a:schemeClr val="phClr">
                <a:tint val="100000"/>
                <a:shade val="0"/>
                <a:satMod val="100000"/>
              </a:schemeClr>
            </a:gs>
            <a:gs pos="100000">
              <a:schemeClr val="phClr">
                <a:shade val="100000"/>
                <a:satMod val="100000"/>
              </a:schemeClr>
            </a:gs>
          </a:gsLst>
          <a:lin ang="5400000" scaled="0"/>
        </a:gradFill>
      </a:bgFillStyleLst>
    </a:fmtScheme>
  </a:themeElements>
  <a:objectDefaults/>
  <a:extraClrSchemeLst/>
  <a:extLst>
    <a:ext uri="{05A4C25C-085E-4340-85A3-A5531E510DB2}">
      <thm15:themeFamily xmlns:thm15="http://schemas.microsoft.com/office/thememl/2012/main" name="Banded" id="{98DFF888-2449-4D28-977C-6306C017633E}" vid="{9792607F-9579-4224-82FF-9C88C3E1E53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Banded</Template>
  <TotalTime>370</TotalTime>
  <Words>455</Words>
  <Application>Microsoft Office PowerPoint</Application>
  <PresentationFormat>On-screen Show (4:3)</PresentationFormat>
  <Paragraphs>108</Paragraphs>
  <Slides>15</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15</vt:i4>
      </vt:variant>
    </vt:vector>
  </HeadingPairs>
  <TitlesOfParts>
    <vt:vector size="20" baseType="lpstr">
      <vt:lpstr>Calibri</vt:lpstr>
      <vt:lpstr>Corbel</vt:lpstr>
      <vt:lpstr>Times New Roman</vt:lpstr>
      <vt:lpstr>Wingdings</vt:lpstr>
      <vt:lpstr>Banded</vt:lpstr>
      <vt:lpstr>Negotiating</vt:lpstr>
      <vt:lpstr>What is your negotiating power?</vt:lpstr>
      <vt:lpstr>The Goal</vt:lpstr>
      <vt:lpstr>Key Points</vt:lpstr>
      <vt:lpstr>Worksheet</vt:lpstr>
      <vt:lpstr>Items Under Negotiation</vt:lpstr>
      <vt:lpstr>Must Haves</vt:lpstr>
      <vt:lpstr>Their Level of Importance</vt:lpstr>
      <vt:lpstr>Best Alternative</vt:lpstr>
      <vt:lpstr>How Does This Work?</vt:lpstr>
      <vt:lpstr>Top Mistakes To Avoid</vt:lpstr>
      <vt:lpstr>Now What?</vt:lpstr>
      <vt:lpstr>Key Points</vt:lpstr>
      <vt:lpstr>The Goal</vt:lpstr>
      <vt:lpstr>PowerPoint Presentation</vt:lpstr>
    </vt:vector>
  </TitlesOfParts>
  <Company>Hewlett-Packard</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Owner</dc:creator>
  <cp:lastModifiedBy>Carla Langhorst</cp:lastModifiedBy>
  <cp:revision>70</cp:revision>
  <dcterms:created xsi:type="dcterms:W3CDTF">2009-12-07T18:18:58Z</dcterms:created>
  <dcterms:modified xsi:type="dcterms:W3CDTF">2018-09-18T21:30:09Z</dcterms:modified>
</cp:coreProperties>
</file>