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67" r:id="rId4"/>
    <p:sldId id="257" r:id="rId5"/>
    <p:sldId id="294" r:id="rId6"/>
    <p:sldId id="289" r:id="rId7"/>
    <p:sldId id="290" r:id="rId8"/>
    <p:sldId id="291" r:id="rId9"/>
    <p:sldId id="292" r:id="rId10"/>
    <p:sldId id="293" r:id="rId11"/>
    <p:sldId id="275" r:id="rId12"/>
    <p:sldId id="286" r:id="rId13"/>
    <p:sldId id="287" r:id="rId14"/>
    <p:sldId id="273" r:id="rId15"/>
    <p:sldId id="263" r:id="rId16"/>
    <p:sldId id="277" r:id="rId17"/>
    <p:sldId id="276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7872A-A668-4706-9C8A-AC1F8AB929DC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DBD4-6CE6-4F3F-8BEE-6B3CFE054F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10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DBD4-6CE6-4F3F-8BEE-6B3CFE054F4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30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291-B37D-43E6-9104-7D68021A699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20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6BAA-38D4-4543-B1C6-2F3571EA878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1E00B97-369E-4624-AE6C-25AB4276220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4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0533-5204-4BAB-B256-EC58F1C6968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B293-80F5-449A-9CE9-E67894BAB109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C4BEC9-BEA3-4A2B-BA08-11219F6BFBD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843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779C-AE53-4F2A-9FBA-70CDBA351782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9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2FCC-2DD5-429A-A87F-E5235E07A53D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3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BC9E-E5E2-4C49-AD59-D2776D240943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1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BA67-69FD-426D-AA46-19693A5831F6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62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985E-A158-4DB9-8FC6-F1458E407E7E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3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837-5A65-477B-94A4-0D37EAE2B829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5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6198368-C580-48FC-AFCD-C957A8338A6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976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6" y="0"/>
            <a:ext cx="80707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15616" y="115888"/>
            <a:ext cx="4102100" cy="2665412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The</a:t>
            </a:r>
            <a:br>
              <a:rPr lang="en-CA" b="1" i="1" dirty="0" smtClean="0">
                <a:solidFill>
                  <a:srgbClr val="002060"/>
                </a:solidFill>
              </a:rPr>
            </a:br>
            <a:r>
              <a:rPr lang="en-CA" b="1" i="1" dirty="0" smtClean="0">
                <a:solidFill>
                  <a:srgbClr val="002060"/>
                </a:solidFill>
              </a:rPr>
              <a:t>Mighty</a:t>
            </a:r>
            <a:br>
              <a:rPr lang="en-CA" b="1" i="1" dirty="0" smtClean="0">
                <a:solidFill>
                  <a:srgbClr val="002060"/>
                </a:solidFill>
              </a:rPr>
            </a:br>
            <a:r>
              <a:rPr lang="en-CA" b="1" i="1" dirty="0" smtClean="0">
                <a:solidFill>
                  <a:srgbClr val="002060"/>
                </a:solidFill>
              </a:rPr>
              <a:t>Marketing Plan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27584" y="2564904"/>
            <a:ext cx="2584450" cy="1257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CA" b="1" i="1" dirty="0" smtClean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n-CA" b="1" i="1" dirty="0" smtClean="0">
                <a:solidFill>
                  <a:srgbClr val="002060"/>
                </a:solidFill>
              </a:rPr>
              <a:t>Less Is More!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542544"/>
            <a:ext cx="7909560" cy="57729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03648" y="836712"/>
            <a:ext cx="3033712" cy="286638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Where?  Tools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8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528043"/>
              </p:ext>
            </p:extLst>
          </p:nvPr>
        </p:nvGraphicFramePr>
        <p:xfrm>
          <a:off x="251520" y="1352339"/>
          <a:ext cx="8712968" cy="5533045"/>
        </p:xfrm>
        <a:graphic>
          <a:graphicData uri="http://schemas.openxmlformats.org/drawingml/2006/table">
            <a:tbl>
              <a:tblPr firstRow="1" firstCol="1" bandRow="1" bandCol="1">
                <a:tableStyleId>{35758FB7-9AC5-4552-8A53-C91805E547FA}</a:tableStyleId>
              </a:tblPr>
              <a:tblGrid>
                <a:gridCol w="2160240"/>
                <a:gridCol w="6552728"/>
              </a:tblGrid>
              <a:tr h="118909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When? Timeframe</a:t>
                      </a:r>
                      <a:endParaRPr lang="en-CA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7" marR="65177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6 months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 </a:t>
                      </a:r>
                      <a:endParaRPr lang="en-CA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7" marR="65177" marT="0" marB="0" anchor="ctr"/>
                </a:tc>
              </a:tr>
              <a:tr h="237818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What? Sales goals</a:t>
                      </a:r>
                      <a:endParaRPr lang="en-CA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7" marR="65177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Increase of 20% (40 units/month) in lipsticks, and an increase of              </a:t>
                      </a:r>
                      <a:endParaRPr lang="en-CA" sz="2800" dirty="0" smtClean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10</a:t>
                      </a:r>
                      <a:r>
                        <a:rPr lang="en-CA" sz="2800" dirty="0">
                          <a:effectLst/>
                        </a:rPr>
                        <a:t>% (10 units/month) in foundation and eye shadows and 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         (5 units/month) in blushes and bronzers</a:t>
                      </a:r>
                      <a:r>
                        <a:rPr lang="en-CA" sz="2800" dirty="0" smtClean="0">
                          <a:effectLst/>
                        </a:rPr>
                        <a:t>.</a:t>
                      </a:r>
                      <a:r>
                        <a:rPr lang="en-CA" sz="2800" dirty="0">
                          <a:effectLst/>
                        </a:rPr>
                        <a:t> </a:t>
                      </a:r>
                      <a:endParaRPr lang="en-CA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7" marR="65177" marT="0" marB="0" anchor="ctr"/>
                </a:tc>
              </a:tr>
              <a:tr h="178363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800">
                          <a:effectLst/>
                        </a:rPr>
                        <a:t>Who? Target audience</a:t>
                      </a:r>
                      <a:endParaRPr lang="en-CA" sz="28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7" marR="65177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Ethnic women aged 25-45 who value environmentally friendly and 100% natural make-up </a:t>
                      </a:r>
                      <a:r>
                        <a:rPr lang="en-CA" sz="2800" dirty="0" smtClean="0">
                          <a:effectLst/>
                        </a:rPr>
                        <a:t>products</a:t>
                      </a:r>
                      <a:r>
                        <a:rPr lang="en-CA" sz="2800" dirty="0">
                          <a:effectLst/>
                        </a:rPr>
                        <a:t> </a:t>
                      </a:r>
                      <a:endParaRPr lang="en-CA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7" marR="65177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525999"/>
              </p:ext>
            </p:extLst>
          </p:nvPr>
        </p:nvGraphicFramePr>
        <p:xfrm>
          <a:off x="225352" y="764704"/>
          <a:ext cx="8739136" cy="6370320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2706869"/>
                <a:gridCol w="6032267"/>
              </a:tblGrid>
              <a:tr h="582609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How? Message: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CA" sz="22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200" dirty="0" smtClean="0">
                          <a:effectLst/>
                        </a:rPr>
                        <a:t>Benefits </a:t>
                      </a:r>
                      <a:r>
                        <a:rPr lang="en-CA" sz="2200" dirty="0">
                          <a:effectLst/>
                        </a:rPr>
                        <a:t>Of The Product/Service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CA" sz="22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CA" sz="22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200" dirty="0" smtClean="0">
                          <a:effectLst/>
                        </a:rPr>
                        <a:t>Why </a:t>
                      </a:r>
                      <a:r>
                        <a:rPr lang="en-CA" sz="2200" dirty="0">
                          <a:effectLst/>
                        </a:rPr>
                        <a:t>you?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CA" sz="22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CA" sz="22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CA" sz="22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CA" sz="22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2200" dirty="0" smtClean="0">
                          <a:effectLst/>
                        </a:rPr>
                        <a:t>3.</a:t>
                      </a:r>
                      <a:r>
                        <a:rPr lang="en-CA" sz="2200" baseline="0" dirty="0" smtClean="0">
                          <a:effectLst/>
                        </a:rPr>
                        <a:t> </a:t>
                      </a:r>
                      <a:r>
                        <a:rPr lang="en-CA" sz="2200" dirty="0" smtClean="0">
                          <a:effectLst/>
                        </a:rPr>
                        <a:t>Personality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7" marR="6517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2200" dirty="0" smtClean="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endParaRPr lang="en-CA" sz="2200" dirty="0" smtClean="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1</a:t>
                      </a:r>
                      <a:r>
                        <a:rPr lang="en-CA" sz="2200" dirty="0">
                          <a:effectLst/>
                        </a:rPr>
                        <a:t>.) Make-up specifically formulated for women of colour who want only 100% natural ingredients and want the full range of colour and choices as offered by all the other  non-natural brands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2.) I love make-up but refuse to use any make-up that is made of chemicals and derivatives of petroleum.  But there is such little choice with natural cosmetics lines, and even less for ethnic skin tones. 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3.) If you can’t find what you want, create it. 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Empowering women to be as beautiful outside as they are inside.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Re-create yourself.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              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7" marR="6517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2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118669"/>
              </p:ext>
            </p:extLst>
          </p:nvPr>
        </p:nvGraphicFramePr>
        <p:xfrm>
          <a:off x="251520" y="1844824"/>
          <a:ext cx="8739136" cy="5062871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2706869"/>
                <a:gridCol w="6032267"/>
              </a:tblGrid>
              <a:tr h="5062871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Where? Tools: </a:t>
                      </a:r>
                      <a:endParaRPr lang="en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7" marR="65177" marT="0" marB="0"/>
                </a:tc>
                <a:tc>
                  <a:txBody>
                    <a:bodyPr/>
                    <a:lstStyle/>
                    <a:p>
                      <a:pPr marL="457200" indent="228600"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1.)Blogs and search engine </a:t>
                      </a:r>
                      <a:r>
                        <a:rPr lang="en-CA" sz="3200" dirty="0" smtClean="0">
                          <a:effectLst/>
                        </a:rPr>
                        <a:t>advertising</a:t>
                      </a:r>
                    </a:p>
                    <a:p>
                      <a:pPr marL="457200" indent="228600"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</a:endParaRPr>
                    </a:p>
                    <a:p>
                      <a:pPr marL="457200" indent="228600"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2.)Print (ethnic beauty magazines) </a:t>
                      </a:r>
                      <a:endParaRPr lang="en-CA" sz="3200" dirty="0" smtClean="0">
                        <a:effectLst/>
                      </a:endParaRPr>
                    </a:p>
                    <a:p>
                      <a:pPr marL="457200" indent="228600"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3200" dirty="0">
                          <a:effectLst/>
                        </a:rPr>
                        <a:t> 3.)Attend ethnic conventions and offer free make- overs, </a:t>
                      </a:r>
                      <a:r>
                        <a:rPr lang="en-CA" sz="3200" dirty="0" err="1">
                          <a:effectLst/>
                        </a:rPr>
                        <a:t>i.e</a:t>
                      </a:r>
                      <a:r>
                        <a:rPr lang="en-CA" sz="3200" dirty="0">
                          <a:effectLst/>
                        </a:rPr>
                        <a:t>                     ethnic wedding shows, cultural conferences</a:t>
                      </a:r>
                      <a:endParaRPr lang="en-CA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7" marR="65177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0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5040560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Stopping. </a:t>
            </a:r>
            <a:endParaRPr lang="en-CA" dirty="0" smtClean="0"/>
          </a:p>
          <a:p>
            <a:r>
              <a:rPr lang="en-CA" dirty="0" smtClean="0"/>
              <a:t>Overcomplicating</a:t>
            </a:r>
            <a:r>
              <a:rPr lang="en-CA" dirty="0"/>
              <a:t>. </a:t>
            </a:r>
            <a:endParaRPr lang="en-CA" dirty="0" smtClean="0"/>
          </a:p>
          <a:p>
            <a:r>
              <a:rPr lang="en-CA" dirty="0" smtClean="0"/>
              <a:t>Going </a:t>
            </a:r>
            <a:r>
              <a:rPr lang="en-CA" dirty="0"/>
              <a:t>with the creative idea that does not make </a:t>
            </a:r>
            <a:r>
              <a:rPr lang="en-CA" dirty="0" smtClean="0"/>
              <a:t>sense</a:t>
            </a:r>
            <a:endParaRPr lang="en-CA" dirty="0"/>
          </a:p>
          <a:p>
            <a:r>
              <a:rPr lang="en-CA" dirty="0" smtClean="0"/>
              <a:t>Thinking </a:t>
            </a:r>
            <a:r>
              <a:rPr lang="en-CA" dirty="0"/>
              <a:t>that branding is too difficult </a:t>
            </a:r>
            <a:endParaRPr lang="en-CA" dirty="0" smtClean="0"/>
          </a:p>
          <a:p>
            <a:r>
              <a:rPr lang="en-CA" dirty="0" smtClean="0"/>
              <a:t>Thinking </a:t>
            </a:r>
            <a:r>
              <a:rPr lang="en-CA" dirty="0"/>
              <a:t>that you can’t start your business until everything in your marketing campaign is up and running. </a:t>
            </a:r>
            <a:endParaRPr lang="en-CA" dirty="0" smtClean="0"/>
          </a:p>
          <a:p>
            <a:r>
              <a:rPr lang="en-CA" dirty="0" smtClean="0"/>
              <a:t>Doing </a:t>
            </a:r>
            <a:r>
              <a:rPr lang="en-CA" dirty="0"/>
              <a:t>marketing initiatives that your target audience doesn’t see.</a:t>
            </a:r>
          </a:p>
          <a:p>
            <a:r>
              <a:rPr lang="en-CA" dirty="0" smtClean="0"/>
              <a:t>Having </a:t>
            </a:r>
            <a:r>
              <a:rPr lang="en-CA" dirty="0"/>
              <a:t>too many things that you are working on </a:t>
            </a:r>
            <a:endParaRPr lang="en-CA" dirty="0" smtClean="0"/>
          </a:p>
          <a:p>
            <a:r>
              <a:rPr lang="en-CA" dirty="0" smtClean="0"/>
              <a:t>Inconsistency</a:t>
            </a:r>
            <a:r>
              <a:rPr lang="en-CA" dirty="0"/>
              <a:t>. </a:t>
            </a:r>
            <a:endParaRPr lang="en-CA" dirty="0" smtClean="0"/>
          </a:p>
          <a:p>
            <a:r>
              <a:rPr lang="en-CA" dirty="0" smtClean="0"/>
              <a:t>Doing </a:t>
            </a:r>
            <a:r>
              <a:rPr lang="en-CA" dirty="0"/>
              <a:t>too much. </a:t>
            </a:r>
          </a:p>
          <a:p>
            <a:r>
              <a:rPr lang="en-CA" dirty="0" smtClean="0"/>
              <a:t>Forgetting </a:t>
            </a:r>
            <a:r>
              <a:rPr lang="en-CA" dirty="0"/>
              <a:t>to brand your own image.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Break the marketing tools up into manageable </a:t>
            </a:r>
            <a:r>
              <a:rPr lang="en-CA" dirty="0" smtClean="0"/>
              <a:t>pieces </a:t>
            </a:r>
            <a:endParaRPr lang="en-CA" dirty="0"/>
          </a:p>
          <a:p>
            <a:pPr lvl="0"/>
            <a:r>
              <a:rPr lang="en-CA" dirty="0"/>
              <a:t>Then do it, step by </a:t>
            </a:r>
            <a:r>
              <a:rPr lang="en-CA" dirty="0" smtClean="0"/>
              <a:t>step</a:t>
            </a:r>
            <a:endParaRPr lang="en-CA" dirty="0"/>
          </a:p>
          <a:p>
            <a:pPr lvl="0"/>
            <a:r>
              <a:rPr lang="en-CA" dirty="0"/>
              <a:t>Don’t lose </a:t>
            </a:r>
            <a:r>
              <a:rPr lang="en-CA" dirty="0" smtClean="0"/>
              <a:t>momentum</a:t>
            </a:r>
          </a:p>
          <a:p>
            <a:pPr lvl="0"/>
            <a:r>
              <a:rPr lang="en-CA" dirty="0" smtClean="0"/>
              <a:t>Know </a:t>
            </a:r>
            <a:r>
              <a:rPr lang="en-CA" dirty="0"/>
              <a:t>that customers take anywhere from three to 20 communication </a:t>
            </a:r>
            <a:r>
              <a:rPr lang="en-CA" dirty="0" smtClean="0"/>
              <a:t>points</a:t>
            </a:r>
            <a:endParaRPr lang="en-CA" dirty="0"/>
          </a:p>
          <a:p>
            <a:pPr lvl="0"/>
            <a:r>
              <a:rPr lang="en-CA" dirty="0"/>
              <a:t>Reflect at the end of the marketing </a:t>
            </a:r>
            <a:r>
              <a:rPr lang="en-CA" dirty="0" smtClean="0"/>
              <a:t>timeframe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427984" y="1844824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When? Timeframe</a:t>
            </a:r>
          </a:p>
          <a:p>
            <a:pPr lvl="0"/>
            <a:r>
              <a:rPr lang="en-CA" dirty="0"/>
              <a:t>What? Sales Goals</a:t>
            </a:r>
          </a:p>
          <a:p>
            <a:pPr lvl="0"/>
            <a:r>
              <a:rPr lang="en-CA" dirty="0"/>
              <a:t>Who? Target Audience</a:t>
            </a:r>
          </a:p>
          <a:p>
            <a:pPr lvl="0"/>
            <a:r>
              <a:rPr lang="en-CA" dirty="0"/>
              <a:t>How? Message</a:t>
            </a:r>
          </a:p>
          <a:p>
            <a:pPr lvl="0"/>
            <a:r>
              <a:rPr lang="en-CA" dirty="0"/>
              <a:t>Where? Tools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A 3 month marketing plan to launch a business.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Only spend time &amp; money on marketing ideas that reach your target audience.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1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1196752"/>
            <a:ext cx="3024336" cy="385435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Marketing &amp; Success Go Hand In Hand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2" y="0"/>
            <a:ext cx="457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95936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2071389"/>
            <a:ext cx="26026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A 3 month marketing plan to launch a business. </a:t>
            </a:r>
            <a:r>
              <a:rPr lang="en-CA" sz="4000" dirty="0" smtClean="0"/>
              <a:t> </a:t>
            </a:r>
            <a:r>
              <a:rPr lang="en-CA" sz="4000" dirty="0"/>
              <a:t>	</a:t>
            </a:r>
          </a:p>
          <a:p>
            <a:pPr marL="0" indent="0" algn="ctr">
              <a:buNone/>
            </a:pPr>
            <a:r>
              <a:rPr lang="en-CA" sz="4000" dirty="0"/>
              <a:t>	</a:t>
            </a:r>
          </a:p>
          <a:p>
            <a:pPr marL="0" indent="0" algn="ctr">
              <a:buNone/>
            </a:pP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927373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When? Timeframe</a:t>
            </a:r>
          </a:p>
          <a:p>
            <a:pPr lvl="0"/>
            <a:r>
              <a:rPr lang="en-CA" dirty="0"/>
              <a:t>What? Sales Goals</a:t>
            </a:r>
          </a:p>
          <a:p>
            <a:pPr lvl="0"/>
            <a:r>
              <a:rPr lang="en-CA" dirty="0"/>
              <a:t>Who? Target Audience</a:t>
            </a:r>
          </a:p>
          <a:p>
            <a:pPr lvl="0"/>
            <a:r>
              <a:rPr lang="en-CA" dirty="0"/>
              <a:t>How? Message</a:t>
            </a:r>
          </a:p>
          <a:p>
            <a:pPr lvl="0"/>
            <a:r>
              <a:rPr lang="en-CA" dirty="0"/>
              <a:t>Where? Tools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0" y="1916832"/>
            <a:ext cx="5037166" cy="450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9385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43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41338" y="2166938"/>
            <a:ext cx="2950542" cy="3206278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When?  Timeframe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93" y="0"/>
            <a:ext cx="51435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87867" y="6381328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9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580112" y="836712"/>
            <a:ext cx="2984376" cy="150812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What?  Sales Goals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4576211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8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Who?  Target Audience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394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525344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87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12160" y="836712"/>
            <a:ext cx="2627784" cy="4306887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How?  Message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4856104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3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309</TotalTime>
  <Words>466</Words>
  <Application>Microsoft Office PowerPoint</Application>
  <PresentationFormat>On-screen Show (4:3)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Corbel</vt:lpstr>
      <vt:lpstr>Times New Roman</vt:lpstr>
      <vt:lpstr>Wingdings</vt:lpstr>
      <vt:lpstr>Banded</vt:lpstr>
      <vt:lpstr>The Mighty Marketing Plan</vt:lpstr>
      <vt:lpstr>Marketing &amp; Success Go Hand In Hand</vt:lpstr>
      <vt:lpstr>The Goal</vt:lpstr>
      <vt:lpstr>Key Points</vt:lpstr>
      <vt:lpstr>Worksheet</vt:lpstr>
      <vt:lpstr>When?  Timeframe</vt:lpstr>
      <vt:lpstr>What?  Sales Goals</vt:lpstr>
      <vt:lpstr>Who?  Target Audience</vt:lpstr>
      <vt:lpstr>How?  Message</vt:lpstr>
      <vt:lpstr>Where?  Tools</vt:lpstr>
      <vt:lpstr>How Does It Work?</vt:lpstr>
      <vt:lpstr>How Does It Work?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70</cp:revision>
  <dcterms:created xsi:type="dcterms:W3CDTF">2009-12-07T18:18:58Z</dcterms:created>
  <dcterms:modified xsi:type="dcterms:W3CDTF">2018-09-18T21:29:11Z</dcterms:modified>
</cp:coreProperties>
</file>