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4" r:id="rId3"/>
    <p:sldId id="267" r:id="rId4"/>
    <p:sldId id="257" r:id="rId5"/>
    <p:sldId id="287" r:id="rId6"/>
    <p:sldId id="305" r:id="rId7"/>
    <p:sldId id="306" r:id="rId8"/>
    <p:sldId id="307" r:id="rId9"/>
    <p:sldId id="308" r:id="rId10"/>
    <p:sldId id="294" r:id="rId11"/>
    <p:sldId id="297" r:id="rId12"/>
    <p:sldId id="273" r:id="rId13"/>
    <p:sldId id="263" r:id="rId14"/>
    <p:sldId id="277" r:id="rId15"/>
    <p:sldId id="276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F5271-9991-4359-B249-5E03B14DBBD3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FF367-85BA-4CDD-B7AD-769A2362B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1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FF367-85BA-4CDD-B7AD-769A2362BC2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6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640C-7E1F-4428-94B9-C74CEE50932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55A3-C6E9-40C4-A540-6E539E2CF70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4680065-E6A9-498A-83F4-73CAB898E30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BCF-B350-4CB1-A81A-C3F60402BF6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B3F9-987F-43A9-9AD1-C37C0DDD198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4BD9D-C82E-4D31-BC98-1160B8D69AC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6F01-94FB-4097-954B-895F1182B80C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2A01-4DDD-4F36-940A-86455A658DC7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E797-6BA7-4DE7-A8FA-9E3986D90EE7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A7CD-A245-4429-ACE7-9EB32441080D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27F4-3234-4B38-B7FF-AE6CCE321440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6856-E517-434E-8693-C148B0CE337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396015D-3166-476D-9537-6FD1B7B2662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7" y="1019269"/>
            <a:ext cx="4608511" cy="1739347"/>
          </a:xfrm>
        </p:spPr>
        <p:txBody>
          <a:bodyPr>
            <a:normAutofit/>
          </a:bodyPr>
          <a:lstStyle/>
          <a:p>
            <a:r>
              <a:rPr lang="en-CA" sz="4400" i="1" dirty="0">
                <a:solidFill>
                  <a:schemeClr val="tx1"/>
                </a:solidFill>
              </a:rPr>
              <a:t>Keep Cash in Your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08" y="2888940"/>
            <a:ext cx="3708412" cy="2124236"/>
          </a:xfrm>
        </p:spPr>
        <p:txBody>
          <a:bodyPr>
            <a:normAutofit/>
          </a:bodyPr>
          <a:lstStyle/>
          <a:p>
            <a:r>
              <a:rPr lang="en-CA" sz="3200" dirty="0"/>
              <a:t>A</a:t>
            </a:r>
            <a:r>
              <a:rPr lang="en-CA" sz="3200" dirty="0" smtClean="0"/>
              <a:t> </a:t>
            </a:r>
            <a:r>
              <a:rPr lang="en-CA" sz="3200" dirty="0"/>
              <a:t>penny saved is often worth a few pennies </a:t>
            </a:r>
            <a:r>
              <a:rPr lang="en-CA" sz="3200" dirty="0" smtClean="0"/>
              <a:t>earned.</a:t>
            </a:r>
            <a:endParaRPr lang="en-CA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34915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2800" dirty="0"/>
              <a:t>Charlie has a patio construction company. They build custom verandas and patios out of wood and stone. He buys all types of wood, brick, and stone that he keeps in inventory for when a patio needs it. Charlie is interested in getting a machine to level the patio areas which would improve the quality of the patios and make that part of the work about 2 hours quicker. He has 4 people working for him full-time, including a receptionist who also acts as the bookkeeper.</a:t>
            </a:r>
            <a:endParaRPr lang="en-CA" sz="3200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2499360"/>
          <a:ext cx="6080760" cy="3230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Way to Keep Cash In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Delay It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Reduce It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Materials and Components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Negotiate new payment terms at the 2 distribution centres (1 for stone and 1 for wood)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Pre-measure all worksites in advance of purchasing material.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Labour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Pay the employees on a biweekly basis as opposed to every Friday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Forward all calls to a cell phone. 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Hire a bookkeeper to update books once a month.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Inventory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Only purchase the materials once a patio installation has been booked.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highlight>
                            <a:srgbClr val="FFFF00"/>
                          </a:highlight>
                        </a:rPr>
                        <a:t>Only keep the most popular stone and wood types on hand as samples.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Equipment or Building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Rent the levelling machine this summer and do this work one day a week for the entire week’s work.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Get a financing or leasing option for the new machinery.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3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Going big on everything up front.</a:t>
            </a:r>
          </a:p>
          <a:p>
            <a:pPr lvl="0"/>
            <a:r>
              <a:rPr lang="en-CA" dirty="0"/>
              <a:t>Not thinking about ways to delay payments. The money you use to make payments immediately could have been used to invest, or could have been earning interest in a savings account. </a:t>
            </a:r>
          </a:p>
          <a:p>
            <a:pPr lvl="0"/>
            <a:r>
              <a:rPr lang="en-CA" dirty="0"/>
              <a:t>Not thinking about how to reduce your costs. </a:t>
            </a:r>
          </a:p>
          <a:p>
            <a:pPr lvl="0"/>
            <a:r>
              <a:rPr lang="en-CA" dirty="0"/>
              <a:t>Not thinking about your bigger costs first.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585672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Go through your list of ideas for delaying and reducing costs. Come up with two good ways to reduce your costs immediately; make them happen.</a:t>
            </a:r>
          </a:p>
          <a:p>
            <a:pPr lvl="0"/>
            <a:r>
              <a:rPr lang="en-CA" dirty="0"/>
              <a:t>Use at least one strategy to delay payments. Note- do it strategically, don’t just forget to pay your bills!</a:t>
            </a:r>
          </a:p>
          <a:p>
            <a:pPr lvl="0"/>
            <a:r>
              <a:rPr lang="en-CA" dirty="0"/>
              <a:t>Keep reviewing all of your spending habits and apply this model to them.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Materials &amp; Components</a:t>
            </a:r>
          </a:p>
          <a:p>
            <a:pPr lvl="0"/>
            <a:r>
              <a:rPr lang="en-CA" dirty="0"/>
              <a:t>Labour</a:t>
            </a:r>
          </a:p>
          <a:p>
            <a:pPr lvl="0"/>
            <a:r>
              <a:rPr lang="en-CA" dirty="0"/>
              <a:t>Inventory</a:t>
            </a:r>
          </a:p>
          <a:p>
            <a:pPr lvl="0"/>
            <a:r>
              <a:rPr lang="en-CA" dirty="0"/>
              <a:t>Equipment or Building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Understand how you are spending money and various ways to mitigate this.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dirty="0">
                <a:solidFill>
                  <a:schemeClr val="tx2">
                    <a:lumMod val="10000"/>
                  </a:schemeClr>
                </a:solidFill>
              </a:rPr>
              <a:t>Every penny you save increases the chance that your company will succeed</a:t>
            </a:r>
            <a:r>
              <a:rPr lang="en-CA" sz="4400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CA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236" y="0"/>
            <a:ext cx="112124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844824"/>
            <a:ext cx="6902382" cy="1676400"/>
          </a:xfrm>
        </p:spPr>
        <p:txBody>
          <a:bodyPr>
            <a:noAutofit/>
          </a:bodyPr>
          <a:lstStyle/>
          <a:p>
            <a:r>
              <a:rPr lang="en-CA" sz="4800" dirty="0">
                <a:solidFill>
                  <a:schemeClr val="tx2">
                    <a:lumMod val="50000"/>
                  </a:schemeClr>
                </a:solidFill>
              </a:rPr>
              <a:t>The best two ways to keep money in your business are delaying when you have to pay for something and reducing how much you have to pay.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Understand how you are spending money and various ways to mitigate this.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Materials &amp; Components</a:t>
            </a:r>
          </a:p>
          <a:p>
            <a:pPr lvl="0"/>
            <a:r>
              <a:rPr lang="en-CA" dirty="0" smtClean="0"/>
              <a:t>Labour</a:t>
            </a:r>
          </a:p>
          <a:p>
            <a:pPr lvl="0"/>
            <a:r>
              <a:rPr lang="en-CA" dirty="0" smtClean="0"/>
              <a:t>Inventory</a:t>
            </a:r>
          </a:p>
          <a:p>
            <a:pPr lvl="0"/>
            <a:r>
              <a:rPr lang="en-CA" dirty="0" smtClean="0"/>
              <a:t>Equipment or Building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17831"/>
            <a:ext cx="4572000" cy="13034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34617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Materials &amp; Components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Delay It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Can you postpone your payments to suppliers? This can be achieved through negotiated terms of either 60 days to 90 days.  </a:t>
            </a:r>
            <a:endParaRPr lang="en-CA" dirty="0" smtClean="0"/>
          </a:p>
          <a:p>
            <a:r>
              <a:rPr lang="en-CA" dirty="0" smtClean="0"/>
              <a:t>Or </a:t>
            </a:r>
            <a:r>
              <a:rPr lang="en-CA" dirty="0"/>
              <a:t>you could put the payment on a credit </a:t>
            </a:r>
            <a:r>
              <a:rPr lang="en-CA" dirty="0" smtClean="0"/>
              <a:t>card or line of credit. Be careful!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Reduce It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Have you negotiated the best price that you can on these vital pieces?</a:t>
            </a:r>
          </a:p>
          <a:p>
            <a:pPr lvl="1"/>
            <a:r>
              <a:rPr lang="en-CA" dirty="0"/>
              <a:t>Have you shopped around for prices and to discover what else is out there?</a:t>
            </a:r>
          </a:p>
          <a:p>
            <a:pPr lvl="1"/>
            <a:r>
              <a:rPr lang="en-CA" dirty="0"/>
              <a:t>Do you even need particular components? </a:t>
            </a:r>
            <a:r>
              <a:rPr lang="en-CA" dirty="0" smtClean="0"/>
              <a:t>Is </a:t>
            </a:r>
            <a:r>
              <a:rPr lang="en-CA" dirty="0"/>
              <a:t>there a different way you could package to reduce the cost?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1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Labour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Delay It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Can compensation to employees be based on results? Are there profit-sharing arrangements? Could you work out commissions? </a:t>
            </a:r>
            <a:endParaRPr lang="en-CA" dirty="0" smtClean="0"/>
          </a:p>
          <a:p>
            <a:pPr lvl="1"/>
            <a:r>
              <a:rPr lang="en-CA" dirty="0" smtClean="0"/>
              <a:t>Could </a:t>
            </a:r>
            <a:r>
              <a:rPr lang="en-CA" dirty="0"/>
              <a:t>you outsource work to a subcontractor or another company and negotiate payment terms here?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Reduce It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Could you outsource work to a subcontractor or a company and only pay them for the work that they perform as opposed to paying full-time staff on an hourly basis?</a:t>
            </a:r>
          </a:p>
          <a:p>
            <a:pPr lvl="1"/>
            <a:r>
              <a:rPr lang="en-CA" dirty="0"/>
              <a:t>Do you need full-time staff, or would part-time by sufficient?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9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Inventory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Delay It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Only order a small amount of inventory at any given time. You will have to keep on top of this to make sure you don’t run out.</a:t>
            </a:r>
          </a:p>
          <a:p>
            <a:pPr lvl="1"/>
            <a:r>
              <a:rPr lang="en-CA" dirty="0"/>
              <a:t>Negotiate payments terms.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Reduce It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Work on consignment. This means that the product that you are selling still belongs to the supplier.  You only pay them after you receive the money from the customer. </a:t>
            </a:r>
            <a:endParaRPr lang="en-CA" dirty="0" smtClean="0"/>
          </a:p>
          <a:p>
            <a:pPr lvl="1"/>
            <a:r>
              <a:rPr lang="en-CA" dirty="0" smtClean="0"/>
              <a:t>Ship </a:t>
            </a:r>
            <a:r>
              <a:rPr lang="en-CA" dirty="0"/>
              <a:t>products directly from the supplier to the customer or order products from the supplier only once an order has been taken from the customer.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6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Equipment or Building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Delay It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Can you hold off on buying it?</a:t>
            </a:r>
          </a:p>
          <a:p>
            <a:pPr lvl="1"/>
            <a:r>
              <a:rPr lang="en-CA" dirty="0"/>
              <a:t>Does it make more sense to rent the item in the interim? </a:t>
            </a:r>
            <a:endParaRPr lang="en-CA" dirty="0" smtClean="0"/>
          </a:p>
          <a:p>
            <a:pPr lvl="1"/>
            <a:r>
              <a:rPr lang="en-CA" dirty="0" smtClean="0"/>
              <a:t>Could </a:t>
            </a:r>
            <a:r>
              <a:rPr lang="en-CA" dirty="0"/>
              <a:t>you lease the item and pay the larger instalment once the lease comes due?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Reduce It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Do you need a location all of the time? You could rent office space only when you need it. </a:t>
            </a:r>
          </a:p>
          <a:p>
            <a:pPr lvl="1"/>
            <a:r>
              <a:rPr lang="en-CA" dirty="0"/>
              <a:t>Could you outsource the work surrounding the piece of equipment you were thinking of buying rather than making that investment?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432</TotalTime>
  <Words>910</Words>
  <Application>Microsoft Office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Keep Cash in Your Business</vt:lpstr>
      <vt:lpstr>The best two ways to keep money in your business are delaying when you have to pay for something and reducing how much you have to pay. </vt:lpstr>
      <vt:lpstr>The Goal</vt:lpstr>
      <vt:lpstr>Key Points</vt:lpstr>
      <vt:lpstr>Worksheet</vt:lpstr>
      <vt:lpstr>Materials &amp; Components</vt:lpstr>
      <vt:lpstr>Labour</vt:lpstr>
      <vt:lpstr>Inventory</vt:lpstr>
      <vt:lpstr>Equipment or Building</vt:lpstr>
      <vt:lpstr>How Does It Work?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92</cp:revision>
  <dcterms:created xsi:type="dcterms:W3CDTF">2009-12-07T18:18:58Z</dcterms:created>
  <dcterms:modified xsi:type="dcterms:W3CDTF">2018-09-18T21:25:59Z</dcterms:modified>
</cp:coreProperties>
</file>