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5" r:id="rId3"/>
    <p:sldId id="266" r:id="rId4"/>
    <p:sldId id="267" r:id="rId5"/>
    <p:sldId id="257" r:id="rId6"/>
    <p:sldId id="272" r:id="rId7"/>
    <p:sldId id="268" r:id="rId8"/>
    <p:sldId id="269" r:id="rId9"/>
    <p:sldId id="270" r:id="rId10"/>
    <p:sldId id="271" r:id="rId11"/>
    <p:sldId id="275" r:id="rId12"/>
    <p:sldId id="273" r:id="rId13"/>
    <p:sldId id="263" r:id="rId14"/>
    <p:sldId id="277" r:id="rId15"/>
    <p:sldId id="279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6E6F6D-F461-420D-B6CA-2E37FE344D93}" type="doc">
      <dgm:prSet loTypeId="urn:microsoft.com/office/officeart/2005/8/layout/arrow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CA"/>
        </a:p>
      </dgm:t>
    </dgm:pt>
    <dgm:pt modelId="{FD8B0987-D43E-487F-9B4E-43140715D88B}">
      <dgm:prSet phldrT="[Text]"/>
      <dgm:spPr/>
      <dgm:t>
        <a:bodyPr/>
        <a:lstStyle/>
        <a:p>
          <a:r>
            <a:rPr lang="en-CA" dirty="0" smtClean="0"/>
            <a:t>If your customer doesn’t care, it is lower ranked.</a:t>
          </a:r>
          <a:endParaRPr lang="en-CA" dirty="0"/>
        </a:p>
      </dgm:t>
    </dgm:pt>
    <dgm:pt modelId="{54949815-6643-428A-BD67-35D279FF64A2}" type="parTrans" cxnId="{3A1D959F-CEAA-43C3-95E5-6A48B9E208AD}">
      <dgm:prSet/>
      <dgm:spPr/>
      <dgm:t>
        <a:bodyPr/>
        <a:lstStyle/>
        <a:p>
          <a:endParaRPr lang="en-CA"/>
        </a:p>
      </dgm:t>
    </dgm:pt>
    <dgm:pt modelId="{578BDD11-6BA7-45FF-AE4D-2B08A3358E20}" type="sibTrans" cxnId="{3A1D959F-CEAA-43C3-95E5-6A48B9E208AD}">
      <dgm:prSet/>
      <dgm:spPr/>
      <dgm:t>
        <a:bodyPr/>
        <a:lstStyle/>
        <a:p>
          <a:endParaRPr lang="en-CA"/>
        </a:p>
      </dgm:t>
    </dgm:pt>
    <dgm:pt modelId="{AF085E9C-BA85-4BBB-B9C2-EC6935E34932}">
      <dgm:prSet phldrT="[Text]"/>
      <dgm:spPr/>
      <dgm:t>
        <a:bodyPr/>
        <a:lstStyle/>
        <a:p>
          <a:r>
            <a:rPr lang="en-CA" dirty="0" smtClean="0"/>
            <a:t>Pain points are more important to customers</a:t>
          </a:r>
          <a:endParaRPr lang="en-CA" dirty="0"/>
        </a:p>
      </dgm:t>
    </dgm:pt>
    <dgm:pt modelId="{D7F3385E-D722-4580-B6C8-791729088BCD}" type="parTrans" cxnId="{62CFB6B0-0C0F-49E2-A129-D9D31B928836}">
      <dgm:prSet/>
      <dgm:spPr/>
      <dgm:t>
        <a:bodyPr/>
        <a:lstStyle/>
        <a:p>
          <a:endParaRPr lang="en-CA"/>
        </a:p>
      </dgm:t>
    </dgm:pt>
    <dgm:pt modelId="{DC2886E3-F06E-4BCC-95B9-23CAD348DC2B}" type="sibTrans" cxnId="{62CFB6B0-0C0F-49E2-A129-D9D31B928836}">
      <dgm:prSet/>
      <dgm:spPr/>
      <dgm:t>
        <a:bodyPr/>
        <a:lstStyle/>
        <a:p>
          <a:endParaRPr lang="en-CA"/>
        </a:p>
      </dgm:t>
    </dgm:pt>
    <dgm:pt modelId="{78C7FF9C-5D6B-4AB8-A9EB-714C27714C04}" type="pres">
      <dgm:prSet presAssocID="{6F6E6F6D-F461-420D-B6CA-2E37FE344D9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74DEFC1D-70A6-47E9-9FB3-E2A372E55633}" type="pres">
      <dgm:prSet presAssocID="{6F6E6F6D-F461-420D-B6CA-2E37FE344D93}" presName="divider" presStyleLbl="fgShp" presStyleIdx="0" presStyleCnt="1"/>
      <dgm:spPr/>
    </dgm:pt>
    <dgm:pt modelId="{42FD8DF7-D76C-41D7-AEEC-C53908ED182E}" type="pres">
      <dgm:prSet presAssocID="{FD8B0987-D43E-487F-9B4E-43140715D88B}" presName="downArrow" presStyleLbl="node1" presStyleIdx="0" presStyleCnt="2"/>
      <dgm:spPr/>
    </dgm:pt>
    <dgm:pt modelId="{EF9A4003-CAC9-4BA3-AD9E-2752B8F9C065}" type="pres">
      <dgm:prSet presAssocID="{FD8B0987-D43E-487F-9B4E-43140715D88B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B78533F-39B1-41D8-B299-0224AAE90CAA}" type="pres">
      <dgm:prSet presAssocID="{AF085E9C-BA85-4BBB-B9C2-EC6935E34932}" presName="upArrow" presStyleLbl="node1" presStyleIdx="1" presStyleCnt="2"/>
      <dgm:spPr/>
    </dgm:pt>
    <dgm:pt modelId="{E3715050-EC5D-402D-AA8A-91C12037817A}" type="pres">
      <dgm:prSet presAssocID="{AF085E9C-BA85-4BBB-B9C2-EC6935E34932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2CFB6B0-0C0F-49E2-A129-D9D31B928836}" srcId="{6F6E6F6D-F461-420D-B6CA-2E37FE344D93}" destId="{AF085E9C-BA85-4BBB-B9C2-EC6935E34932}" srcOrd="1" destOrd="0" parTransId="{D7F3385E-D722-4580-B6C8-791729088BCD}" sibTransId="{DC2886E3-F06E-4BCC-95B9-23CAD348DC2B}"/>
    <dgm:cxn modelId="{3A1D959F-CEAA-43C3-95E5-6A48B9E208AD}" srcId="{6F6E6F6D-F461-420D-B6CA-2E37FE344D93}" destId="{FD8B0987-D43E-487F-9B4E-43140715D88B}" srcOrd="0" destOrd="0" parTransId="{54949815-6643-428A-BD67-35D279FF64A2}" sibTransId="{578BDD11-6BA7-45FF-AE4D-2B08A3358E20}"/>
    <dgm:cxn modelId="{56BDAD4F-185F-42FE-8C89-72E690ACE8E0}" type="presOf" srcId="{6F6E6F6D-F461-420D-B6CA-2E37FE344D93}" destId="{78C7FF9C-5D6B-4AB8-A9EB-714C27714C04}" srcOrd="0" destOrd="0" presId="urn:microsoft.com/office/officeart/2005/8/layout/arrow3"/>
    <dgm:cxn modelId="{99DB2426-C9A3-4353-8FD2-6F4D8868FC48}" type="presOf" srcId="{FD8B0987-D43E-487F-9B4E-43140715D88B}" destId="{EF9A4003-CAC9-4BA3-AD9E-2752B8F9C065}" srcOrd="0" destOrd="0" presId="urn:microsoft.com/office/officeart/2005/8/layout/arrow3"/>
    <dgm:cxn modelId="{5EFCCB6B-2B90-4811-A29B-880AF0F67E4B}" type="presOf" srcId="{AF085E9C-BA85-4BBB-B9C2-EC6935E34932}" destId="{E3715050-EC5D-402D-AA8A-91C12037817A}" srcOrd="0" destOrd="0" presId="urn:microsoft.com/office/officeart/2005/8/layout/arrow3"/>
    <dgm:cxn modelId="{C2D8816C-A3F1-43C8-BA5F-18308152C009}" type="presParOf" srcId="{78C7FF9C-5D6B-4AB8-A9EB-714C27714C04}" destId="{74DEFC1D-70A6-47E9-9FB3-E2A372E55633}" srcOrd="0" destOrd="0" presId="urn:microsoft.com/office/officeart/2005/8/layout/arrow3"/>
    <dgm:cxn modelId="{A7D8402C-7C74-4CFD-A7B3-EC65F9E83F4F}" type="presParOf" srcId="{78C7FF9C-5D6B-4AB8-A9EB-714C27714C04}" destId="{42FD8DF7-D76C-41D7-AEEC-C53908ED182E}" srcOrd="1" destOrd="0" presId="urn:microsoft.com/office/officeart/2005/8/layout/arrow3"/>
    <dgm:cxn modelId="{73354B34-F441-46DE-B545-276D45CBC025}" type="presParOf" srcId="{78C7FF9C-5D6B-4AB8-A9EB-714C27714C04}" destId="{EF9A4003-CAC9-4BA3-AD9E-2752B8F9C065}" srcOrd="2" destOrd="0" presId="urn:microsoft.com/office/officeart/2005/8/layout/arrow3"/>
    <dgm:cxn modelId="{46BD3ED7-88DB-4BB6-B9CE-905CFCFB9FED}" type="presParOf" srcId="{78C7FF9C-5D6B-4AB8-A9EB-714C27714C04}" destId="{7B78533F-39B1-41D8-B299-0224AAE90CAA}" srcOrd="3" destOrd="0" presId="urn:microsoft.com/office/officeart/2005/8/layout/arrow3"/>
    <dgm:cxn modelId="{76D9AC26-E67B-422E-8652-23A91434D313}" type="presParOf" srcId="{78C7FF9C-5D6B-4AB8-A9EB-714C27714C04}" destId="{E3715050-EC5D-402D-AA8A-91C12037817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EFC1D-70A6-47E9-9FB3-E2A372E55633}">
      <dsp:nvSpPr>
        <dsp:cNvPr id="0" name=""/>
        <dsp:cNvSpPr/>
      </dsp:nvSpPr>
      <dsp:spPr>
        <a:xfrm rot="21300000">
          <a:off x="25299" y="1929418"/>
          <a:ext cx="8193808" cy="938314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D8DF7-D76C-41D7-AEEC-C53908ED182E}">
      <dsp:nvSpPr>
        <dsp:cNvPr id="0" name=""/>
        <dsp:cNvSpPr/>
      </dsp:nvSpPr>
      <dsp:spPr>
        <a:xfrm>
          <a:off x="989328" y="239857"/>
          <a:ext cx="2473322" cy="1918860"/>
        </a:xfrm>
        <a:prstGeom prst="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A4003-CAC9-4BA3-AD9E-2752B8F9C065}">
      <dsp:nvSpPr>
        <dsp:cNvPr id="0" name=""/>
        <dsp:cNvSpPr/>
      </dsp:nvSpPr>
      <dsp:spPr>
        <a:xfrm>
          <a:off x="4369536" y="0"/>
          <a:ext cx="2638210" cy="2014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/>
            <a:t>If your customer doesn’t care, it is lower ranked.</a:t>
          </a:r>
          <a:endParaRPr lang="en-CA" sz="2700" kern="1200" dirty="0"/>
        </a:p>
      </dsp:txBody>
      <dsp:txXfrm>
        <a:off x="4369536" y="0"/>
        <a:ext cx="2638210" cy="2014803"/>
      </dsp:txXfrm>
    </dsp:sp>
    <dsp:sp modelId="{7B78533F-39B1-41D8-B299-0224AAE90CAA}">
      <dsp:nvSpPr>
        <dsp:cNvPr id="0" name=""/>
        <dsp:cNvSpPr/>
      </dsp:nvSpPr>
      <dsp:spPr>
        <a:xfrm>
          <a:off x="4781756" y="2638433"/>
          <a:ext cx="2473322" cy="1918860"/>
        </a:xfrm>
        <a:prstGeom prst="upArrow">
          <a:avLst/>
        </a:prstGeom>
        <a:solidFill>
          <a:schemeClr val="accent4">
            <a:hueOff val="-1714266"/>
            <a:satOff val="14520"/>
            <a:lumOff val="-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15050-EC5D-402D-AA8A-91C12037817A}">
      <dsp:nvSpPr>
        <dsp:cNvPr id="0" name=""/>
        <dsp:cNvSpPr/>
      </dsp:nvSpPr>
      <dsp:spPr>
        <a:xfrm>
          <a:off x="1236661" y="2782348"/>
          <a:ext cx="2638210" cy="2014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/>
            <a:t>Pain points are more important to customers</a:t>
          </a:r>
          <a:endParaRPr lang="en-CA" sz="2700" kern="1200" dirty="0"/>
        </a:p>
      </dsp:txBody>
      <dsp:txXfrm>
        <a:off x="1236661" y="2782348"/>
        <a:ext cx="2638210" cy="2014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DBAAA-17A6-400C-9CAF-C96EAC610A97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B918A-1997-4A2F-A03D-C6822CD08B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6423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918A-1997-4A2F-A03D-C6822CD08B0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018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918A-1997-4A2F-A03D-C6822CD08B0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936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D48BD-00FA-4858-A9FD-DA92617BADF6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188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5607-9632-4C19-B23B-B57DC0C92B56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949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330F3A80-D597-431E-9929-EACAB554C62E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505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186B-81DA-44DF-B84A-A6581FAAF0F6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B1C9-42BF-4493-9F70-C9D1E2A4DD7B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545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6F3CA8-3D30-46B4-AC9D-7A983A615552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700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6B1C-6849-4BCA-B622-E682317ECF70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95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1A16-BA9F-4883-BD18-C6E4BF6483EB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155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0545-7A34-450D-A1AC-4ED0E7EEF280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607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BE7C-36E0-4F31-811C-CF6EA19613DD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379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7F1D-241C-4191-A61A-B3DC29E5B2B4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07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376-F0A1-416A-9B99-9815F4196304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16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5825E71-2BD9-4AF8-88EB-0722C55183B9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9608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58"/>
            <a:ext cx="10328088" cy="688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8184" y="692696"/>
            <a:ext cx="2736304" cy="2880320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 smtClean="0">
                <a:solidFill>
                  <a:srgbClr val="002060"/>
                </a:solidFill>
              </a:rPr>
              <a:t>Is There A Need?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128" y="5013176"/>
            <a:ext cx="2296344" cy="1584176"/>
          </a:xfrm>
        </p:spPr>
        <p:txBody>
          <a:bodyPr>
            <a:normAutofit/>
          </a:bodyPr>
          <a:lstStyle/>
          <a:p>
            <a:pPr algn="l"/>
            <a:r>
              <a:rPr lang="en-CA" sz="2400" b="1" i="1" dirty="0" smtClean="0">
                <a:solidFill>
                  <a:srgbClr val="002060"/>
                </a:solidFill>
              </a:rPr>
              <a:t>If a customer doesn’t need it, they aren’t going to buy it.</a:t>
            </a:r>
            <a:endParaRPr lang="en-CA" sz="2400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32240" y="116632"/>
            <a:ext cx="2304256" cy="5112568"/>
          </a:xfrm>
        </p:spPr>
        <p:txBody>
          <a:bodyPr>
            <a:normAutofit/>
          </a:bodyPr>
          <a:lstStyle/>
          <a:p>
            <a:pPr algn="r"/>
            <a:r>
              <a:rPr lang="en-CA" sz="2400" dirty="0" smtClean="0">
                <a:solidFill>
                  <a:schemeClr val="tx1"/>
                </a:solidFill>
              </a:rPr>
              <a:t>Is It Compelling?</a:t>
            </a:r>
            <a:endParaRPr lang="en-CA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00901" y="6462386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00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931713"/>
              </p:ext>
            </p:extLst>
          </p:nvPr>
        </p:nvGraphicFramePr>
        <p:xfrm>
          <a:off x="179513" y="1556792"/>
          <a:ext cx="8784975" cy="4958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2348"/>
                <a:gridCol w="2515812"/>
                <a:gridCol w="2456815"/>
              </a:tblGrid>
              <a:tr h="978529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600" dirty="0">
                          <a:effectLst/>
                        </a:rPr>
                        <a:t> 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600" dirty="0">
                          <a:effectLst/>
                        </a:rPr>
                        <a:t>Need that You Fill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600" dirty="0">
                          <a:effectLst/>
                        </a:rPr>
                        <a:t> </a:t>
                      </a:r>
                      <a:endParaRPr lang="en-CA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600" dirty="0">
                          <a:effectLst/>
                        </a:rPr>
                        <a:t> </a:t>
                      </a:r>
                      <a:r>
                        <a:rPr lang="en-CA" sz="2600" dirty="0" smtClean="0">
                          <a:effectLst/>
                        </a:rPr>
                        <a:t>Customer </a:t>
                      </a:r>
                      <a:r>
                        <a:rPr lang="en-CA" sz="2600" dirty="0">
                          <a:effectLst/>
                        </a:rPr>
                        <a:t>Caring Factor (%)</a:t>
                      </a:r>
                      <a:endParaRPr lang="en-CA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600" dirty="0">
                          <a:effectLst/>
                        </a:rPr>
                        <a:t> </a:t>
                      </a:r>
                      <a:r>
                        <a:rPr lang="en-CA" sz="2600" dirty="0" smtClean="0">
                          <a:effectLst/>
                        </a:rPr>
                        <a:t>Need </a:t>
                      </a:r>
                      <a:r>
                        <a:rPr lang="en-CA" sz="2600" dirty="0">
                          <a:effectLst/>
                        </a:rPr>
                        <a:t>Meeting Factor (%)</a:t>
                      </a:r>
                      <a:endParaRPr lang="en-CA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32460">
                <a:tc>
                  <a:txBody>
                    <a:bodyPr/>
                    <a:lstStyle/>
                    <a:p>
                      <a:pPr marL="228600" algn="ctr"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CA" sz="2600" dirty="0">
                          <a:effectLst/>
                        </a:rPr>
                        <a:t>Thirst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600" dirty="0">
                          <a:effectLst/>
                        </a:rPr>
                        <a:t>(Negative </a:t>
                      </a:r>
                      <a:r>
                        <a:rPr lang="en-CA" sz="2600" dirty="0" smtClean="0">
                          <a:effectLst/>
                        </a:rPr>
                        <a:t>Motivator)</a:t>
                      </a:r>
                      <a:r>
                        <a:rPr lang="en-CA" sz="2600" dirty="0">
                          <a:effectLst/>
                        </a:rPr>
                        <a:t> </a:t>
                      </a:r>
                      <a:endParaRPr lang="en-CA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CA" sz="2600" dirty="0">
                          <a:effectLst/>
                        </a:rPr>
                        <a:t>50%</a:t>
                      </a:r>
                      <a:endParaRPr lang="en-CA" sz="2600" b="1" dirty="0">
                        <a:solidFill>
                          <a:srgbClr val="365F9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CA" sz="2600">
                          <a:effectLst/>
                        </a:rPr>
                        <a:t>100%</a:t>
                      </a:r>
                      <a:endParaRPr lang="en-CA" sz="2600" b="1">
                        <a:solidFill>
                          <a:srgbClr val="365F9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832460">
                <a:tc>
                  <a:txBody>
                    <a:bodyPr/>
                    <a:lstStyle/>
                    <a:p>
                      <a:pPr marL="228600" algn="ctr"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CA" sz="2600" dirty="0">
                          <a:effectLst/>
                        </a:rPr>
                        <a:t>Need for Vitamins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600" dirty="0">
                          <a:effectLst/>
                        </a:rPr>
                        <a:t>(Positive Motivator</a:t>
                      </a:r>
                      <a:r>
                        <a:rPr lang="en-CA" sz="2600" dirty="0" smtClean="0">
                          <a:effectLst/>
                        </a:rPr>
                        <a:t>)</a:t>
                      </a:r>
                      <a:r>
                        <a:rPr lang="en-CA" sz="2600" dirty="0">
                          <a:effectLst/>
                        </a:rPr>
                        <a:t> </a:t>
                      </a:r>
                      <a:endParaRPr lang="en-CA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CA" sz="2600" dirty="0">
                          <a:effectLst/>
                        </a:rPr>
                        <a:t>100%</a:t>
                      </a:r>
                      <a:endParaRPr lang="en-CA" sz="2600" b="1" dirty="0">
                        <a:solidFill>
                          <a:srgbClr val="365F9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CA" sz="2600">
                          <a:effectLst/>
                        </a:rPr>
                        <a:t>100%</a:t>
                      </a:r>
                      <a:endParaRPr lang="en-CA" sz="2600" b="1">
                        <a:solidFill>
                          <a:srgbClr val="365F9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1020347">
                <a:tc>
                  <a:txBody>
                    <a:bodyPr/>
                    <a:lstStyle/>
                    <a:p>
                      <a:pPr marL="228600" algn="ctr"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CA" sz="2600" dirty="0">
                          <a:effectLst/>
                        </a:rPr>
                        <a:t>Need to be Healthy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600" dirty="0">
                          <a:effectLst/>
                        </a:rPr>
                        <a:t>(Negative Motivator</a:t>
                      </a:r>
                      <a:r>
                        <a:rPr lang="en-CA" sz="2600" dirty="0" smtClean="0">
                          <a:effectLst/>
                        </a:rPr>
                        <a:t>)</a:t>
                      </a:r>
                      <a:r>
                        <a:rPr lang="en-CA" sz="2600" dirty="0">
                          <a:effectLst/>
                        </a:rPr>
                        <a:t> 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600" dirty="0">
                          <a:effectLst/>
                        </a:rPr>
                        <a:t> </a:t>
                      </a:r>
                      <a:endParaRPr lang="en-CA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CA" sz="2600">
                          <a:effectLst/>
                        </a:rPr>
                        <a:t>80%</a:t>
                      </a:r>
                      <a:endParaRPr lang="en-CA" sz="2600" b="1">
                        <a:solidFill>
                          <a:srgbClr val="365F9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CA" sz="2600" dirty="0">
                          <a:effectLst/>
                        </a:rPr>
                        <a:t>80%</a:t>
                      </a:r>
                      <a:endParaRPr lang="en-CA" sz="2600" b="1" dirty="0">
                        <a:solidFill>
                          <a:srgbClr val="365F9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694170">
                <a:tc>
                  <a:txBody>
                    <a:bodyPr/>
                    <a:lstStyle/>
                    <a:p>
                      <a:pPr marL="228600" algn="ctr"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CA" sz="2600">
                          <a:effectLst/>
                        </a:rPr>
                        <a:t>Taste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(Positive Motivator)</a:t>
                      </a:r>
                      <a:endParaRPr lang="en-CA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CA" sz="2600" dirty="0">
                          <a:effectLst/>
                        </a:rPr>
                        <a:t>70%</a:t>
                      </a:r>
                      <a:endParaRPr lang="en-CA" sz="2600" b="1" dirty="0">
                        <a:solidFill>
                          <a:srgbClr val="365F9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400"/>
                        </a:spcAft>
                      </a:pPr>
                      <a:r>
                        <a:rPr lang="en-CA" sz="2600" dirty="0">
                          <a:effectLst/>
                        </a:rPr>
                        <a:t>50%</a:t>
                      </a:r>
                      <a:endParaRPr lang="en-CA" sz="2600" b="1" dirty="0">
                        <a:solidFill>
                          <a:srgbClr val="365F9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520259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067944" y="2060848"/>
            <a:ext cx="4644008" cy="4797152"/>
          </a:xfrm>
        </p:spPr>
        <p:txBody>
          <a:bodyPr>
            <a:normAutofit/>
          </a:bodyPr>
          <a:lstStyle/>
          <a:p>
            <a:pPr lvl="0"/>
            <a:r>
              <a:rPr lang="en-CA" sz="2400" dirty="0"/>
              <a:t>Starting with the feature of a product and making up needs. </a:t>
            </a:r>
            <a:endParaRPr lang="en-CA" sz="2400" dirty="0" smtClean="0"/>
          </a:p>
          <a:p>
            <a:pPr lvl="0"/>
            <a:r>
              <a:rPr lang="en-CA" sz="2400" dirty="0" smtClean="0"/>
              <a:t>Thinking </a:t>
            </a:r>
            <a:r>
              <a:rPr lang="en-CA" sz="2400" dirty="0"/>
              <a:t>that a feature of a product is a need. </a:t>
            </a:r>
            <a:endParaRPr lang="en-CA" sz="2400" dirty="0" smtClean="0"/>
          </a:p>
          <a:p>
            <a:pPr lvl="0"/>
            <a:r>
              <a:rPr lang="en-CA" sz="2400" dirty="0" smtClean="0"/>
              <a:t>Not </a:t>
            </a:r>
            <a:r>
              <a:rPr lang="en-CA" sz="2400" dirty="0"/>
              <a:t>boiling a need down to a positive or negative motivation factor. </a:t>
            </a:r>
            <a:endParaRPr lang="en-CA" sz="2400" dirty="0" smtClean="0"/>
          </a:p>
          <a:p>
            <a:pPr lvl="0"/>
            <a:r>
              <a:rPr lang="en-CA" sz="2400" dirty="0" smtClean="0"/>
              <a:t>Going </a:t>
            </a:r>
            <a:r>
              <a:rPr lang="en-CA" sz="2400" dirty="0"/>
              <a:t>after needs that aren’t important to customers.</a:t>
            </a:r>
          </a:p>
          <a:p>
            <a:pPr lvl="0"/>
            <a:r>
              <a:rPr lang="en-CA" sz="2400" dirty="0"/>
              <a:t>Only fixing part of the customer’s need.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20072" y="2204864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If you have a need move forward with the product.</a:t>
            </a:r>
          </a:p>
          <a:p>
            <a:pPr lvl="0"/>
            <a:r>
              <a:rPr lang="en-CA" dirty="0"/>
              <a:t>If you don’t have a need reconsider your business. </a:t>
            </a:r>
            <a:endParaRPr lang="en-CA" dirty="0" smtClean="0"/>
          </a:p>
          <a:p>
            <a:pPr lvl="0"/>
            <a:r>
              <a:rPr lang="en-CA" dirty="0" smtClean="0"/>
              <a:t>If </a:t>
            </a:r>
            <a:r>
              <a:rPr lang="en-CA" dirty="0"/>
              <a:t>you have a need that people don’t care for you should re-evaluate your strategy. </a:t>
            </a:r>
          </a:p>
          <a:p>
            <a:pPr lvl="0"/>
            <a:r>
              <a:rPr lang="en-CA" dirty="0"/>
              <a:t>If your product or service doesn’t fully meet a need you should adapt it.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323528" y="1844824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1219" y="2348880"/>
            <a:ext cx="4434771" cy="4248472"/>
          </a:xfrm>
        </p:spPr>
        <p:txBody>
          <a:bodyPr>
            <a:normAutofit/>
          </a:bodyPr>
          <a:lstStyle/>
          <a:p>
            <a:r>
              <a:rPr lang="en-CA" sz="2400" dirty="0" smtClean="0"/>
              <a:t>Needs assessment</a:t>
            </a:r>
          </a:p>
          <a:p>
            <a:r>
              <a:rPr lang="en-CA" sz="2400" dirty="0" smtClean="0"/>
              <a:t>Customer caring factor</a:t>
            </a:r>
          </a:p>
          <a:p>
            <a:r>
              <a:rPr lang="en-CA" sz="2400" dirty="0" smtClean="0"/>
              <a:t>Need meeting factor</a:t>
            </a:r>
          </a:p>
          <a:p>
            <a:r>
              <a:rPr lang="en-CA" sz="2400" dirty="0" smtClean="0"/>
              <a:t>Is it compelling?</a:t>
            </a:r>
          </a:p>
          <a:p>
            <a:r>
              <a:rPr lang="en-CA" sz="2400" dirty="0" smtClean="0"/>
              <a:t>Example</a:t>
            </a:r>
          </a:p>
          <a:p>
            <a:r>
              <a:rPr lang="en-CA" sz="2400" dirty="0" smtClean="0"/>
              <a:t>What not to do</a:t>
            </a:r>
          </a:p>
          <a:p>
            <a:r>
              <a:rPr lang="en-CA" sz="2400" dirty="0" smtClean="0"/>
              <a:t>Your next steps</a:t>
            </a:r>
          </a:p>
          <a:p>
            <a:r>
              <a:rPr lang="en-CA" sz="2400" dirty="0" smtClean="0"/>
              <a:t>Wrap up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851842"/>
            <a:ext cx="3314579" cy="5177558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899592" y="2575445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en-CA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en-CA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just thinking you have a great idea to knowing you have one that will work.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7650"/>
            <a:ext cx="3657600" cy="365430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9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rgbClr val="002060"/>
                </a:solidFill>
              </a:rPr>
              <a:t>When thinking about a new business idea, start with the need first so you don’t pursue an idea that may not succeed</a:t>
            </a:r>
            <a:r>
              <a:rPr lang="en-CA" sz="3200" b="1" dirty="0" smtClean="0">
                <a:solidFill>
                  <a:srgbClr val="002060"/>
                </a:solidFill>
              </a:rPr>
              <a:t>.</a:t>
            </a:r>
            <a:endParaRPr lang="en-CA" sz="3200" b="1" dirty="0">
              <a:solidFill>
                <a:srgbClr val="00206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13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22" y="0"/>
            <a:ext cx="69423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38107" y="8524"/>
            <a:ext cx="4084153" cy="5818187"/>
          </a:xfrm>
        </p:spPr>
        <p:txBody>
          <a:bodyPr>
            <a:normAutofit/>
          </a:bodyPr>
          <a:lstStyle/>
          <a:p>
            <a:pPr algn="r"/>
            <a:r>
              <a:rPr lang="en-CA" sz="3800" dirty="0" smtClean="0">
                <a:solidFill>
                  <a:srgbClr val="002060"/>
                </a:solidFill>
              </a:rPr>
              <a:t>What Is The Difference Between An Inventor &amp; An Entrepreneur</a:t>
            </a:r>
            <a:r>
              <a:rPr lang="en-CA" sz="3800" dirty="0" smtClean="0"/>
              <a:t>?</a:t>
            </a:r>
            <a:endParaRPr lang="en-CA" sz="3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80528" y="6422855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1" y="0"/>
            <a:ext cx="7701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7703" y="5709017"/>
            <a:ext cx="5328592" cy="1138138"/>
          </a:xfrm>
        </p:spPr>
        <p:txBody>
          <a:bodyPr>
            <a:noAutofit/>
          </a:bodyPr>
          <a:lstStyle/>
          <a:p>
            <a:r>
              <a:rPr lang="en-CA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Focus!</a:t>
            </a:r>
            <a:endParaRPr lang="en-CA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98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2590059" cy="420624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CA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en-CA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en-CA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just thinking you have a great idea to knowing you have one that will work.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12" y="2298204"/>
            <a:ext cx="5449788" cy="363319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2132856"/>
            <a:ext cx="4038600" cy="4525963"/>
          </a:xfrm>
        </p:spPr>
        <p:txBody>
          <a:bodyPr/>
          <a:lstStyle/>
          <a:p>
            <a:r>
              <a:rPr lang="en-CA" dirty="0" smtClean="0"/>
              <a:t>Needs assessment</a:t>
            </a:r>
          </a:p>
          <a:p>
            <a:r>
              <a:rPr lang="en-CA" dirty="0" smtClean="0"/>
              <a:t>Customer caring factor</a:t>
            </a:r>
          </a:p>
          <a:p>
            <a:r>
              <a:rPr lang="en-CA" dirty="0" smtClean="0"/>
              <a:t>Need meeting factor</a:t>
            </a:r>
          </a:p>
          <a:p>
            <a:r>
              <a:rPr lang="en-CA" dirty="0" smtClean="0"/>
              <a:t>Is it compelling?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419872" y="1792937"/>
            <a:ext cx="5724128" cy="516445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5467734" cy="44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8002" y="6432790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9035" y="260648"/>
            <a:ext cx="7772400" cy="1508125"/>
          </a:xfrm>
        </p:spPr>
        <p:txBody>
          <a:bodyPr/>
          <a:lstStyle/>
          <a:p>
            <a:pPr algn="r"/>
            <a:r>
              <a:rPr lang="en-CA" dirty="0" smtClean="0">
                <a:solidFill>
                  <a:schemeClr val="tx1"/>
                </a:solidFill>
              </a:rPr>
              <a:t>Needs Assessment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9" y="1412776"/>
            <a:ext cx="7956376" cy="530229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43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n-CA" dirty="0" smtClean="0"/>
              <a:t>Customer Caring Factor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120820"/>
              </p:ext>
            </p:extLst>
          </p:nvPr>
        </p:nvGraphicFramePr>
        <p:xfrm>
          <a:off x="442392" y="1916832"/>
          <a:ext cx="8244408" cy="47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520259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99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Need Meeting Factor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CA" sz="3600" dirty="0" smtClean="0"/>
          </a:p>
          <a:p>
            <a:pPr marL="0" indent="0" algn="ctr">
              <a:buNone/>
            </a:pPr>
            <a:r>
              <a:rPr lang="en-CA" sz="3600" dirty="0" smtClean="0"/>
              <a:t>You should be meeting your customer requirements 100%</a:t>
            </a:r>
            <a:endParaRPr lang="en-CA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1068"/>
            <a:ext cx="3456384" cy="518457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993" y="6436664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188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309</TotalTime>
  <Words>400</Words>
  <Application>Microsoft Office PowerPoint</Application>
  <PresentationFormat>On-screen Show (4:3)</PresentationFormat>
  <Paragraphs>89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Corbel</vt:lpstr>
      <vt:lpstr>Times New Roman</vt:lpstr>
      <vt:lpstr>Wingdings</vt:lpstr>
      <vt:lpstr>Banded</vt:lpstr>
      <vt:lpstr>Is There A Need?</vt:lpstr>
      <vt:lpstr>What Is The Difference Between An Inventor &amp; An Entrepreneur?</vt:lpstr>
      <vt:lpstr>Market Focus!</vt:lpstr>
      <vt:lpstr>The Goal</vt:lpstr>
      <vt:lpstr>Key Points</vt:lpstr>
      <vt:lpstr>Worksheet</vt:lpstr>
      <vt:lpstr>Needs Assessment</vt:lpstr>
      <vt:lpstr>Customer Caring Factor</vt:lpstr>
      <vt:lpstr>Need Meeting Factor</vt:lpstr>
      <vt:lpstr>Is It Compelling?</vt:lpstr>
      <vt:lpstr>How Does It Work?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71</cp:revision>
  <dcterms:created xsi:type="dcterms:W3CDTF">2009-12-07T18:18:58Z</dcterms:created>
  <dcterms:modified xsi:type="dcterms:W3CDTF">2018-09-18T21:25:28Z</dcterms:modified>
</cp:coreProperties>
</file>