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09" r:id="rId3"/>
    <p:sldId id="267" r:id="rId4"/>
    <p:sldId id="257" r:id="rId5"/>
    <p:sldId id="287" r:id="rId6"/>
    <p:sldId id="305" r:id="rId7"/>
    <p:sldId id="311" r:id="rId8"/>
    <p:sldId id="310" r:id="rId9"/>
    <p:sldId id="294" r:id="rId10"/>
    <p:sldId id="297" r:id="rId11"/>
    <p:sldId id="273" r:id="rId12"/>
    <p:sldId id="263" r:id="rId13"/>
    <p:sldId id="277" r:id="rId14"/>
    <p:sldId id="276"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p:cViewPr varScale="1">
        <p:scale>
          <a:sx n="87" d="100"/>
          <a:sy n="87" d="100"/>
        </p:scale>
        <p:origin x="15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F0610-412B-462A-8AAA-8BB1AFFC9817}" type="datetimeFigureOut">
              <a:rPr lang="en-CA" smtClean="0"/>
              <a:t>2018-09-18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BF43A-7C5D-4D2D-9209-8EEDC4477BCB}" type="slidenum">
              <a:rPr lang="en-CA" smtClean="0"/>
              <a:t>‹#›</a:t>
            </a:fld>
            <a:endParaRPr lang="en-CA"/>
          </a:p>
        </p:txBody>
      </p:sp>
    </p:spTree>
    <p:extLst>
      <p:ext uri="{BB962C8B-B14F-4D97-AF65-F5344CB8AC3E}">
        <p14:creationId xmlns:p14="http://schemas.microsoft.com/office/powerpoint/2010/main" val="214764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D3BF43A-7C5D-4D2D-9209-8EEDC4477BCB}" type="slidenum">
              <a:rPr lang="en-CA" smtClean="0"/>
              <a:t>1</a:t>
            </a:fld>
            <a:endParaRPr lang="en-CA"/>
          </a:p>
        </p:txBody>
      </p:sp>
    </p:spTree>
    <p:extLst>
      <p:ext uri="{BB962C8B-B14F-4D97-AF65-F5344CB8AC3E}">
        <p14:creationId xmlns:p14="http://schemas.microsoft.com/office/powerpoint/2010/main" val="5901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99F18C-2A9E-45D8-87C5-7A86C3725838}"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843892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9B47C0-35AA-42E5-9977-B5B93860CC5D}"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175780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2D5FE947-C90D-4519-978D-27776B215703}" type="datetime1">
              <a:rPr lang="en-US" smtClean="0"/>
              <a:t>9/18/2018</a:t>
            </a:fld>
            <a:endParaRPr lang="en-CA"/>
          </a:p>
        </p:txBody>
      </p:sp>
      <p:sp>
        <p:nvSpPr>
          <p:cNvPr id="5" name="Footer Placeholder 4"/>
          <p:cNvSpPr>
            <a:spLocks noGrp="1"/>
          </p:cNvSpPr>
          <p:nvPr>
            <p:ph type="ftr" sz="quarter" idx="11"/>
          </p:nvPr>
        </p:nvSpPr>
        <p:spPr>
          <a:xfrm>
            <a:off x="2832102" y="6422855"/>
            <a:ext cx="3209752" cy="365125"/>
          </a:xfrm>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a:xfrm>
            <a:off x="6054787" y="6422855"/>
            <a:ext cx="659819" cy="365125"/>
          </a:xfrm>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788846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6"/>
            <a:ext cx="8229600" cy="398304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231A0DB0-AAD1-4366-AA10-0D7C3E9EE293}"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
        <p:nvSpPr>
          <p:cNvPr id="9" name="Title 1"/>
          <p:cNvSpPr>
            <a:spLocks noGrp="1"/>
          </p:cNvSpPr>
          <p:nvPr>
            <p:ph type="title"/>
          </p:nvPr>
        </p:nvSpPr>
        <p:spPr>
          <a:xfrm>
            <a:off x="457200" y="928670"/>
            <a:ext cx="8229600" cy="1143000"/>
          </a:xfrm>
        </p:spPr>
        <p:txBody>
          <a:bodyPr/>
          <a:lstStyle/>
          <a:p>
            <a:r>
              <a:rPr lang="en-US" dirty="0" smtClean="0"/>
              <a:t>Click to edit Master 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E1C47-6DC6-4126-8E7D-48C822D967D2}" type="datetime1">
              <a:rPr lang="en-US" smtClean="0"/>
              <a:t>9/18/2018</a:t>
            </a:fld>
            <a:endParaRPr lang="en-CA"/>
          </a:p>
        </p:txBody>
      </p:sp>
      <p:sp>
        <p:nvSpPr>
          <p:cNvPr id="5" name="Footer Placeholder 4"/>
          <p:cNvSpPr>
            <a:spLocks noGrp="1"/>
          </p:cNvSpPr>
          <p:nvPr>
            <p:ph type="ftr" sz="quarter" idx="11"/>
          </p:nvPr>
        </p:nvSpPr>
        <p:spPr/>
        <p:txBody>
          <a:body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98201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4310F66-D1BD-41AB-BBA3-CB38F80D471E}" type="datetime1">
              <a:rPr lang="en-US" smtClean="0"/>
              <a:t>9/18/2018</a:t>
            </a:fld>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r>
              <a:rPr lang="en-CA" smtClean="0"/>
              <a:t>www.SmallBusinessSolver.com © 2018</a:t>
            </a:r>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3296118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4B8DAA-6308-4E0E-9F2E-40A6EE217FFA}"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8584391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E85EF-E1D4-4675-B093-8DA94C7C78C8}" type="datetime1">
              <a:rPr lang="en-US" smtClean="0"/>
              <a:t>9/18/2018</a:t>
            </a:fld>
            <a:endParaRPr lang="en-CA"/>
          </a:p>
        </p:txBody>
      </p:sp>
      <p:sp>
        <p:nvSpPr>
          <p:cNvPr id="8" name="Footer Placeholder 7"/>
          <p:cNvSpPr>
            <a:spLocks noGrp="1"/>
          </p:cNvSpPr>
          <p:nvPr>
            <p:ph type="ftr" sz="quarter" idx="11"/>
          </p:nvPr>
        </p:nvSpPr>
        <p:spPr/>
        <p:txBody>
          <a:bodyPr/>
          <a:lstStyle/>
          <a:p>
            <a:r>
              <a:rPr lang="en-CA" smtClean="0"/>
              <a:t>www.SmallBusinessSolver.com © 2018</a:t>
            </a:r>
            <a:endParaRPr lang="en-CA"/>
          </a:p>
        </p:txBody>
      </p:sp>
      <p:sp>
        <p:nvSpPr>
          <p:cNvPr id="9" name="Slide Number Placeholder 8"/>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18516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CFDBA1-DA10-43EC-856E-9B2210C5CD15}" type="datetime1">
              <a:rPr lang="en-US" smtClean="0"/>
              <a:t>9/18/2018</a:t>
            </a:fld>
            <a:endParaRPr lang="en-CA"/>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
        <p:nvSpPr>
          <p:cNvPr id="5" name="Slide Number Placeholder 4"/>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1981914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ACBB3-B011-4691-B660-7C4251679D7D}" type="datetime1">
              <a:rPr lang="en-US" smtClean="0"/>
              <a:t>9/18/2018</a:t>
            </a:fld>
            <a:endParaRPr lang="en-CA"/>
          </a:p>
        </p:txBody>
      </p:sp>
      <p:sp>
        <p:nvSpPr>
          <p:cNvPr id="3" name="Footer Placeholder 2"/>
          <p:cNvSpPr>
            <a:spLocks noGrp="1"/>
          </p:cNvSpPr>
          <p:nvPr>
            <p:ph type="ftr" sz="quarter" idx="11"/>
          </p:nvPr>
        </p:nvSpPr>
        <p:spPr/>
        <p:txBody>
          <a:bodyPr/>
          <a:lstStyle/>
          <a:p>
            <a:r>
              <a:rPr lang="en-CA" smtClean="0"/>
              <a:t>www.SmallBusinessSolver.com © 2018</a:t>
            </a:r>
            <a:endParaRPr lang="en-CA"/>
          </a:p>
        </p:txBody>
      </p:sp>
      <p:sp>
        <p:nvSpPr>
          <p:cNvPr id="4" name="Slide Number Placeholder 3"/>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280631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C3F25-B0DB-4559-B2CA-825D60F51B4A}"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97516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AA974-4236-43FB-833F-1B1205268452}" type="datetime1">
              <a:rPr lang="en-US" smtClean="0"/>
              <a:t>9/18/2018</a:t>
            </a:fld>
            <a:endParaRPr lang="en-CA"/>
          </a:p>
        </p:txBody>
      </p:sp>
      <p:sp>
        <p:nvSpPr>
          <p:cNvPr id="6" name="Footer Placeholder 5"/>
          <p:cNvSpPr>
            <a:spLocks noGrp="1"/>
          </p:cNvSpPr>
          <p:nvPr>
            <p:ph type="ftr" sz="quarter" idx="11"/>
          </p:nvPr>
        </p:nvSpPr>
        <p:spPr/>
        <p:txBody>
          <a:bodyPr/>
          <a:lstStyle/>
          <a:p>
            <a:r>
              <a:rPr lang="en-CA" smtClean="0"/>
              <a:t>www.SmallBusinessSolver.com © 2018</a:t>
            </a:r>
            <a:endParaRPr lang="en-CA"/>
          </a:p>
        </p:txBody>
      </p:sp>
      <p:sp>
        <p:nvSpPr>
          <p:cNvPr id="7" name="Slide Number Placeholder 6"/>
          <p:cNvSpPr>
            <a:spLocks noGrp="1"/>
          </p:cNvSpPr>
          <p:nvPr>
            <p:ph type="sldNum" sz="quarter" idx="12"/>
          </p:nvPr>
        </p:nvSpPr>
        <p:spPr/>
        <p:txBody>
          <a:bodyPr/>
          <a:lstStyle/>
          <a:p>
            <a:fld id="{3C311181-07AF-4940-AF7E-81F4D00DD368}" type="slidenum">
              <a:rPr lang="en-CA" smtClean="0"/>
              <a:pPr/>
              <a:t>‹#›</a:t>
            </a:fld>
            <a:endParaRPr lang="en-CA"/>
          </a:p>
        </p:txBody>
      </p:sp>
    </p:spTree>
    <p:extLst>
      <p:ext uri="{BB962C8B-B14F-4D97-AF65-F5344CB8AC3E}">
        <p14:creationId xmlns:p14="http://schemas.microsoft.com/office/powerpoint/2010/main" val="373851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7CA55AAC-6D05-427A-86FD-229FE14D6920}" type="datetime1">
              <a:rPr lang="en-US" smtClean="0"/>
              <a:t>9/18/2018</a:t>
            </a:fld>
            <a:endParaRPr lang="en-CA"/>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CA" smtClean="0"/>
              <a:t>www.SmallBusinessSolver.com © 2018</a:t>
            </a:r>
            <a:endParaRPr lang="en-CA"/>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3C311181-07AF-4940-AF7E-81F4D00DD368}" type="slidenum">
              <a:rPr lang="en-CA" smtClean="0"/>
              <a:pPr/>
              <a:t>‹#›</a:t>
            </a:fld>
            <a:endParaRPr lang="en-CA"/>
          </a:p>
        </p:txBody>
      </p:sp>
    </p:spTree>
    <p:extLst>
      <p:ext uri="{BB962C8B-B14F-4D97-AF65-F5344CB8AC3E}">
        <p14:creationId xmlns:p14="http://schemas.microsoft.com/office/powerpoint/2010/main" val="2295758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ctrTitle"/>
          </p:nvPr>
        </p:nvSpPr>
        <p:spPr>
          <a:xfrm>
            <a:off x="35497" y="1019269"/>
            <a:ext cx="4608511" cy="1739347"/>
          </a:xfrm>
        </p:spPr>
        <p:txBody>
          <a:bodyPr>
            <a:normAutofit/>
          </a:bodyPr>
          <a:lstStyle/>
          <a:p>
            <a:r>
              <a:rPr lang="en-CA" sz="4400" i="1" dirty="0" smtClean="0">
                <a:solidFill>
                  <a:schemeClr val="tx1"/>
                </a:solidFill>
              </a:rPr>
              <a:t>Increasing Your Price</a:t>
            </a:r>
            <a:endParaRPr lang="en-CA" sz="4400" i="1" dirty="0">
              <a:solidFill>
                <a:schemeClr val="tx1"/>
              </a:solidFill>
            </a:endParaRPr>
          </a:p>
        </p:txBody>
      </p:sp>
      <p:sp>
        <p:nvSpPr>
          <p:cNvPr id="3" name="Subtitle 2"/>
          <p:cNvSpPr>
            <a:spLocks noGrp="1"/>
          </p:cNvSpPr>
          <p:nvPr>
            <p:ph type="subTitle" idx="1"/>
          </p:nvPr>
        </p:nvSpPr>
        <p:spPr>
          <a:xfrm>
            <a:off x="143508" y="2888940"/>
            <a:ext cx="3708412" cy="2124236"/>
          </a:xfrm>
        </p:spPr>
        <p:txBody>
          <a:bodyPr>
            <a:normAutofit/>
          </a:bodyPr>
          <a:lstStyle/>
          <a:p>
            <a:r>
              <a:rPr lang="en-CA" sz="3200" dirty="0" smtClean="0"/>
              <a:t>Customers will </a:t>
            </a:r>
            <a:r>
              <a:rPr lang="en-CA" sz="3200" dirty="0"/>
              <a:t>be more willing to pay if they see the added value. </a:t>
            </a:r>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642938"/>
            <a:ext cx="8229600" cy="1143000"/>
          </a:xfrm>
        </p:spPr>
        <p:txBody>
          <a:bodyPr/>
          <a:lstStyle/>
          <a:p>
            <a:pPr eaLnBrk="1" hangingPunct="1"/>
            <a:r>
              <a:rPr lang="en-CA" altLang="en-US" dirty="0" smtClean="0"/>
              <a:t>How Does It work?</a:t>
            </a:r>
          </a:p>
        </p:txBody>
      </p:sp>
      <p:graphicFrame>
        <p:nvGraphicFramePr>
          <p:cNvPr id="5" name="Table 4"/>
          <p:cNvGraphicFramePr>
            <a:graphicFrameLocks noGrp="1"/>
          </p:cNvGraphicFramePr>
          <p:nvPr>
            <p:extLst>
              <p:ext uri="{D42A27DB-BD31-4B8C-83A1-F6EECF244321}">
                <p14:modId xmlns:p14="http://schemas.microsoft.com/office/powerpoint/2010/main" val="291295"/>
              </p:ext>
            </p:extLst>
          </p:nvPr>
        </p:nvGraphicFramePr>
        <p:xfrm>
          <a:off x="457200" y="1556792"/>
          <a:ext cx="8229600" cy="4877131"/>
        </p:xfrm>
        <a:graphic>
          <a:graphicData uri="http://schemas.openxmlformats.org/drawingml/2006/table">
            <a:tbl>
              <a:tblPr firstRow="1" firstCol="1" bandRow="1">
                <a:tableStyleId>{5C22544A-7EE6-4342-B048-85BDC9FD1C3A}</a:tableStyleId>
              </a:tblPr>
              <a:tblGrid>
                <a:gridCol w="2743200"/>
                <a:gridCol w="4467944"/>
                <a:gridCol w="1018456"/>
              </a:tblGrid>
              <a:tr h="182908">
                <a:tc>
                  <a:txBody>
                    <a:bodyPr/>
                    <a:lstStyle/>
                    <a:p>
                      <a:pPr indent="228600">
                        <a:spcAft>
                          <a:spcPts val="0"/>
                        </a:spcAft>
                      </a:pPr>
                      <a:r>
                        <a:rPr lang="en-CA" sz="1600" dirty="0">
                          <a:effectLst/>
                        </a:rPr>
                        <a:t>Stage of Delivery</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Value Provided</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Dollar Value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1567779">
                <a:tc>
                  <a:txBody>
                    <a:bodyPr/>
                    <a:lstStyle/>
                    <a:p>
                      <a:pPr indent="228600">
                        <a:spcAft>
                          <a:spcPts val="0"/>
                        </a:spcAft>
                      </a:pPr>
                      <a:r>
                        <a:rPr lang="en-CA" sz="1600">
                          <a:effectLst/>
                        </a:rPr>
                        <a:t> </a:t>
                      </a:r>
                    </a:p>
                    <a:p>
                      <a:pPr indent="228600">
                        <a:spcAft>
                          <a:spcPts val="0"/>
                        </a:spcAft>
                      </a:pPr>
                      <a:r>
                        <a:rPr lang="en-CA" sz="1600">
                          <a:effectLst/>
                        </a:rPr>
                        <a:t>Waiting for massage</a:t>
                      </a:r>
                    </a:p>
                    <a:p>
                      <a:pPr indent="228600">
                        <a:spcAft>
                          <a:spcPts val="0"/>
                        </a:spcAft>
                      </a:pPr>
                      <a:r>
                        <a:rPr lang="en-CA" sz="1600">
                          <a:effectLst/>
                        </a:rPr>
                        <a:t> </a:t>
                      </a:r>
                    </a:p>
                    <a:p>
                      <a:pPr indent="228600">
                        <a:spcAft>
                          <a:spcPts val="0"/>
                        </a:spcAft>
                      </a:pPr>
                      <a:r>
                        <a:rPr lang="en-CA" sz="1600">
                          <a:effectLst/>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A warm, serene and comfortable waiting room with calming incense burning.  Nina offers to teach each client a breathing exercise to increase the effectiveness of the massage.  The client can also practice this new technique at home to relieve stress.</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dirty="0">
                          <a:effectLst/>
                        </a:rPr>
                        <a:t>$10</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1097446">
                <a:tc>
                  <a:txBody>
                    <a:bodyPr/>
                    <a:lstStyle/>
                    <a:p>
                      <a:pPr indent="228600" algn="ctr">
                        <a:spcAft>
                          <a:spcPts val="0"/>
                        </a:spcAft>
                      </a:pPr>
                      <a:r>
                        <a:rPr lang="en-CA" sz="1600">
                          <a:effectLst/>
                        </a:rPr>
                        <a:t> </a:t>
                      </a:r>
                    </a:p>
                    <a:p>
                      <a:pPr indent="228600" algn="ctr">
                        <a:spcAft>
                          <a:spcPts val="0"/>
                        </a:spcAft>
                      </a:pPr>
                      <a:r>
                        <a:rPr lang="en-CA" sz="1600">
                          <a:effectLst/>
                        </a:rPr>
                        <a:t>Prior to Massage</a:t>
                      </a:r>
                    </a:p>
                    <a:p>
                      <a:pPr indent="228600" algn="ctr">
                        <a:spcAft>
                          <a:spcPts val="0"/>
                        </a:spcAft>
                      </a:pPr>
                      <a:r>
                        <a:rPr lang="en-CA" sz="1600">
                          <a:effectLst/>
                        </a:rPr>
                        <a:t>(Custom Aromatherapy)</a:t>
                      </a:r>
                    </a:p>
                    <a:p>
                      <a:pPr indent="228600" algn="ctr">
                        <a:spcAft>
                          <a:spcPts val="0"/>
                        </a:spcAft>
                      </a:pPr>
                      <a:r>
                        <a:rPr lang="en-CA" sz="1600">
                          <a:effectLst/>
                        </a:rPr>
                        <a:t> </a:t>
                      </a:r>
                    </a:p>
                    <a:p>
                      <a:pPr indent="228600" algn="ctr">
                        <a:spcAft>
                          <a:spcPts val="0"/>
                        </a:spcAft>
                      </a:pPr>
                      <a:r>
                        <a:rPr lang="en-CA" sz="1600">
                          <a:effectLst/>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Customers are able to choose the scents that appeal to them. These scents are then added to the massage oils to customize the massage to the individual.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$10</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627112">
                <a:tc>
                  <a:txBody>
                    <a:bodyPr/>
                    <a:lstStyle/>
                    <a:p>
                      <a:pPr indent="228600" algn="ctr">
                        <a:spcAft>
                          <a:spcPts val="0"/>
                        </a:spcAft>
                      </a:pPr>
                      <a:r>
                        <a:rPr lang="en-CA" sz="1600">
                          <a:effectLst/>
                        </a:rPr>
                        <a:t> </a:t>
                      </a:r>
                    </a:p>
                    <a:p>
                      <a:pPr indent="228600">
                        <a:spcAft>
                          <a:spcPts val="0"/>
                        </a:spcAft>
                      </a:pPr>
                      <a:r>
                        <a:rPr lang="en-CA" sz="1600">
                          <a:effectLst/>
                        </a:rPr>
                        <a:t>      During massage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Soft music plays and the oil is heated before being applied, adding to the relaxation experience.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$5</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r h="731630">
                <a:tc>
                  <a:txBody>
                    <a:bodyPr/>
                    <a:lstStyle/>
                    <a:p>
                      <a:pPr indent="228600" algn="ctr">
                        <a:spcAft>
                          <a:spcPts val="0"/>
                        </a:spcAft>
                      </a:pPr>
                      <a:r>
                        <a:rPr lang="en-CA" sz="1600">
                          <a:effectLst/>
                        </a:rPr>
                        <a:t> </a:t>
                      </a:r>
                    </a:p>
                    <a:p>
                      <a:pPr indent="228600">
                        <a:spcAft>
                          <a:spcPts val="0"/>
                        </a:spcAft>
                      </a:pPr>
                      <a:r>
                        <a:rPr lang="en-CA" sz="1600">
                          <a:effectLst/>
                        </a:rPr>
                        <a:t>After massage</a:t>
                      </a:r>
                    </a:p>
                    <a:p>
                      <a:pPr indent="228600" algn="ctr">
                        <a:spcAft>
                          <a:spcPts val="0"/>
                        </a:spcAft>
                      </a:pPr>
                      <a:r>
                        <a:rPr lang="en-CA" sz="1600">
                          <a:effectLst/>
                        </a:rPr>
                        <a:t> </a:t>
                      </a:r>
                    </a:p>
                    <a:p>
                      <a:pPr indent="228600" algn="ctr">
                        <a:spcAft>
                          <a:spcPts val="0"/>
                        </a:spcAft>
                      </a:pPr>
                      <a:r>
                        <a:rPr lang="en-CA" sz="1600">
                          <a:effectLst/>
                        </a:rPr>
                        <a:t> </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a:effectLst/>
                        </a:rPr>
                        <a:t>The client is given a small bottle of their customized massage oil and 2 sticks of incense to take home.</a:t>
                      </a:r>
                      <a:endParaRPr lang="en-C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c>
                  <a:txBody>
                    <a:bodyPr/>
                    <a:lstStyle/>
                    <a:p>
                      <a:pPr indent="228600">
                        <a:spcAft>
                          <a:spcPts val="0"/>
                        </a:spcAft>
                      </a:pPr>
                      <a:r>
                        <a:rPr lang="en-CA" sz="1600" dirty="0">
                          <a:effectLst/>
                        </a:rPr>
                        <a:t>$10</a:t>
                      </a:r>
                      <a:endParaRPr lang="en-C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792" marR="58792" marT="0" marB="0"/>
                </a:tc>
              </a:tr>
            </a:tbl>
          </a:graphicData>
        </a:graphic>
      </p:graphicFrame>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851387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Top Mistakes To Avoid</a:t>
            </a:r>
            <a:endParaRPr lang="en-CA" dirty="0"/>
          </a:p>
        </p:txBody>
      </p:sp>
      <p:sp>
        <p:nvSpPr>
          <p:cNvPr id="5" name="Content Placeholder 4"/>
          <p:cNvSpPr>
            <a:spLocks noGrp="1"/>
          </p:cNvSpPr>
          <p:nvPr>
            <p:ph sz="half" idx="1"/>
          </p:nvPr>
        </p:nvSpPr>
        <p:spPr>
          <a:xfrm>
            <a:off x="4716016" y="1988840"/>
            <a:ext cx="4038600" cy="4525963"/>
          </a:xfrm>
        </p:spPr>
        <p:txBody>
          <a:bodyPr>
            <a:normAutofit fontScale="92500" lnSpcReduction="10000"/>
          </a:bodyPr>
          <a:lstStyle/>
          <a:p>
            <a:pPr lvl="0"/>
            <a:r>
              <a:rPr lang="en-CA" dirty="0"/>
              <a:t>Changing your price without communicating with customers</a:t>
            </a:r>
          </a:p>
          <a:p>
            <a:pPr lvl="0"/>
            <a:r>
              <a:rPr lang="en-CA" dirty="0"/>
              <a:t>Changing your price without thinking through the strategy of </a:t>
            </a:r>
            <a:r>
              <a:rPr lang="en-CA" b="1" dirty="0"/>
              <a:t>why</a:t>
            </a:r>
            <a:r>
              <a:rPr lang="en-CA" dirty="0"/>
              <a:t> you need to change your price</a:t>
            </a:r>
          </a:p>
          <a:p>
            <a:pPr lvl="0"/>
            <a:r>
              <a:rPr lang="en-CA" dirty="0"/>
              <a:t>Changing your price without thinking through the strategy of </a:t>
            </a:r>
            <a:r>
              <a:rPr lang="en-CA" b="1" dirty="0"/>
              <a:t>how</a:t>
            </a:r>
            <a:r>
              <a:rPr lang="en-CA" dirty="0"/>
              <a:t> you will change your price</a:t>
            </a:r>
          </a:p>
          <a:p>
            <a:pPr lvl="0"/>
            <a:r>
              <a:rPr lang="en-CA" dirty="0"/>
              <a:t>Thinking that increasing your price is the only way to increase revenues and profits</a:t>
            </a:r>
          </a:p>
          <a:p>
            <a:pPr lvl="0"/>
            <a:r>
              <a:rPr lang="en-CA" dirty="0"/>
              <a:t>Changing your pricing repetitively; think it through if you are going to do this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5132"/>
          <a:stretch/>
        </p:blipFill>
        <p:spPr>
          <a:xfrm>
            <a:off x="0" y="2060848"/>
            <a:ext cx="3851920" cy="4680181"/>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2346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Now What?</a:t>
            </a:r>
            <a:endParaRPr lang="en-CA" dirty="0"/>
          </a:p>
        </p:txBody>
      </p:sp>
      <p:sp>
        <p:nvSpPr>
          <p:cNvPr id="4" name="Content Placeholder 3"/>
          <p:cNvSpPr>
            <a:spLocks noGrp="1"/>
          </p:cNvSpPr>
          <p:nvPr>
            <p:ph sz="half" idx="1"/>
          </p:nvPr>
        </p:nvSpPr>
        <p:spPr>
          <a:xfrm>
            <a:off x="685797" y="2011680"/>
            <a:ext cx="3657600" cy="4585672"/>
          </a:xfrm>
        </p:spPr>
        <p:txBody>
          <a:bodyPr>
            <a:normAutofit fontScale="92500" lnSpcReduction="10000"/>
          </a:bodyPr>
          <a:lstStyle/>
          <a:p>
            <a:pPr lvl="0"/>
            <a:r>
              <a:rPr lang="en-CA" dirty="0"/>
              <a:t>Develop your plan of how to change the price</a:t>
            </a:r>
          </a:p>
          <a:p>
            <a:pPr lvl="0"/>
            <a:r>
              <a:rPr lang="en-CA" dirty="0"/>
              <a:t>Test the plan with current </a:t>
            </a:r>
            <a:r>
              <a:rPr lang="en-CA" dirty="0" smtClean="0"/>
              <a:t>customers</a:t>
            </a:r>
            <a:endParaRPr lang="en-CA" dirty="0"/>
          </a:p>
          <a:p>
            <a:pPr lvl="0"/>
            <a:r>
              <a:rPr lang="en-CA" dirty="0"/>
              <a:t>Update the plan based on customer feedback. </a:t>
            </a:r>
            <a:r>
              <a:rPr lang="en-CA" dirty="0" smtClean="0"/>
              <a:t>Begin </a:t>
            </a:r>
            <a:r>
              <a:rPr lang="en-CA" dirty="0"/>
              <a:t>communicating what extra value you are going to provide</a:t>
            </a:r>
          </a:p>
          <a:p>
            <a:pPr lvl="0"/>
            <a:r>
              <a:rPr lang="en-CA" dirty="0"/>
              <a:t>Reframe your messaging  so that the current price is actually a discount from the future price </a:t>
            </a:r>
            <a:endParaRPr lang="en-CA" dirty="0" smtClean="0"/>
          </a:p>
          <a:p>
            <a:pPr lvl="0"/>
            <a:r>
              <a:rPr lang="en-CA" dirty="0" smtClean="0"/>
              <a:t>Increase </a:t>
            </a:r>
            <a:r>
              <a:rPr lang="en-CA" dirty="0"/>
              <a:t>the price</a:t>
            </a:r>
          </a:p>
          <a:p>
            <a:pPr lvl="0"/>
            <a:r>
              <a:rPr lang="en-CA" dirty="0"/>
              <a:t>Continue to test the reaction</a:t>
            </a:r>
          </a:p>
        </p:txBody>
      </p:sp>
      <p:sp>
        <p:nvSpPr>
          <p:cNvPr id="2" name="Content Placeholder 1"/>
          <p:cNvSpPr>
            <a:spLocks noGrp="1"/>
          </p:cNvSpPr>
          <p:nvPr>
            <p:ph sz="half" idx="2"/>
          </p:nvPr>
        </p:nvSpPr>
        <p:spPr/>
        <p:txBody>
          <a:bodyPr>
            <a:normAutofit fontScale="92500" lnSpcReduction="10000"/>
          </a:bodyPr>
          <a:lstStyle/>
          <a:p>
            <a:endParaRPr lang="en-CA"/>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38" r="19288"/>
          <a:stretch/>
        </p:blipFill>
        <p:spPr>
          <a:xfrm>
            <a:off x="4571219" y="1872208"/>
            <a:ext cx="4441322" cy="5085184"/>
          </a:xfrm>
          <a:prstGeom prst="rect">
            <a:avLst/>
          </a:prstGeom>
        </p:spPr>
      </p:pic>
      <p:sp>
        <p:nvSpPr>
          <p:cNvPr id="5" name="Footer Placeholder 4"/>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4716016" y="2060848"/>
            <a:ext cx="4038600" cy="4525963"/>
          </a:xfrm>
        </p:spPr>
        <p:txBody>
          <a:bodyPr>
            <a:normAutofit/>
          </a:bodyPr>
          <a:lstStyle/>
          <a:p>
            <a:pPr lvl="0"/>
            <a:r>
              <a:rPr lang="en-CA" dirty="0" smtClean="0"/>
              <a:t>Stage of Delivery</a:t>
            </a:r>
          </a:p>
          <a:p>
            <a:pPr lvl="0"/>
            <a:r>
              <a:rPr lang="en-CA" dirty="0" smtClean="0"/>
              <a:t>Value Provided</a:t>
            </a:r>
          </a:p>
          <a:p>
            <a:pPr lvl="0"/>
            <a:r>
              <a:rPr lang="en-CA" dirty="0" smtClean="0"/>
              <a:t>Dollar Value</a:t>
            </a:r>
            <a:endParaRPr lang="en-CA" dirty="0"/>
          </a:p>
          <a:p>
            <a:r>
              <a:rPr lang="en-CA" dirty="0" smtClean="0"/>
              <a:t>Example</a:t>
            </a:r>
            <a:endParaRPr lang="en-CA" dirty="0"/>
          </a:p>
          <a:p>
            <a:r>
              <a:rPr lang="en-CA" dirty="0"/>
              <a:t>What not to do</a:t>
            </a:r>
          </a:p>
          <a:p>
            <a:r>
              <a:rPr lang="en-CA" dirty="0"/>
              <a:t>Your next steps</a:t>
            </a:r>
          </a:p>
          <a:p>
            <a:r>
              <a:rPr lang="en-CA" dirty="0"/>
              <a:t>Wrap up</a:t>
            </a:r>
            <a:endParaRPr lang="en-CA" dirty="0" smtClean="0"/>
          </a:p>
        </p:txBody>
      </p:sp>
      <p:pic>
        <p:nvPicPr>
          <p:cNvPr id="7"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1" r="52072"/>
          <a:stretch/>
        </p:blipFill>
        <p:spPr>
          <a:xfrm>
            <a:off x="609349" y="1851842"/>
            <a:ext cx="3314579" cy="5177558"/>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35024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1988840"/>
            <a:ext cx="3106688" cy="4525963"/>
          </a:xfrm>
        </p:spPr>
        <p:txBody>
          <a:bodyPr>
            <a:normAutofit/>
          </a:bodyPr>
          <a:lstStyle/>
          <a:p>
            <a:pPr marL="0" indent="0" algn="ctr">
              <a:buNone/>
            </a:pPr>
            <a:endParaRPr lang="en-CA" sz="3800" dirty="0" smtClean="0">
              <a:solidFill>
                <a:schemeClr val="tx1">
                  <a:lumMod val="75000"/>
                  <a:lumOff val="25000"/>
                </a:schemeClr>
              </a:solidFill>
            </a:endParaRPr>
          </a:p>
          <a:p>
            <a:pPr marL="0" indent="0" algn="ctr">
              <a:buNone/>
            </a:pPr>
            <a:r>
              <a:rPr lang="en-CA" sz="3600" dirty="0"/>
              <a:t>Make more </a:t>
            </a:r>
            <a:r>
              <a:rPr lang="en-CA" sz="3600" dirty="0" smtClean="0"/>
              <a:t>money.</a:t>
            </a:r>
            <a:endParaRPr lang="en-CA" sz="3600" dirty="0">
              <a:solidFill>
                <a:schemeClr val="tx1">
                  <a:lumMod val="75000"/>
                  <a:lumOff val="25000"/>
                </a:schemeClr>
              </a:solidFill>
            </a:endParaRPr>
          </a:p>
        </p:txBody>
      </p:sp>
      <p:pic>
        <p:nvPicPr>
          <p:cNvPr id="7"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2678" y="2290157"/>
            <a:ext cx="3653444" cy="3649287"/>
          </a:xfr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4116715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122"/>
            <a:ext cx="9144000" cy="6093756"/>
          </a:xfrm>
          <a:prstGeom prst="rect">
            <a:avLst/>
          </a:prstGeom>
        </p:spPr>
      </p:pic>
      <p:sp>
        <p:nvSpPr>
          <p:cNvPr id="6" name="Rounded Rectangle 5"/>
          <p:cNvSpPr/>
          <p:nvPr/>
        </p:nvSpPr>
        <p:spPr>
          <a:xfrm>
            <a:off x="3707904" y="1268760"/>
            <a:ext cx="4536504" cy="46805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4400" b="1" dirty="0">
                <a:solidFill>
                  <a:schemeClr val="tx2">
                    <a:lumMod val="10000"/>
                  </a:schemeClr>
                </a:solidFill>
              </a:rPr>
              <a:t>If you have to increase your price, manage your customer expectations.</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24272356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20"/>
            <a:ext cx="9144000" cy="6853960"/>
          </a:xfrm>
          <a:prstGeom prst="rect">
            <a:avLst/>
          </a:prstGeom>
        </p:spPr>
      </p:pic>
      <p:sp>
        <p:nvSpPr>
          <p:cNvPr id="2" name="Rectangle 1"/>
          <p:cNvSpPr/>
          <p:nvPr/>
        </p:nvSpPr>
        <p:spPr>
          <a:xfrm>
            <a:off x="251520" y="260648"/>
            <a:ext cx="6912768" cy="1384995"/>
          </a:xfrm>
          <a:prstGeom prst="rect">
            <a:avLst/>
          </a:prstGeom>
        </p:spPr>
        <p:txBody>
          <a:bodyPr wrap="square">
            <a:spAutoFit/>
          </a:bodyPr>
          <a:lstStyle/>
          <a:p>
            <a:r>
              <a:rPr lang="en-CA" sz="2800" dirty="0">
                <a:solidFill>
                  <a:schemeClr val="tx2">
                    <a:lumMod val="10000"/>
                  </a:schemeClr>
                </a:solidFill>
                <a:latin typeface="Calibri" panose="020F0502020204030204" pitchFamily="34" charset="0"/>
                <a:ea typeface="Times New Roman" panose="02020603050405020304" pitchFamily="18" charset="0"/>
                <a:cs typeface="Times New Roman" panose="02020603050405020304" pitchFamily="18" charset="0"/>
              </a:rPr>
              <a:t>Defending that price increase to your existing customer will be more complicated than anything.</a:t>
            </a:r>
            <a:endParaRPr lang="en-CA" sz="2800" dirty="0">
              <a:solidFill>
                <a:schemeClr val="tx2">
                  <a:lumMod val="10000"/>
                </a:schemeClr>
              </a:solidFill>
            </a:endParaRPr>
          </a:p>
        </p:txBody>
      </p:sp>
      <p:sp>
        <p:nvSpPr>
          <p:cNvPr id="4" name="Footer Placeholder 3"/>
          <p:cNvSpPr>
            <a:spLocks noGrp="1"/>
          </p:cNvSpPr>
          <p:nvPr>
            <p:ph type="ftr" sz="quarter" idx="11"/>
          </p:nvPr>
        </p:nvSpPr>
        <p:spPr>
          <a:xfrm>
            <a:off x="-352723"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579812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The Goal</a:t>
            </a:r>
            <a:endParaRPr lang="en-CA" dirty="0"/>
          </a:p>
        </p:txBody>
      </p:sp>
      <p:sp>
        <p:nvSpPr>
          <p:cNvPr id="3" name="Subtitle 2"/>
          <p:cNvSpPr>
            <a:spLocks noGrp="1"/>
          </p:cNvSpPr>
          <p:nvPr>
            <p:ph sz="half" idx="1"/>
          </p:nvPr>
        </p:nvSpPr>
        <p:spPr>
          <a:xfrm>
            <a:off x="467544" y="2317841"/>
            <a:ext cx="3096344" cy="4525963"/>
          </a:xfrm>
        </p:spPr>
        <p:txBody>
          <a:bodyPr>
            <a:normAutofit/>
          </a:bodyPr>
          <a:lstStyle/>
          <a:p>
            <a:pPr marL="0" indent="0" algn="ctr">
              <a:buNone/>
            </a:pPr>
            <a:r>
              <a:rPr lang="en-CA" sz="4000" dirty="0"/>
              <a:t>Make more money.</a:t>
            </a:r>
            <a:endParaRPr lang="en-CA" sz="4000" dirty="0">
              <a:solidFill>
                <a:schemeClr val="tx1">
                  <a:lumMod val="75000"/>
                  <a:lumOff val="25000"/>
                </a:schemeClr>
              </a:solidFill>
            </a:endParaRPr>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95936" y="2299189"/>
            <a:ext cx="5017740" cy="3345160"/>
          </a:xfrm>
          <a:prstGeom prst="rect">
            <a:avLst/>
          </a:prstGeom>
        </p:spPr>
      </p:pic>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1067623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Key Points</a:t>
            </a:r>
            <a:endParaRPr lang="en-CA" dirty="0"/>
          </a:p>
        </p:txBody>
      </p:sp>
      <p:sp>
        <p:nvSpPr>
          <p:cNvPr id="4" name="Content Placeholder 3"/>
          <p:cNvSpPr>
            <a:spLocks noGrp="1"/>
          </p:cNvSpPr>
          <p:nvPr>
            <p:ph sz="half" idx="1"/>
          </p:nvPr>
        </p:nvSpPr>
        <p:spPr>
          <a:xfrm>
            <a:off x="179512" y="1999381"/>
            <a:ext cx="3024336" cy="4525963"/>
          </a:xfrm>
        </p:spPr>
        <p:txBody>
          <a:bodyPr>
            <a:normAutofit/>
          </a:bodyPr>
          <a:lstStyle/>
          <a:p>
            <a:pPr lvl="0"/>
            <a:r>
              <a:rPr lang="en-CA" dirty="0"/>
              <a:t>Stage of Delivery</a:t>
            </a:r>
          </a:p>
          <a:p>
            <a:pPr lvl="0"/>
            <a:r>
              <a:rPr lang="en-CA" dirty="0"/>
              <a:t>Value Provided</a:t>
            </a:r>
          </a:p>
          <a:p>
            <a:pPr lvl="0"/>
            <a:r>
              <a:rPr lang="en-CA" dirty="0"/>
              <a:t>Dollar Value</a:t>
            </a:r>
          </a:p>
          <a:p>
            <a:r>
              <a:rPr lang="en-CA" dirty="0" smtClean="0"/>
              <a:t>Example</a:t>
            </a:r>
          </a:p>
          <a:p>
            <a:r>
              <a:rPr lang="en-CA" dirty="0" smtClean="0"/>
              <a:t>What not to do</a:t>
            </a:r>
          </a:p>
          <a:p>
            <a:r>
              <a:rPr lang="en-CA" dirty="0" smtClean="0"/>
              <a:t>Your next steps</a:t>
            </a:r>
          </a:p>
          <a:p>
            <a:r>
              <a:rPr lang="en-CA" dirty="0" smtClean="0"/>
              <a:t>Wrap up</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805"/>
          <a:stretch/>
        </p:blipFill>
        <p:spPr>
          <a:xfrm>
            <a:off x="3419872" y="1792937"/>
            <a:ext cx="5724128" cy="5164456"/>
          </a:xfrm>
          <a:prstGeom prst="rect">
            <a:avLst/>
          </a:prstGeom>
        </p:spPr>
      </p:pic>
      <p:sp>
        <p:nvSpPr>
          <p:cNvPr id="2" name="Footer Placeholder 1"/>
          <p:cNvSpPr>
            <a:spLocks noGrp="1"/>
          </p:cNvSpPr>
          <p:nvPr>
            <p:ph type="ftr" sz="quarter" idx="11"/>
          </p:nvPr>
        </p:nvSpPr>
        <p:spPr/>
        <p:txBody>
          <a:bodyPr/>
          <a:lstStyle/>
          <a:p>
            <a:r>
              <a:rPr lang="en-CA" smtClean="0"/>
              <a:t>www.SmallBusinessSolver.com © 2018</a:t>
            </a:r>
            <a:endParaRPr lang="en-CA"/>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5268"/>
          <a:stretch/>
        </p:blipFill>
        <p:spPr>
          <a:xfrm>
            <a:off x="5890012" y="332656"/>
            <a:ext cx="3253987" cy="6525344"/>
          </a:xfrm>
          <a:prstGeom prst="rect">
            <a:avLst/>
          </a:prstGeom>
        </p:spPr>
      </p:pic>
      <p:sp>
        <p:nvSpPr>
          <p:cNvPr id="2" name="Title 1"/>
          <p:cNvSpPr>
            <a:spLocks noGrp="1"/>
          </p:cNvSpPr>
          <p:nvPr>
            <p:ph type="title"/>
          </p:nvPr>
        </p:nvSpPr>
        <p:spPr>
          <a:xfrm>
            <a:off x="513458" y="284176"/>
            <a:ext cx="7772400" cy="1508760"/>
          </a:xfrm>
        </p:spPr>
        <p:txBody>
          <a:bodyPr/>
          <a:lstStyle/>
          <a:p>
            <a:r>
              <a:rPr lang="en-CA" sz="2800" u="sng" dirty="0" smtClean="0"/>
              <a:t>Worksheet</a:t>
            </a:r>
            <a:endParaRPr lang="en-CA" sz="2800" u="sng" dirty="0"/>
          </a:p>
        </p:txBody>
      </p:sp>
      <p:sp>
        <p:nvSpPr>
          <p:cNvPr id="4" name="Text Placeholder 3"/>
          <p:cNvSpPr>
            <a:spLocks noGrp="1"/>
          </p:cNvSpPr>
          <p:nvPr>
            <p:ph type="body" sz="half" idx="2"/>
          </p:nvPr>
        </p:nvSpPr>
        <p:spPr>
          <a:xfrm>
            <a:off x="493622" y="1268760"/>
            <a:ext cx="6066331" cy="4691063"/>
          </a:xfrm>
        </p:spPr>
        <p:txBody>
          <a:bodyPr>
            <a:normAutofit/>
          </a:bodyPr>
          <a:lstStyle/>
          <a:p>
            <a:r>
              <a:rPr lang="en-CA" sz="2800" dirty="0" smtClean="0">
                <a:solidFill>
                  <a:srgbClr val="002060"/>
                </a:solidFill>
              </a:rPr>
              <a:t>Grab your worksheet and follow along.</a:t>
            </a:r>
            <a:endParaRPr lang="en-CA" sz="2800" dirty="0">
              <a:solidFill>
                <a:srgbClr val="002060"/>
              </a:solidFill>
            </a:endParaRPr>
          </a:p>
        </p:txBody>
      </p:sp>
      <p:pic>
        <p:nvPicPr>
          <p:cNvPr id="21" name="Content Placeholder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1435" y="2149475"/>
            <a:ext cx="3500729" cy="3840163"/>
          </a:xfrm>
        </p:spPr>
      </p:pic>
      <p:sp>
        <p:nvSpPr>
          <p:cNvPr id="5" name="Footer Placeholder 4"/>
          <p:cNvSpPr>
            <a:spLocks noGrp="1"/>
          </p:cNvSpPr>
          <p:nvPr>
            <p:ph type="ftr" sz="quarter" idx="11"/>
          </p:nvPr>
        </p:nvSpPr>
        <p:spPr>
          <a:xfrm>
            <a:off x="1691680" y="6422855"/>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018636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408074"/>
          </a:xfrm>
          <a:prstGeom prst="rect">
            <a:avLst/>
          </a:prstGeom>
        </p:spPr>
      </p:pic>
      <p:sp>
        <p:nvSpPr>
          <p:cNvPr id="2" name="Title 1"/>
          <p:cNvSpPr>
            <a:spLocks noGrp="1"/>
          </p:cNvSpPr>
          <p:nvPr>
            <p:ph type="title"/>
          </p:nvPr>
        </p:nvSpPr>
        <p:spPr/>
        <p:txBody>
          <a:bodyPr/>
          <a:lstStyle/>
          <a:p>
            <a:r>
              <a:rPr lang="en-CA" dirty="0" smtClean="0"/>
              <a:t>Stage of Delivery</a:t>
            </a:r>
            <a:endParaRPr lang="en-CA" dirty="0"/>
          </a:p>
        </p:txBody>
      </p:sp>
      <p:sp>
        <p:nvSpPr>
          <p:cNvPr id="3" name="Footer Placeholder 2"/>
          <p:cNvSpPr>
            <a:spLocks noGrp="1"/>
          </p:cNvSpPr>
          <p:nvPr>
            <p:ph type="ftr" sz="quarter" idx="11"/>
          </p:nvPr>
        </p:nvSpPr>
        <p:spPr>
          <a:xfrm>
            <a:off x="4191000" y="6520259"/>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3637166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6313061"/>
          </a:xfrm>
          <a:prstGeom prst="rect">
            <a:avLst/>
          </a:prstGeom>
        </p:spPr>
      </p:pic>
      <p:sp>
        <p:nvSpPr>
          <p:cNvPr id="2" name="Title 1"/>
          <p:cNvSpPr>
            <a:spLocks noGrp="1"/>
          </p:cNvSpPr>
          <p:nvPr>
            <p:ph type="title"/>
          </p:nvPr>
        </p:nvSpPr>
        <p:spPr>
          <a:xfrm>
            <a:off x="685019" y="116632"/>
            <a:ext cx="7772400" cy="1508760"/>
          </a:xfrm>
        </p:spPr>
        <p:txBody>
          <a:bodyPr/>
          <a:lstStyle/>
          <a:p>
            <a:r>
              <a:rPr lang="en-CA" dirty="0" smtClean="0"/>
              <a:t>Value Provided</a:t>
            </a:r>
            <a:endParaRPr lang="en-CA" dirty="0"/>
          </a:p>
        </p:txBody>
      </p:sp>
      <p:sp>
        <p:nvSpPr>
          <p:cNvPr id="4" name="Footer Placeholder 3"/>
          <p:cNvSpPr>
            <a:spLocks noGrp="1"/>
          </p:cNvSpPr>
          <p:nvPr>
            <p:ph type="ftr" sz="quarter" idx="11"/>
          </p:nvPr>
        </p:nvSpPr>
        <p:spPr>
          <a:xfrm>
            <a:off x="5083373" y="6675437"/>
            <a:ext cx="4060627" cy="365125"/>
          </a:xfrm>
        </p:spPr>
        <p:txBody>
          <a:bodyPr/>
          <a:lstStyle/>
          <a:p>
            <a:r>
              <a:rPr lang="en-CA" dirty="0" smtClean="0"/>
              <a:t>www.SmallBusinessSolver.com © 2018</a:t>
            </a:r>
            <a:endParaRPr lang="en-CA" dirty="0"/>
          </a:p>
        </p:txBody>
      </p:sp>
    </p:spTree>
    <p:extLst>
      <p:ext uri="{BB962C8B-B14F-4D97-AF65-F5344CB8AC3E}">
        <p14:creationId xmlns:p14="http://schemas.microsoft.com/office/powerpoint/2010/main" val="1701620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p:txBody>
          <a:bodyPr/>
          <a:lstStyle/>
          <a:p>
            <a:r>
              <a:rPr lang="en-CA" dirty="0" smtClean="0"/>
              <a:t>Dollar Value</a:t>
            </a:r>
            <a:endParaRPr lang="en-CA" dirty="0"/>
          </a:p>
        </p:txBody>
      </p:sp>
      <p:sp>
        <p:nvSpPr>
          <p:cNvPr id="4" name="Footer Placeholder 3"/>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309514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idx="1"/>
          </p:nvPr>
        </p:nvSpPr>
        <p:spPr>
          <a:xfrm>
            <a:off x="457200" y="2348879"/>
            <a:ext cx="8229600" cy="3491533"/>
          </a:xfrm>
        </p:spPr>
        <p:txBody>
          <a:bodyPr>
            <a:normAutofit/>
          </a:bodyPr>
          <a:lstStyle/>
          <a:p>
            <a:pPr marL="0" indent="0" algn="ctr">
              <a:buNone/>
            </a:pPr>
            <a:r>
              <a:rPr lang="en-CA" sz="2800" dirty="0"/>
              <a:t>Nina is a massage therapist who would like to increase the price of her massage services without losing her current clients.  To add to the services she can provide, Nina has taken an additional course in aromatherapy massage. She can also teach her clients techniques that they can use to get more out of their session by extending the experience at home.    </a:t>
            </a:r>
          </a:p>
        </p:txBody>
      </p:sp>
      <p:sp>
        <p:nvSpPr>
          <p:cNvPr id="12291" name="Title 2"/>
          <p:cNvSpPr>
            <a:spLocks noGrp="1"/>
          </p:cNvSpPr>
          <p:nvPr>
            <p:ph type="title"/>
          </p:nvPr>
        </p:nvSpPr>
        <p:spPr>
          <a:xfrm>
            <a:off x="457200" y="928688"/>
            <a:ext cx="8229600" cy="1143000"/>
          </a:xfrm>
        </p:spPr>
        <p:txBody>
          <a:bodyPr/>
          <a:lstStyle/>
          <a:p>
            <a:pPr eaLnBrk="1" hangingPunct="1"/>
            <a:r>
              <a:rPr lang="en-CA" altLang="en-US" dirty="0" smtClean="0"/>
              <a:t>How Does It Work?</a:t>
            </a:r>
          </a:p>
        </p:txBody>
      </p:sp>
      <p:sp>
        <p:nvSpPr>
          <p:cNvPr id="2" name="Footer Placeholder 1"/>
          <p:cNvSpPr>
            <a:spLocks noGrp="1"/>
          </p:cNvSpPr>
          <p:nvPr>
            <p:ph type="ftr" sz="quarter" idx="11"/>
          </p:nvPr>
        </p:nvSpPr>
        <p:spPr/>
        <p:txBody>
          <a:bodyPr/>
          <a:lstStyle/>
          <a:p>
            <a:r>
              <a:rPr lang="en-CA" smtClean="0"/>
              <a:t>www.SmallBusinessSolver.com © 2018</a:t>
            </a:r>
            <a:endParaRPr lang="en-CA"/>
          </a:p>
        </p:txBody>
      </p:sp>
    </p:spTree>
    <p:extLst>
      <p:ext uri="{BB962C8B-B14F-4D97-AF65-F5344CB8AC3E}">
        <p14:creationId xmlns:p14="http://schemas.microsoft.com/office/powerpoint/2010/main" val="38075165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450</TotalTime>
  <Words>490</Words>
  <Application>Microsoft Office PowerPoint</Application>
  <PresentationFormat>On-screen Show (4:3)</PresentationFormat>
  <Paragraphs>88</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Corbel</vt:lpstr>
      <vt:lpstr>Times New Roman</vt:lpstr>
      <vt:lpstr>Wingdings</vt:lpstr>
      <vt:lpstr>Banded</vt:lpstr>
      <vt:lpstr>Increasing Your Price</vt:lpstr>
      <vt:lpstr>PowerPoint Presentation</vt:lpstr>
      <vt:lpstr>The Goal</vt:lpstr>
      <vt:lpstr>Key Points</vt:lpstr>
      <vt:lpstr>Worksheet</vt:lpstr>
      <vt:lpstr>Stage of Delivery</vt:lpstr>
      <vt:lpstr>Value Provided</vt:lpstr>
      <vt:lpstr>Dollar Value</vt:lpstr>
      <vt:lpstr>How Does It Work?</vt:lpstr>
      <vt:lpstr>How Does It work?</vt:lpstr>
      <vt:lpstr>Top Mistakes To Avoid</vt:lpstr>
      <vt:lpstr>Now What?</vt:lpstr>
      <vt:lpstr>Key Points</vt:lpstr>
      <vt:lpstr>The Goal</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Carla Langhorst</cp:lastModifiedBy>
  <cp:revision>95</cp:revision>
  <dcterms:created xsi:type="dcterms:W3CDTF">2009-12-07T18:18:58Z</dcterms:created>
  <dcterms:modified xsi:type="dcterms:W3CDTF">2018-09-18T21:24:13Z</dcterms:modified>
</cp:coreProperties>
</file>