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7" r:id="rId4"/>
    <p:sldId id="257" r:id="rId5"/>
    <p:sldId id="289" r:id="rId6"/>
    <p:sldId id="284" r:id="rId7"/>
    <p:sldId id="278" r:id="rId8"/>
    <p:sldId id="279" r:id="rId9"/>
    <p:sldId id="285" r:id="rId10"/>
    <p:sldId id="286" r:id="rId11"/>
    <p:sldId id="287" r:id="rId12"/>
    <p:sldId id="288" r:id="rId13"/>
    <p:sldId id="275" r:id="rId14"/>
    <p:sldId id="273" r:id="rId15"/>
    <p:sldId id="263" r:id="rId16"/>
    <p:sldId id="277" r:id="rId17"/>
    <p:sldId id="276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D1B2E-61C9-4AD3-B641-37076B74ACA0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6269D037-D3A6-4A18-AD13-81DB8C00A466}">
      <dgm:prSet phldrT="[Text]"/>
      <dgm:spPr/>
      <dgm:t>
        <a:bodyPr/>
        <a:lstStyle/>
        <a:p>
          <a:r>
            <a:rPr lang="en-CA" dirty="0" smtClean="0"/>
            <a:t>Offering</a:t>
          </a:r>
          <a:endParaRPr lang="en-CA" dirty="0"/>
        </a:p>
      </dgm:t>
    </dgm:pt>
    <dgm:pt modelId="{A46923BD-EBB2-4B46-AA62-A6F7FAD74D5C}" type="parTrans" cxnId="{AB640D72-5D7D-40A8-8D2E-42E515819148}">
      <dgm:prSet/>
      <dgm:spPr/>
      <dgm:t>
        <a:bodyPr/>
        <a:lstStyle/>
        <a:p>
          <a:endParaRPr lang="en-CA"/>
        </a:p>
      </dgm:t>
    </dgm:pt>
    <dgm:pt modelId="{A8128EC2-79EB-4777-8790-D535A4AE8783}" type="sibTrans" cxnId="{AB640D72-5D7D-40A8-8D2E-42E515819148}">
      <dgm:prSet/>
      <dgm:spPr/>
      <dgm:t>
        <a:bodyPr/>
        <a:lstStyle/>
        <a:p>
          <a:endParaRPr lang="en-CA"/>
        </a:p>
      </dgm:t>
    </dgm:pt>
    <dgm:pt modelId="{B09D6D24-6187-4C13-8761-B48BAA688874}">
      <dgm:prSet phldrT="[Text]"/>
      <dgm:spPr/>
      <dgm:t>
        <a:bodyPr/>
        <a:lstStyle/>
        <a:p>
          <a:r>
            <a:rPr lang="en-CA" dirty="0" smtClean="0"/>
            <a:t>Products</a:t>
          </a:r>
          <a:endParaRPr lang="en-CA" dirty="0"/>
        </a:p>
      </dgm:t>
    </dgm:pt>
    <dgm:pt modelId="{AAC8D739-2153-4603-A46D-542F0D7999F3}" type="parTrans" cxnId="{CDF50568-38A5-4E7B-94A3-272BD9F458B8}">
      <dgm:prSet/>
      <dgm:spPr/>
      <dgm:t>
        <a:bodyPr/>
        <a:lstStyle/>
        <a:p>
          <a:endParaRPr lang="en-CA"/>
        </a:p>
      </dgm:t>
    </dgm:pt>
    <dgm:pt modelId="{3BC6E05C-0874-46B5-BBC9-44191E646CB0}" type="sibTrans" cxnId="{CDF50568-38A5-4E7B-94A3-272BD9F458B8}">
      <dgm:prSet/>
      <dgm:spPr/>
      <dgm:t>
        <a:bodyPr/>
        <a:lstStyle/>
        <a:p>
          <a:endParaRPr lang="en-CA"/>
        </a:p>
      </dgm:t>
    </dgm:pt>
    <dgm:pt modelId="{BBD0D026-1C3C-45C6-8432-4BB8E8FF9A66}">
      <dgm:prSet phldrT="[Text]"/>
      <dgm:spPr/>
      <dgm:t>
        <a:bodyPr/>
        <a:lstStyle/>
        <a:p>
          <a:r>
            <a:rPr lang="en-CA" dirty="0" smtClean="0"/>
            <a:t>Services</a:t>
          </a:r>
          <a:endParaRPr lang="en-CA" dirty="0"/>
        </a:p>
      </dgm:t>
    </dgm:pt>
    <dgm:pt modelId="{88C55768-3DD0-4FB8-92D8-272739172137}" type="parTrans" cxnId="{D82B2172-907F-4FD9-AF70-5E301EDE6E84}">
      <dgm:prSet/>
      <dgm:spPr/>
      <dgm:t>
        <a:bodyPr/>
        <a:lstStyle/>
        <a:p>
          <a:endParaRPr lang="en-CA"/>
        </a:p>
      </dgm:t>
    </dgm:pt>
    <dgm:pt modelId="{C98C0E40-1B40-4A18-89D4-E494AE10D87F}" type="sibTrans" cxnId="{D82B2172-907F-4FD9-AF70-5E301EDE6E84}">
      <dgm:prSet/>
      <dgm:spPr/>
      <dgm:t>
        <a:bodyPr/>
        <a:lstStyle/>
        <a:p>
          <a:endParaRPr lang="en-CA"/>
        </a:p>
      </dgm:t>
    </dgm:pt>
    <dgm:pt modelId="{9F2C4A3F-3DD8-4847-98E9-D9F8E453FA99}">
      <dgm:prSet phldrT="[Text]"/>
      <dgm:spPr/>
      <dgm:t>
        <a:bodyPr/>
        <a:lstStyle/>
        <a:p>
          <a:endParaRPr lang="en-CA"/>
        </a:p>
      </dgm:t>
    </dgm:pt>
    <dgm:pt modelId="{AA871D44-63AC-4C2F-9422-60B00FF150F0}" type="parTrans" cxnId="{3CB52461-AF8D-4B5C-8CE1-A7B3FF7532D7}">
      <dgm:prSet/>
      <dgm:spPr/>
      <dgm:t>
        <a:bodyPr/>
        <a:lstStyle/>
        <a:p>
          <a:endParaRPr lang="en-CA"/>
        </a:p>
      </dgm:t>
    </dgm:pt>
    <dgm:pt modelId="{818943D1-3D9D-400D-A7E8-944F3D46EE1F}" type="sibTrans" cxnId="{3CB52461-AF8D-4B5C-8CE1-A7B3FF7532D7}">
      <dgm:prSet/>
      <dgm:spPr/>
      <dgm:t>
        <a:bodyPr/>
        <a:lstStyle/>
        <a:p>
          <a:endParaRPr lang="en-CA"/>
        </a:p>
      </dgm:t>
    </dgm:pt>
    <dgm:pt modelId="{9B4A69E2-3E86-4EFD-BA5F-FCA192B6F055}">
      <dgm:prSet phldrT="[Text]"/>
      <dgm:spPr/>
      <dgm:t>
        <a:bodyPr/>
        <a:lstStyle/>
        <a:p>
          <a:r>
            <a:rPr lang="en-CA" dirty="0" smtClean="0"/>
            <a:t>Intellectual Property</a:t>
          </a:r>
          <a:endParaRPr lang="en-CA" dirty="0"/>
        </a:p>
      </dgm:t>
    </dgm:pt>
    <dgm:pt modelId="{A0522EC8-50BF-45FD-A3AD-C872D7F6C970}" type="parTrans" cxnId="{08EF8332-EC38-44B5-B78C-4559C321582E}">
      <dgm:prSet/>
      <dgm:spPr/>
      <dgm:t>
        <a:bodyPr/>
        <a:lstStyle/>
        <a:p>
          <a:endParaRPr lang="en-CA"/>
        </a:p>
      </dgm:t>
    </dgm:pt>
    <dgm:pt modelId="{0CBBB400-E702-4384-846B-A70C1BF575AB}" type="sibTrans" cxnId="{08EF8332-EC38-44B5-B78C-4559C321582E}">
      <dgm:prSet/>
      <dgm:spPr/>
      <dgm:t>
        <a:bodyPr/>
        <a:lstStyle/>
        <a:p>
          <a:endParaRPr lang="en-CA"/>
        </a:p>
      </dgm:t>
    </dgm:pt>
    <dgm:pt modelId="{C09E3631-2E20-45E5-9CFA-4BE0E1DE9C17}" type="pres">
      <dgm:prSet presAssocID="{434D1B2E-61C9-4AD3-B641-37076B74AC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5EF41CA-9905-490C-9A14-9A9CA71DB020}" type="pres">
      <dgm:prSet presAssocID="{6269D037-D3A6-4A18-AD13-81DB8C00A466}" presName="centerShape" presStyleLbl="node0" presStyleIdx="0" presStyleCnt="1"/>
      <dgm:spPr/>
      <dgm:t>
        <a:bodyPr/>
        <a:lstStyle/>
        <a:p>
          <a:endParaRPr lang="en-CA"/>
        </a:p>
      </dgm:t>
    </dgm:pt>
    <dgm:pt modelId="{D9468392-9571-4FC5-A654-4CED59C17671}" type="pres">
      <dgm:prSet presAssocID="{AAC8D739-2153-4603-A46D-542F0D7999F3}" presName="parTrans" presStyleLbl="bgSibTrans2D1" presStyleIdx="0" presStyleCnt="3"/>
      <dgm:spPr/>
      <dgm:t>
        <a:bodyPr/>
        <a:lstStyle/>
        <a:p>
          <a:endParaRPr lang="en-CA"/>
        </a:p>
      </dgm:t>
    </dgm:pt>
    <dgm:pt modelId="{827CE54E-B526-467A-BEE6-5A5F0E177C42}" type="pres">
      <dgm:prSet presAssocID="{B09D6D24-6187-4C13-8761-B48BAA6888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F7D12A-3CFD-406D-AB25-939E7A053B8C}" type="pres">
      <dgm:prSet presAssocID="{88C55768-3DD0-4FB8-92D8-272739172137}" presName="parTrans" presStyleLbl="bgSibTrans2D1" presStyleIdx="1" presStyleCnt="3"/>
      <dgm:spPr/>
      <dgm:t>
        <a:bodyPr/>
        <a:lstStyle/>
        <a:p>
          <a:endParaRPr lang="en-CA"/>
        </a:p>
      </dgm:t>
    </dgm:pt>
    <dgm:pt modelId="{AA42E12D-E339-4BB0-B8CB-CCD989994C6D}" type="pres">
      <dgm:prSet presAssocID="{BBD0D026-1C3C-45C6-8432-4BB8E8FF9A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A4A3B1-94F6-486E-8756-8EA1877E5CBC}" type="pres">
      <dgm:prSet presAssocID="{A0522EC8-50BF-45FD-A3AD-C872D7F6C970}" presName="parTrans" presStyleLbl="bgSibTrans2D1" presStyleIdx="2" presStyleCnt="3"/>
      <dgm:spPr/>
      <dgm:t>
        <a:bodyPr/>
        <a:lstStyle/>
        <a:p>
          <a:endParaRPr lang="en-CA"/>
        </a:p>
      </dgm:t>
    </dgm:pt>
    <dgm:pt modelId="{B6191D00-EB90-4E19-A45E-66E7709318B7}" type="pres">
      <dgm:prSet presAssocID="{9B4A69E2-3E86-4EFD-BA5F-FCA192B6F0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7BDAA49-2218-46B6-AEA0-5FEA1FC5C42A}" type="presOf" srcId="{A0522EC8-50BF-45FD-A3AD-C872D7F6C970}" destId="{B4A4A3B1-94F6-486E-8756-8EA1877E5CBC}" srcOrd="0" destOrd="0" presId="urn:microsoft.com/office/officeart/2005/8/layout/radial4"/>
    <dgm:cxn modelId="{3CB52461-AF8D-4B5C-8CE1-A7B3FF7532D7}" srcId="{434D1B2E-61C9-4AD3-B641-37076B74ACA0}" destId="{9F2C4A3F-3DD8-4847-98E9-D9F8E453FA99}" srcOrd="1" destOrd="0" parTransId="{AA871D44-63AC-4C2F-9422-60B00FF150F0}" sibTransId="{818943D1-3D9D-400D-A7E8-944F3D46EE1F}"/>
    <dgm:cxn modelId="{F8606387-5E3F-4996-8AC9-0BB56DC4D81E}" type="presOf" srcId="{6269D037-D3A6-4A18-AD13-81DB8C00A466}" destId="{55EF41CA-9905-490C-9A14-9A9CA71DB020}" srcOrd="0" destOrd="0" presId="urn:microsoft.com/office/officeart/2005/8/layout/radial4"/>
    <dgm:cxn modelId="{EC501FBB-B39D-40D6-9FE4-603AD22DD4D5}" type="presOf" srcId="{BBD0D026-1C3C-45C6-8432-4BB8E8FF9A66}" destId="{AA42E12D-E339-4BB0-B8CB-CCD989994C6D}" srcOrd="0" destOrd="0" presId="urn:microsoft.com/office/officeart/2005/8/layout/radial4"/>
    <dgm:cxn modelId="{989A66B3-2E61-4B9B-AE00-ACDAE4B310BD}" type="presOf" srcId="{B09D6D24-6187-4C13-8761-B48BAA688874}" destId="{827CE54E-B526-467A-BEE6-5A5F0E177C42}" srcOrd="0" destOrd="0" presId="urn:microsoft.com/office/officeart/2005/8/layout/radial4"/>
    <dgm:cxn modelId="{D00C664E-4BD0-4E58-B529-59375FB8365F}" type="presOf" srcId="{9B4A69E2-3E86-4EFD-BA5F-FCA192B6F055}" destId="{B6191D00-EB90-4E19-A45E-66E7709318B7}" srcOrd="0" destOrd="0" presId="urn:microsoft.com/office/officeart/2005/8/layout/radial4"/>
    <dgm:cxn modelId="{324FFFE5-C305-45FE-B6A0-3574FD40324E}" type="presOf" srcId="{AAC8D739-2153-4603-A46D-542F0D7999F3}" destId="{D9468392-9571-4FC5-A654-4CED59C17671}" srcOrd="0" destOrd="0" presId="urn:microsoft.com/office/officeart/2005/8/layout/radial4"/>
    <dgm:cxn modelId="{AB640D72-5D7D-40A8-8D2E-42E515819148}" srcId="{434D1B2E-61C9-4AD3-B641-37076B74ACA0}" destId="{6269D037-D3A6-4A18-AD13-81DB8C00A466}" srcOrd="0" destOrd="0" parTransId="{A46923BD-EBB2-4B46-AA62-A6F7FAD74D5C}" sibTransId="{A8128EC2-79EB-4777-8790-D535A4AE8783}"/>
    <dgm:cxn modelId="{BDEE4FB8-02D1-4AC1-90F0-B73A1BD51E5B}" type="presOf" srcId="{88C55768-3DD0-4FB8-92D8-272739172137}" destId="{C6F7D12A-3CFD-406D-AB25-939E7A053B8C}" srcOrd="0" destOrd="0" presId="urn:microsoft.com/office/officeart/2005/8/layout/radial4"/>
    <dgm:cxn modelId="{C6B59198-2A7C-4877-A52B-A7C6AFAC658D}" type="presOf" srcId="{434D1B2E-61C9-4AD3-B641-37076B74ACA0}" destId="{C09E3631-2E20-45E5-9CFA-4BE0E1DE9C17}" srcOrd="0" destOrd="0" presId="urn:microsoft.com/office/officeart/2005/8/layout/radial4"/>
    <dgm:cxn modelId="{08EF8332-EC38-44B5-B78C-4559C321582E}" srcId="{6269D037-D3A6-4A18-AD13-81DB8C00A466}" destId="{9B4A69E2-3E86-4EFD-BA5F-FCA192B6F055}" srcOrd="2" destOrd="0" parTransId="{A0522EC8-50BF-45FD-A3AD-C872D7F6C970}" sibTransId="{0CBBB400-E702-4384-846B-A70C1BF575AB}"/>
    <dgm:cxn modelId="{CDF50568-38A5-4E7B-94A3-272BD9F458B8}" srcId="{6269D037-D3A6-4A18-AD13-81DB8C00A466}" destId="{B09D6D24-6187-4C13-8761-B48BAA688874}" srcOrd="0" destOrd="0" parTransId="{AAC8D739-2153-4603-A46D-542F0D7999F3}" sibTransId="{3BC6E05C-0874-46B5-BBC9-44191E646CB0}"/>
    <dgm:cxn modelId="{D82B2172-907F-4FD9-AF70-5E301EDE6E84}" srcId="{6269D037-D3A6-4A18-AD13-81DB8C00A466}" destId="{BBD0D026-1C3C-45C6-8432-4BB8E8FF9A66}" srcOrd="1" destOrd="0" parTransId="{88C55768-3DD0-4FB8-92D8-272739172137}" sibTransId="{C98C0E40-1B40-4A18-89D4-E494AE10D87F}"/>
    <dgm:cxn modelId="{8297078B-33FC-4ABD-B7B1-A764153B436B}" type="presParOf" srcId="{C09E3631-2E20-45E5-9CFA-4BE0E1DE9C17}" destId="{55EF41CA-9905-490C-9A14-9A9CA71DB020}" srcOrd="0" destOrd="0" presId="urn:microsoft.com/office/officeart/2005/8/layout/radial4"/>
    <dgm:cxn modelId="{820BDC6F-6D6B-48BD-B22B-585D2FE68A74}" type="presParOf" srcId="{C09E3631-2E20-45E5-9CFA-4BE0E1DE9C17}" destId="{D9468392-9571-4FC5-A654-4CED59C17671}" srcOrd="1" destOrd="0" presId="urn:microsoft.com/office/officeart/2005/8/layout/radial4"/>
    <dgm:cxn modelId="{BA3ADF3B-E4C5-4B8D-A152-9D1BE38F2B17}" type="presParOf" srcId="{C09E3631-2E20-45E5-9CFA-4BE0E1DE9C17}" destId="{827CE54E-B526-467A-BEE6-5A5F0E177C42}" srcOrd="2" destOrd="0" presId="urn:microsoft.com/office/officeart/2005/8/layout/radial4"/>
    <dgm:cxn modelId="{73FC933C-52F4-467B-9B6E-4D52994F8E96}" type="presParOf" srcId="{C09E3631-2E20-45E5-9CFA-4BE0E1DE9C17}" destId="{C6F7D12A-3CFD-406D-AB25-939E7A053B8C}" srcOrd="3" destOrd="0" presId="urn:microsoft.com/office/officeart/2005/8/layout/radial4"/>
    <dgm:cxn modelId="{F977A099-F27D-4E7B-A318-28A8D18C8247}" type="presParOf" srcId="{C09E3631-2E20-45E5-9CFA-4BE0E1DE9C17}" destId="{AA42E12D-E339-4BB0-B8CB-CCD989994C6D}" srcOrd="4" destOrd="0" presId="urn:microsoft.com/office/officeart/2005/8/layout/radial4"/>
    <dgm:cxn modelId="{947F94E8-9FFB-40FD-8198-B23070E28A6B}" type="presParOf" srcId="{C09E3631-2E20-45E5-9CFA-4BE0E1DE9C17}" destId="{B4A4A3B1-94F6-486E-8756-8EA1877E5CBC}" srcOrd="5" destOrd="0" presId="urn:microsoft.com/office/officeart/2005/8/layout/radial4"/>
    <dgm:cxn modelId="{5BC3CCEB-0E53-4C2D-93D3-7D76F378DAB9}" type="presParOf" srcId="{C09E3631-2E20-45E5-9CFA-4BE0E1DE9C17}" destId="{B6191D00-EB90-4E19-A45E-66E7709318B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41CA-9905-490C-9A14-9A9CA71DB020}">
      <dsp:nvSpPr>
        <dsp:cNvPr id="0" name=""/>
        <dsp:cNvSpPr/>
      </dsp:nvSpPr>
      <dsp:spPr>
        <a:xfrm>
          <a:off x="3108284" y="2543699"/>
          <a:ext cx="2136359" cy="21363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Offering</a:t>
          </a:r>
          <a:endParaRPr lang="en-CA" sz="3300" kern="1200" dirty="0"/>
        </a:p>
      </dsp:txBody>
      <dsp:txXfrm>
        <a:off x="3421147" y="2856562"/>
        <a:ext cx="1510633" cy="1510633"/>
      </dsp:txXfrm>
    </dsp:sp>
    <dsp:sp modelId="{D9468392-9571-4FC5-A654-4CED59C17671}">
      <dsp:nvSpPr>
        <dsp:cNvPr id="0" name=""/>
        <dsp:cNvSpPr/>
      </dsp:nvSpPr>
      <dsp:spPr>
        <a:xfrm rot="12900000">
          <a:off x="1735213" y="2170903"/>
          <a:ext cx="1636193" cy="608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CE54E-B526-467A-BEE6-5A5F0E177C42}">
      <dsp:nvSpPr>
        <dsp:cNvPr id="0" name=""/>
        <dsp:cNvSpPr/>
      </dsp:nvSpPr>
      <dsp:spPr>
        <a:xfrm>
          <a:off x="868394" y="1194277"/>
          <a:ext cx="2029541" cy="1623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Products</a:t>
          </a:r>
          <a:endParaRPr lang="en-CA" sz="3100" kern="1200" dirty="0"/>
        </a:p>
      </dsp:txBody>
      <dsp:txXfrm>
        <a:off x="915949" y="1241832"/>
        <a:ext cx="1934431" cy="1528523"/>
      </dsp:txXfrm>
    </dsp:sp>
    <dsp:sp modelId="{C6F7D12A-3CFD-406D-AB25-939E7A053B8C}">
      <dsp:nvSpPr>
        <dsp:cNvPr id="0" name=""/>
        <dsp:cNvSpPr/>
      </dsp:nvSpPr>
      <dsp:spPr>
        <a:xfrm rot="16200000">
          <a:off x="3358367" y="1325943"/>
          <a:ext cx="1636193" cy="608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2E12D-E339-4BB0-B8CB-CCD989994C6D}">
      <dsp:nvSpPr>
        <dsp:cNvPr id="0" name=""/>
        <dsp:cNvSpPr/>
      </dsp:nvSpPr>
      <dsp:spPr>
        <a:xfrm>
          <a:off x="3161693" y="461"/>
          <a:ext cx="2029541" cy="1623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Services</a:t>
          </a:r>
          <a:endParaRPr lang="en-CA" sz="3100" kern="1200" dirty="0"/>
        </a:p>
      </dsp:txBody>
      <dsp:txXfrm>
        <a:off x="3209248" y="48016"/>
        <a:ext cx="1934431" cy="1528523"/>
      </dsp:txXfrm>
    </dsp:sp>
    <dsp:sp modelId="{B4A4A3B1-94F6-486E-8756-8EA1877E5CBC}">
      <dsp:nvSpPr>
        <dsp:cNvPr id="0" name=""/>
        <dsp:cNvSpPr/>
      </dsp:nvSpPr>
      <dsp:spPr>
        <a:xfrm rot="19500000">
          <a:off x="4981520" y="2170903"/>
          <a:ext cx="1636193" cy="608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91D00-EB90-4E19-A45E-66E7709318B7}">
      <dsp:nvSpPr>
        <dsp:cNvPr id="0" name=""/>
        <dsp:cNvSpPr/>
      </dsp:nvSpPr>
      <dsp:spPr>
        <a:xfrm>
          <a:off x="5454992" y="1194277"/>
          <a:ext cx="2029541" cy="1623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kern="1200" dirty="0" smtClean="0"/>
            <a:t>Intellectual Property</a:t>
          </a:r>
          <a:endParaRPr lang="en-CA" sz="3100" kern="1200" dirty="0"/>
        </a:p>
      </dsp:txBody>
      <dsp:txXfrm>
        <a:off x="5502547" y="1241832"/>
        <a:ext cx="1934431" cy="152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F475-534F-493A-B88D-B2239EED2A9E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0C8A3-1E47-4BFF-9E79-E5DBE46C3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16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C8A3-1E47-4BFF-9E79-E5DBE46C3CD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8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88-43DF-4083-8F8D-15FE3E29F69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3EC9-EA60-4A2F-B16C-1F7BC4450E0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3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525E8B0-A635-48CE-84B8-67A27EF2315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8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E9DF-7938-44C7-95D9-281BDFFB7D1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DED-964E-4049-9A25-1B5222AE959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8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B6DD25-68AF-4F75-9827-85DFF725D35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67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1501-8E6B-4B1E-BBFD-86AF5149381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9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D32-4E46-4C86-9EF0-3C4AC50FB476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9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341B-1F60-4CED-898D-74E0B4E015D4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6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EF4D-5C23-4E3B-8513-0CD05F9BF175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0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3D21-2ECD-429D-A91F-9DF43705907C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0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1744-9BC1-4CF9-A0DA-C38E6A77EB09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4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38E4A5A-9B39-48F2-B17E-B21C68925C0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05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72"/>
            <a:ext cx="9144000" cy="6217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5984" y="476672"/>
            <a:ext cx="7772400" cy="1470025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/>
                </a:solidFill>
              </a:rPr>
              <a:t>Full Offering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9995" y="1700808"/>
            <a:ext cx="2923853" cy="33123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more your offering fills your customer’s needs, the less likely it is for your customer to go to a competitor.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53163" y="928688"/>
            <a:ext cx="2890837" cy="4876800"/>
          </a:xfrm>
        </p:spPr>
        <p:txBody>
          <a:bodyPr>
            <a:normAutofit/>
          </a:bodyPr>
          <a:lstStyle/>
          <a:p>
            <a:r>
              <a:rPr lang="en-CA" b="1" dirty="0" smtClean="0"/>
              <a:t>How To Deliver?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1" y="0"/>
            <a:ext cx="7278658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Customer -What Do They Need/Want?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92937"/>
            <a:ext cx="5861318" cy="50650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11128" y="649287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1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53163" y="928688"/>
            <a:ext cx="2890837" cy="4876800"/>
          </a:xfrm>
        </p:spPr>
        <p:txBody>
          <a:bodyPr>
            <a:normAutofit/>
          </a:bodyPr>
          <a:lstStyle/>
          <a:p>
            <a:r>
              <a:rPr lang="en-CA" b="1" dirty="0" smtClean="0"/>
              <a:t>How To Deliver?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" y="0"/>
            <a:ext cx="9057052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07904" y="646238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5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00121"/>
              </p:ext>
            </p:extLst>
          </p:nvPr>
        </p:nvGraphicFramePr>
        <p:xfrm>
          <a:off x="107504" y="1124744"/>
          <a:ext cx="8928991" cy="5281009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171015"/>
                <a:gridCol w="2707973"/>
                <a:gridCol w="5050003"/>
              </a:tblGrid>
              <a:tr h="18052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Customer</a:t>
                      </a:r>
                      <a:endParaRPr lang="en-C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Offering</a:t>
                      </a:r>
                      <a:endParaRPr lang="en-C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</a:tr>
              <a:tr h="137081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Describe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Family-oriented consumers that enjoy socializing and enjoy food.  Common goals are saving time from cooking and spending it with family while being cost conscious.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A variety of Italian dishes for a full meal from appetizer to dessert together with alcoholic and non-alcoholic drinks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Affordable prices, with items priced higher than “fast-food” restaurants but lower than “gourmet” restaurants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A family-oriented atmosphere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 smtClean="0">
                          <a:effectLst/>
                        </a:rPr>
                        <a:t>Time </a:t>
                      </a:r>
                      <a:r>
                        <a:rPr lang="en-CA" sz="1400" dirty="0">
                          <a:effectLst/>
                        </a:rPr>
                        <a:t>savings by not having to shop for and cook own meals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</a:tr>
              <a:tr h="166953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What Do They Need/Want?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Need a night off from cooking </a:t>
                      </a:r>
                      <a:r>
                        <a:rPr lang="en-CA" sz="1400" dirty="0" smtClean="0">
                          <a:effectLst/>
                        </a:rPr>
                        <a:t>Need </a:t>
                      </a:r>
                      <a:r>
                        <a:rPr lang="en-CA" sz="1400" dirty="0">
                          <a:effectLst/>
                        </a:rPr>
                        <a:t>to save time associated with cooking/cleaning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 smtClean="0">
                          <a:effectLst/>
                        </a:rPr>
                        <a:t>Want </a:t>
                      </a:r>
                      <a:r>
                        <a:rPr lang="en-CA" sz="1400" dirty="0">
                          <a:effectLst/>
                        </a:rPr>
                        <a:t>to have a meal together </a:t>
                      </a:r>
                      <a:endParaRPr lang="en-CA" sz="14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 smtClean="0">
                          <a:effectLst/>
                        </a:rPr>
                        <a:t>Reasonable </a:t>
                      </a:r>
                      <a:r>
                        <a:rPr lang="en-CA" sz="1400" dirty="0">
                          <a:effectLst/>
                        </a:rPr>
                        <a:t>price </a:t>
                      </a:r>
                      <a:r>
                        <a:rPr lang="en-CA" sz="1400" dirty="0" smtClean="0">
                          <a:effectLst/>
                        </a:rPr>
                        <a:t>as they </a:t>
                      </a:r>
                      <a:r>
                        <a:rPr lang="en-CA" sz="1400" dirty="0">
                          <a:effectLst/>
                        </a:rPr>
                        <a:t>do not have a lot of disposable income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>
                          <a:effectLst/>
                        </a:rPr>
                        <a:t>Offer a variety of dishes that range in prices to meet the needs of different consumers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>
                          <a:effectLst/>
                        </a:rPr>
                        <a:t>Offer a dining atmosphere that is relatively free of background noises (music, televisions) so that guests can converse easily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>
                          <a:effectLst/>
                        </a:rPr>
                        <a:t>Offer a children’s menu and give each child an activity pack with crayons to entertain them while at the restaurant</a:t>
                      </a:r>
                      <a:endParaRPr lang="en-C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</a:tr>
              <a:tr h="202729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Do They Need/ Want Anything Else?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Want a meal that is prepared quickly because they have other time commitments especially with children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Parents want to be waited upon and be treated like a VIP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Offer a quick-service menu of items that can be prepared within 15 minutes of ordering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Offer take-out and delivery options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Allow frequent customers to call ahead so that their food is ready when they arrive to eat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Train staff to be focused on customer service and the customer’s experience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400" dirty="0">
                          <a:effectLst/>
                        </a:rPr>
                        <a:t>Install “call” buttons so that restaurant patron can signal to wait staff that they need service</a:t>
                      </a:r>
                      <a:endParaRPr lang="en-C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48" marR="32948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13285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Assuming </a:t>
            </a:r>
            <a:r>
              <a:rPr lang="en-CA" dirty="0"/>
              <a:t>that what you are doing is what they are actually looking for</a:t>
            </a:r>
          </a:p>
          <a:p>
            <a:pPr lvl="0"/>
            <a:r>
              <a:rPr lang="en-CA" dirty="0"/>
              <a:t>Not changing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challenging the need that you are meeting</a:t>
            </a:r>
          </a:p>
          <a:p>
            <a:pPr lvl="0"/>
            <a:r>
              <a:rPr lang="en-CA" dirty="0"/>
              <a:t>Not targeting a </a:t>
            </a:r>
            <a:r>
              <a:rPr lang="en-CA" dirty="0" smtClean="0"/>
              <a:t>customer</a:t>
            </a:r>
          </a:p>
          <a:p>
            <a:pPr lvl="0"/>
            <a:r>
              <a:rPr lang="en-CA" dirty="0" smtClean="0"/>
              <a:t>Implementing </a:t>
            </a:r>
            <a:r>
              <a:rPr lang="en-CA" dirty="0"/>
              <a:t>everything at </a:t>
            </a:r>
            <a:r>
              <a:rPr lang="en-CA" dirty="0" smtClean="0"/>
              <a:t>once</a:t>
            </a:r>
          </a:p>
          <a:p>
            <a:pPr lvl="0"/>
            <a:r>
              <a:rPr lang="en-CA" dirty="0" smtClean="0"/>
              <a:t>Not </a:t>
            </a:r>
            <a:r>
              <a:rPr lang="en-CA" dirty="0"/>
              <a:t>re-evaluating consistently</a:t>
            </a:r>
          </a:p>
          <a:p>
            <a:pPr lvl="0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2103080"/>
            <a:ext cx="3657600" cy="4206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You know what your customers want so now be creative. </a:t>
            </a:r>
            <a:endParaRPr lang="en-US" dirty="0" smtClean="0"/>
          </a:p>
          <a:p>
            <a:pPr lvl="0"/>
            <a:r>
              <a:rPr lang="en-US" dirty="0" smtClean="0"/>
              <a:t>Implement </a:t>
            </a:r>
            <a:r>
              <a:rPr lang="en-US" dirty="0"/>
              <a:t>the parts of the offering that will add the most to your customer’s experience. </a:t>
            </a:r>
            <a:endParaRPr lang="en-CA" dirty="0"/>
          </a:p>
          <a:p>
            <a:pPr lvl="0"/>
            <a:r>
              <a:rPr lang="en-US" dirty="0"/>
              <a:t>Evaluate which have had the most positive impact on your business</a:t>
            </a:r>
            <a:endParaRPr lang="en-CA" dirty="0"/>
          </a:p>
          <a:p>
            <a:pPr lvl="0"/>
            <a:r>
              <a:rPr lang="en-CA" dirty="0"/>
              <a:t>Continuously try to improve upon this. </a:t>
            </a:r>
            <a:endParaRPr lang="en-CA" dirty="0" smtClean="0"/>
          </a:p>
          <a:p>
            <a:pPr lvl="0"/>
            <a:r>
              <a:rPr lang="en-CA" dirty="0" smtClean="0"/>
              <a:t>Identify </a:t>
            </a:r>
            <a:r>
              <a:rPr lang="en-CA" dirty="0"/>
              <a:t>a second target market and create a slightly different </a:t>
            </a:r>
            <a:r>
              <a:rPr lang="en-CA" dirty="0" smtClean="0"/>
              <a:t>offering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Describe your customer</a:t>
            </a:r>
          </a:p>
          <a:p>
            <a:pPr lvl="0"/>
            <a:r>
              <a:rPr lang="en-CA" dirty="0"/>
              <a:t>Describe your product or service</a:t>
            </a:r>
          </a:p>
          <a:p>
            <a:pPr lvl="0"/>
            <a:r>
              <a:rPr lang="en-CA" dirty="0"/>
              <a:t>Brainstorm other customer needs or wants</a:t>
            </a:r>
          </a:p>
          <a:p>
            <a:pPr lvl="0"/>
            <a:r>
              <a:rPr lang="en-CA" dirty="0"/>
              <a:t>Brainstorm unique ways to fill these other needs or wants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/>
              <a:t>Make your product or service more desirable to your customer.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7650"/>
            <a:ext cx="3657600" cy="36543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When you fulfill a customer’s need completely, they will never leave you.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0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952817"/>
              </p:ext>
            </p:extLst>
          </p:nvPr>
        </p:nvGraphicFramePr>
        <p:xfrm>
          <a:off x="323528" y="1988840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An Offering?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28186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Make your product or service more desirable to your customer.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999381"/>
            <a:ext cx="331236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Describe your customer</a:t>
            </a:r>
          </a:p>
          <a:p>
            <a:pPr lvl="0"/>
            <a:r>
              <a:rPr lang="en-CA" dirty="0"/>
              <a:t>Describe your product or service</a:t>
            </a:r>
          </a:p>
          <a:p>
            <a:pPr lvl="0"/>
            <a:r>
              <a:rPr lang="en-CA" dirty="0"/>
              <a:t>Brainstorm other customer needs or wants</a:t>
            </a:r>
          </a:p>
          <a:p>
            <a:pPr lvl="0"/>
            <a:r>
              <a:rPr lang="en-CA" dirty="0"/>
              <a:t>Brainstorm unique ways to fill these other needs or wants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"/>
          <a:stretch/>
        </p:blipFill>
        <p:spPr bwMode="auto">
          <a:xfrm>
            <a:off x="513458" y="2000436"/>
            <a:ext cx="4865991" cy="44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8752" y="646793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5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88024" y="1386681"/>
            <a:ext cx="4211960" cy="4084637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Brainstorming Time!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44" y="0"/>
            <a:ext cx="483696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7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33374"/>
            <a:ext cx="2411760" cy="3815706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Customer Description</a:t>
            </a:r>
            <a:endParaRPr lang="en-CA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6732240" cy="654454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648867" y="629605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7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Offering Description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2" y="1720165"/>
            <a:ext cx="6344313" cy="51308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9752" y="6466404"/>
            <a:ext cx="4060627" cy="36512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Customer -What Do They Need/Want?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92937"/>
            <a:ext cx="5861318" cy="506506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347" y="649287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7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439</TotalTime>
  <Words>620</Words>
  <Application>Microsoft Office PowerPoint</Application>
  <PresentationFormat>On-screen Show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Corbel</vt:lpstr>
      <vt:lpstr>Symbol</vt:lpstr>
      <vt:lpstr>Times New Roman</vt:lpstr>
      <vt:lpstr>Wingdings</vt:lpstr>
      <vt:lpstr>Banded</vt:lpstr>
      <vt:lpstr>Full Offering</vt:lpstr>
      <vt:lpstr>What Is An Offering?</vt:lpstr>
      <vt:lpstr>The Goal</vt:lpstr>
      <vt:lpstr>Key Points</vt:lpstr>
      <vt:lpstr>Worksheet</vt:lpstr>
      <vt:lpstr>Brainstorming Time!</vt:lpstr>
      <vt:lpstr>Customer Description</vt:lpstr>
      <vt:lpstr>Offering Description</vt:lpstr>
      <vt:lpstr>Customer -What Do They Need/Want? </vt:lpstr>
      <vt:lpstr>How To Deliver?</vt:lpstr>
      <vt:lpstr>Customer -What Do They Need/Want? </vt:lpstr>
      <vt:lpstr>How To Deliver?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75</cp:revision>
  <dcterms:created xsi:type="dcterms:W3CDTF">2009-12-07T18:18:58Z</dcterms:created>
  <dcterms:modified xsi:type="dcterms:W3CDTF">2018-09-18T21:20:31Z</dcterms:modified>
</cp:coreProperties>
</file>