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9" r:id="rId3"/>
    <p:sldId id="267" r:id="rId4"/>
    <p:sldId id="257" r:id="rId5"/>
    <p:sldId id="287" r:id="rId6"/>
    <p:sldId id="306" r:id="rId7"/>
    <p:sldId id="307" r:id="rId8"/>
    <p:sldId id="308" r:id="rId9"/>
    <p:sldId id="302" r:id="rId10"/>
    <p:sldId id="303" r:id="rId11"/>
    <p:sldId id="304" r:id="rId12"/>
    <p:sldId id="305" r:id="rId13"/>
    <p:sldId id="273" r:id="rId14"/>
    <p:sldId id="263" r:id="rId15"/>
    <p:sldId id="277" r:id="rId16"/>
    <p:sldId id="276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67C18-8D2C-4D58-8C9E-ADFC77FA7230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CF06B-8261-4F47-AAD7-80BD44DD9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91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F06B-8261-4F47-AAD7-80BD44DD9BC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86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FBAB-41EE-4EB2-9C84-1FDBAA10365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1D09-2026-429C-9C4B-B2F348959804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81D9A55F-5FEC-424B-9108-93D08124CCC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A017-0D58-4B71-A44D-669AA14FCA4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3B54-FF84-4856-AFB2-DBAE97A526C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35A4D0-F06D-403C-AA2B-37EF9A4A15E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BF93-A21E-4E04-8A72-D63DF3C5C2E9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1514-A1B5-4C97-A410-A4452C1C00BE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89B-640D-4B7D-97D9-2E91114132DE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B09-3B6B-4C44-A4F6-A419B539C2F6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0DBA-96BB-4374-80E1-09683CB11A15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B708-3F0B-4EB0-BFDF-3F43D728D377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DDDB8B0-D4F9-4841-94D9-7A51DC661C4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538496"/>
            <a:ext cx="10225136" cy="8408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60" y="-27384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en-CA" sz="4800" b="1" i="1" dirty="0" smtClean="0">
                <a:solidFill>
                  <a:schemeClr val="tx1"/>
                </a:solidFill>
              </a:rPr>
              <a:t>Credibility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16" y="1076260"/>
            <a:ext cx="3150096" cy="2482878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0"/>
              </a:spcAft>
              <a:defRPr/>
            </a:pPr>
            <a:r>
              <a:rPr lang="en-CA" sz="3600" b="1" i="1" dirty="0"/>
              <a:t>How Do </a:t>
            </a:r>
            <a:r>
              <a:rPr lang="en-CA" sz="3600" b="1" i="1" dirty="0" smtClean="0"/>
              <a:t>You View </a:t>
            </a:r>
          </a:p>
          <a:p>
            <a:pPr algn="l">
              <a:spcAft>
                <a:spcPts val="0"/>
              </a:spcAft>
              <a:defRPr/>
            </a:pPr>
            <a:r>
              <a:rPr lang="en-CA" sz="3600" b="1" i="1" dirty="0" smtClean="0"/>
              <a:t>Yourself</a:t>
            </a:r>
            <a:r>
              <a:rPr lang="en-CA" sz="3600" b="1" i="1" dirty="0"/>
              <a:t>?</a:t>
            </a:r>
          </a:p>
          <a:p>
            <a:pPr algn="l">
              <a:spcAft>
                <a:spcPts val="0"/>
              </a:spcAft>
              <a:defRPr/>
            </a:pPr>
            <a:r>
              <a:rPr lang="en-CA" sz="3600" b="1" i="1" dirty="0"/>
              <a:t>How Do </a:t>
            </a:r>
            <a:endParaRPr lang="en-CA" sz="3600" b="1" i="1" dirty="0" smtClean="0"/>
          </a:p>
          <a:p>
            <a:pPr algn="l">
              <a:spcAft>
                <a:spcPts val="0"/>
              </a:spcAft>
              <a:defRPr/>
            </a:pPr>
            <a:r>
              <a:rPr lang="en-CA" sz="3600" b="1" i="1" dirty="0" smtClean="0"/>
              <a:t>Others</a:t>
            </a:r>
            <a:r>
              <a:rPr lang="en-CA" sz="3600" b="1" i="1" dirty="0"/>
              <a:t>?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r>
              <a:rPr lang="en-CA" altLang="en-US" dirty="0"/>
              <a:t>How Does This Work?</a:t>
            </a:r>
            <a:endParaRPr lang="en-CA" alt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758879"/>
              </p:ext>
            </p:extLst>
          </p:nvPr>
        </p:nvGraphicFramePr>
        <p:xfrm>
          <a:off x="214313" y="2060848"/>
          <a:ext cx="8786812" cy="43894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8291"/>
                <a:gridCol w="7088521"/>
              </a:tblGrid>
              <a:tr h="73157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Credibility Type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CA" sz="2400"/>
                        <a:t>Support 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3146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Inside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Start asking family and neighbours for feedback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Do a competitive analysis to see what others </a:t>
                      </a:r>
                      <a:r>
                        <a:rPr lang="en-CA" sz="2400" dirty="0" smtClean="0"/>
                        <a:t>do</a:t>
                      </a:r>
                      <a:endParaRPr lang="en-CA" sz="2400" dirty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Offer any referral business a family/friends rate for the first 3 months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4719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/>
                        <a:t>Outside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Make sure to have all necessary tools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Get a business card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Get an </a:t>
                      </a:r>
                      <a:r>
                        <a:rPr lang="en-CA" sz="2400" dirty="0" err="1" smtClean="0"/>
                        <a:t>iPhone</a:t>
                      </a:r>
                      <a:r>
                        <a:rPr lang="en-CA" sz="2400" dirty="0" smtClean="0"/>
                        <a:t> </a:t>
                      </a:r>
                      <a:r>
                        <a:rPr lang="en-CA" sz="2400" dirty="0"/>
                        <a:t>and record a professional voicemail message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/>
                        <a:t>Download an </a:t>
                      </a:r>
                      <a:r>
                        <a:rPr lang="en-CA" sz="2400" dirty="0" err="1" smtClean="0"/>
                        <a:t>iPhone</a:t>
                      </a:r>
                      <a:r>
                        <a:rPr lang="en-CA" sz="2400" dirty="0" smtClean="0"/>
                        <a:t> </a:t>
                      </a:r>
                      <a:r>
                        <a:rPr lang="en-CA" sz="2400" dirty="0"/>
                        <a:t>credit card application to accept payments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3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398303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en-US" sz="24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4000" dirty="0" smtClean="0"/>
              <a:t>You are a new bookkeeper who wants to begin doing the books of medium-sized businesses.  You have an accounting degree but haven’t worked with you first customer and need to know how to prove to potential customers that you can do it. 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Practice: Bookkeeper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2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Practice: Bookkeeper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947955"/>
              </p:ext>
            </p:extLst>
          </p:nvPr>
        </p:nvGraphicFramePr>
        <p:xfrm>
          <a:off x="357188" y="2089744"/>
          <a:ext cx="8572500" cy="42672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00250"/>
                <a:gridCol w="6572250"/>
              </a:tblGrid>
              <a:tr h="304814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Credibility Type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CA" sz="2000"/>
                        <a:t>Support </a:t>
                      </a:r>
                      <a:endParaRPr lang="en-C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</a:tr>
              <a:tr h="2390694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Inside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Remind myself every morning that I can do this.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Do first 2 customers at a reduced rate in order to learn the process.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Get feedback from these customers. Ask them how much they would be willing to pay for this service normally.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Try to understand with first two how much money you have saved them or how you have helped them. Remember this!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</a:tr>
              <a:tr h="152406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/>
                        <a:t>Outside</a:t>
                      </a:r>
                      <a:endParaRPr lang="en-CA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Put your designation on your business card.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Have professionally done business cards, on good paper.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Write up case studies regarding how you helped your first 2 clients.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000" dirty="0"/>
                        <a:t>Dress in a suit whenever meeting a client.</a:t>
                      </a:r>
                      <a:endParaRPr lang="en-CA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28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/>
          </a:bodyPr>
          <a:lstStyle/>
          <a:p>
            <a:r>
              <a:rPr lang="en-CA" altLang="en-US" dirty="0"/>
              <a:t>Not covering the basics first</a:t>
            </a:r>
          </a:p>
          <a:p>
            <a:endParaRPr lang="en-CA" altLang="en-US" dirty="0"/>
          </a:p>
          <a:p>
            <a:r>
              <a:rPr lang="en-CA" altLang="en-US" dirty="0"/>
              <a:t>Limiting business to family and friends</a:t>
            </a:r>
          </a:p>
          <a:p>
            <a:endParaRPr lang="en-CA" altLang="en-US" dirty="0"/>
          </a:p>
          <a:p>
            <a:r>
              <a:rPr lang="en-CA" altLang="en-US" dirty="0"/>
              <a:t>Trying to mask your own lack of confidence</a:t>
            </a:r>
          </a:p>
          <a:p>
            <a:endParaRPr lang="en-CA" altLang="en-US" dirty="0"/>
          </a:p>
          <a:p>
            <a:r>
              <a:rPr lang="en-CA" altLang="en-US" dirty="0"/>
              <a:t>Thinking that confidence remains steady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Decide on 2 things to do this week to boost your own confidence</a:t>
            </a:r>
            <a:endParaRPr lang="en-CA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Review what you have done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Figure out where more effort needs to be put</a:t>
            </a:r>
            <a:endParaRPr lang="en-CA" dirty="0"/>
          </a:p>
          <a:p>
            <a:pPr>
              <a:buFont typeface="Arial" charset="0"/>
              <a:buChar char="•"/>
              <a:defRPr/>
            </a:pPr>
            <a:r>
              <a:rPr lang="en-CA" dirty="0"/>
              <a:t>Make a stranger a customer</a:t>
            </a:r>
          </a:p>
          <a:p>
            <a:pPr>
              <a:buFont typeface="Arial" charset="0"/>
              <a:buChar char="•"/>
              <a:defRPr/>
            </a:pPr>
            <a:r>
              <a:rPr lang="en-CA" dirty="0"/>
              <a:t>Ask your customers how you are doing</a:t>
            </a:r>
          </a:p>
          <a:p>
            <a:pPr>
              <a:buFont typeface="Arial" charset="0"/>
              <a:buChar char="•"/>
              <a:defRPr/>
            </a:pPr>
            <a:r>
              <a:rPr lang="en-CA" dirty="0"/>
              <a:t>Add more pieces of credibility</a:t>
            </a:r>
          </a:p>
          <a:p>
            <a:pPr>
              <a:buFont typeface="Arial" charset="0"/>
              <a:buChar char="•"/>
              <a:defRPr/>
            </a:pPr>
            <a:r>
              <a:rPr lang="en-CA" dirty="0"/>
              <a:t>Double-check your own confidence &amp; repeat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/>
          <a:lstStyle/>
          <a:p>
            <a:r>
              <a:rPr lang="en-CA" dirty="0"/>
              <a:t>Inside</a:t>
            </a:r>
          </a:p>
          <a:p>
            <a:r>
              <a:rPr lang="en-CA" dirty="0"/>
              <a:t>Outside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 algn="ctr">
              <a:buNone/>
            </a:pPr>
            <a:r>
              <a:rPr lang="en-CA" sz="3600" dirty="0"/>
              <a:t>People buy from people that they trust. Build trust quicker. 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  <a:defRPr/>
            </a:pPr>
            <a:r>
              <a:rPr lang="en-CA" sz="5400" b="1" i="1" dirty="0">
                <a:solidFill>
                  <a:schemeClr val="tx2">
                    <a:lumMod val="10000"/>
                  </a:schemeClr>
                </a:solidFill>
              </a:rPr>
              <a:t>Convince yourself first.</a:t>
            </a:r>
            <a:endParaRPr lang="en-CA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3"/>
          <p:cNvSpPr>
            <a:spLocks noGrp="1"/>
          </p:cNvSpPr>
          <p:nvPr>
            <p:ph idx="1"/>
          </p:nvPr>
        </p:nvSpPr>
        <p:spPr>
          <a:xfrm>
            <a:off x="457200" y="2182266"/>
            <a:ext cx="8229600" cy="398303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 sz="3200" dirty="0" smtClean="0"/>
              <a:t>Are you not selling yet as you don’t have what is necessary to ‘be in business?’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 sz="3200" dirty="0" smtClean="0"/>
              <a:t>Do you nervous when you mention you have your own business to friends?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 sz="3200" dirty="0" smtClean="0"/>
              <a:t>When you say what you do, do people say “really?”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 sz="3200" dirty="0" smtClean="0"/>
              <a:t>Some days you can’t believe you are in business!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Credibility Quiz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32403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4000" dirty="0" smtClean="0"/>
          </a:p>
          <a:p>
            <a:pPr marL="0" indent="0" algn="ctr">
              <a:buNone/>
            </a:pPr>
            <a:r>
              <a:rPr lang="en-CA" sz="4000" dirty="0"/>
              <a:t>People buy from people that they trust. Build trust quicker. 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Inside</a:t>
            </a:r>
          </a:p>
          <a:p>
            <a:r>
              <a:rPr lang="en-CA" dirty="0" smtClean="0"/>
              <a:t>Outside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45543"/>
            <a:ext cx="4572000" cy="224802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675" y="634617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10744200" cy="7162800"/>
          </a:xfrm>
        </p:spPr>
      </p:pic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Inside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3657600" cy="4206240"/>
          </a:xfrm>
        </p:spPr>
        <p:txBody>
          <a:bodyPr>
            <a:noAutofit/>
          </a:bodyPr>
          <a:lstStyle/>
          <a:p>
            <a:r>
              <a:rPr lang="en-CA" altLang="en-US" sz="2800" dirty="0" smtClean="0">
                <a:solidFill>
                  <a:schemeClr val="tx2">
                    <a:lumMod val="10000"/>
                  </a:schemeClr>
                </a:solidFill>
              </a:rPr>
              <a:t>Celebrate wins</a:t>
            </a:r>
          </a:p>
          <a:p>
            <a:r>
              <a:rPr lang="en-CA" altLang="en-US" sz="2800" dirty="0" smtClean="0">
                <a:solidFill>
                  <a:schemeClr val="tx2">
                    <a:lumMod val="10000"/>
                  </a:schemeClr>
                </a:solidFill>
              </a:rPr>
              <a:t>Reminder post-its</a:t>
            </a:r>
          </a:p>
          <a:p>
            <a:r>
              <a:rPr lang="en-CA" altLang="en-US" sz="2800" dirty="0" smtClean="0">
                <a:solidFill>
                  <a:schemeClr val="tx2">
                    <a:lumMod val="10000"/>
                  </a:schemeClr>
                </a:solidFill>
              </a:rPr>
              <a:t>Get customer feedback</a:t>
            </a:r>
          </a:p>
          <a:p>
            <a:r>
              <a:rPr lang="en-CA" altLang="en-US" sz="2800" dirty="0" smtClean="0">
                <a:solidFill>
                  <a:schemeClr val="tx2">
                    <a:lumMod val="10000"/>
                  </a:schemeClr>
                </a:solidFill>
              </a:rPr>
              <a:t>Competitive analysis</a:t>
            </a:r>
          </a:p>
          <a:p>
            <a:r>
              <a:rPr lang="en-CA" altLang="en-US" sz="2800" dirty="0" smtClean="0">
                <a:solidFill>
                  <a:schemeClr val="tx2">
                    <a:lumMod val="10000"/>
                  </a:schemeClr>
                </a:solidFill>
              </a:rPr>
              <a:t>Write down your 20 benefits</a:t>
            </a:r>
          </a:p>
          <a:p>
            <a:r>
              <a:rPr lang="en-CA" altLang="en-US" sz="2800" dirty="0" smtClean="0">
                <a:solidFill>
                  <a:schemeClr val="tx2">
                    <a:lumMod val="10000"/>
                  </a:schemeClr>
                </a:solidFill>
              </a:rPr>
              <a:t>Sell to family and friends first</a:t>
            </a:r>
          </a:p>
          <a:p>
            <a:r>
              <a:rPr lang="en-CA" altLang="en-US" sz="2800" dirty="0" smtClean="0">
                <a:solidFill>
                  <a:schemeClr val="tx2">
                    <a:lumMod val="10000"/>
                  </a:schemeClr>
                </a:solidFill>
              </a:rPr>
              <a:t>Give away to test first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4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Outside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smtClean="0"/>
              <a:t>Business cards</a:t>
            </a:r>
          </a:p>
          <a:p>
            <a:r>
              <a:rPr lang="en-CA" altLang="en-US" smtClean="0"/>
              <a:t>Voicemail </a:t>
            </a:r>
          </a:p>
          <a:p>
            <a:r>
              <a:rPr lang="en-CA" altLang="en-US" smtClean="0"/>
              <a:t>Web presence</a:t>
            </a:r>
          </a:p>
          <a:p>
            <a:r>
              <a:rPr lang="en-CA" altLang="en-US" smtClean="0"/>
              <a:t>Referrals / Testimonials</a:t>
            </a:r>
          </a:p>
          <a:p>
            <a:r>
              <a:rPr lang="en-CA" altLang="en-US" smtClean="0"/>
              <a:t>Contracts / invoices</a:t>
            </a:r>
          </a:p>
          <a:p>
            <a:r>
              <a:rPr lang="en-CA" altLang="en-US" smtClean="0"/>
              <a:t>Seminars </a:t>
            </a:r>
          </a:p>
          <a:p>
            <a:r>
              <a:rPr lang="en-CA" altLang="en-US" smtClean="0"/>
              <a:t>Certifications</a:t>
            </a:r>
          </a:p>
          <a:p>
            <a:r>
              <a:rPr lang="en-CA" altLang="en-US" smtClean="0"/>
              <a:t>PO Box</a:t>
            </a:r>
          </a:p>
          <a:p>
            <a:r>
              <a:rPr lang="en-CA" altLang="en-US" smtClean="0"/>
              <a:t>1800#</a:t>
            </a:r>
          </a:p>
          <a:p>
            <a:endParaRPr lang="en-CA" altLang="en-US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3657600" cy="27432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5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3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CA" altLang="en-US" sz="3200" dirty="0" smtClean="0"/>
              <a:t>Doctor – has his degrees hung up in the office</a:t>
            </a:r>
          </a:p>
          <a:p>
            <a:pPr>
              <a:buFont typeface="Arial" panose="020B0604020202020204" pitchFamily="34" charset="0"/>
              <a:buNone/>
            </a:pPr>
            <a:endParaRPr lang="en-CA" altLang="en-US" sz="3200" dirty="0" smtClean="0"/>
          </a:p>
          <a:p>
            <a:pPr>
              <a:buFont typeface="Arial" panose="020B0604020202020204" pitchFamily="34" charset="0"/>
              <a:buNone/>
            </a:pPr>
            <a:r>
              <a:rPr lang="en-CA" altLang="en-US" sz="3200" dirty="0" smtClean="0"/>
              <a:t>Restaurants – hang up their awards</a:t>
            </a:r>
          </a:p>
          <a:p>
            <a:pPr>
              <a:buFont typeface="Arial" panose="020B0604020202020204" pitchFamily="34" charset="0"/>
              <a:buNone/>
            </a:pPr>
            <a:endParaRPr lang="en-CA" altLang="en-US" sz="3200" dirty="0" smtClean="0"/>
          </a:p>
          <a:p>
            <a:pPr>
              <a:buFont typeface="Arial" panose="020B0604020202020204" pitchFamily="34" charset="0"/>
              <a:buNone/>
            </a:pPr>
            <a:r>
              <a:rPr lang="en-CA" altLang="en-US" sz="3200" dirty="0" smtClean="0"/>
              <a:t>New Cookie Brand – great packaging</a:t>
            </a:r>
          </a:p>
          <a:p>
            <a:pPr>
              <a:buFont typeface="Arial" panose="020B0604020202020204" pitchFamily="34" charset="0"/>
              <a:buNone/>
            </a:pPr>
            <a:endParaRPr lang="en-CA" altLang="en-US" sz="3200" dirty="0" smtClean="0"/>
          </a:p>
          <a:p>
            <a:pPr>
              <a:buFont typeface="Arial" panose="020B0604020202020204" pitchFamily="34" charset="0"/>
              <a:buNone/>
            </a:pPr>
            <a:endParaRPr lang="en-CA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dirty="0" smtClean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Other Examples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2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398303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en-US" sz="24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4000" dirty="0" smtClean="0"/>
              <a:t>Sam is starting a handyman company. For the last few years he has been charging neighbours and relatives to do some routine fix-it jobs around their homes, but has decided it’s time to commit to having his own business. 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How Does This Work?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400</TotalTime>
  <Words>615</Words>
  <Application>Microsoft Office PowerPoint</Application>
  <PresentationFormat>On-screen Show (4:3)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Wingdings</vt:lpstr>
      <vt:lpstr>Banded</vt:lpstr>
      <vt:lpstr>Credibility</vt:lpstr>
      <vt:lpstr>Credibility Quiz</vt:lpstr>
      <vt:lpstr>The Goal</vt:lpstr>
      <vt:lpstr>Key Points</vt:lpstr>
      <vt:lpstr>Worksheet</vt:lpstr>
      <vt:lpstr>Inside</vt:lpstr>
      <vt:lpstr>Outside</vt:lpstr>
      <vt:lpstr>Other Examples</vt:lpstr>
      <vt:lpstr>How Does This Work?</vt:lpstr>
      <vt:lpstr>How Does This Work?</vt:lpstr>
      <vt:lpstr>Practice: Bookkeeper</vt:lpstr>
      <vt:lpstr>Practice: Bookkeeper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78</cp:revision>
  <dcterms:created xsi:type="dcterms:W3CDTF">2009-12-07T18:18:58Z</dcterms:created>
  <dcterms:modified xsi:type="dcterms:W3CDTF">2018-09-18T21:09:59Z</dcterms:modified>
</cp:coreProperties>
</file>