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7" r:id="rId4"/>
    <p:sldId id="257" r:id="rId5"/>
    <p:sldId id="284" r:id="rId6"/>
    <p:sldId id="278" r:id="rId7"/>
    <p:sldId id="279" r:id="rId8"/>
    <p:sldId id="280" r:id="rId9"/>
    <p:sldId id="282" r:id="rId10"/>
    <p:sldId id="275" r:id="rId11"/>
    <p:sldId id="273" r:id="rId12"/>
    <p:sldId id="263" r:id="rId13"/>
    <p:sldId id="277" r:id="rId14"/>
    <p:sldId id="276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>
      <p:cViewPr varScale="1">
        <p:scale>
          <a:sx n="92" d="100"/>
          <a:sy n="92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54A4-3C1D-430C-93B1-D45C5925C9E6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E935-9ABB-4818-9926-51B177689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33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EE935-9ABB-4818-9926-51B177689D6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30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85B7-E1A8-412B-B6A1-ADEE0128756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8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7205-7187-4DBA-BF46-136770D5818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4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D67919CD-D839-4F93-B214-650B89DBB35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2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BBB8-CD8F-4563-8EB7-DD22C70C4B2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B11D-275E-40CE-9C69-C6DFCB08D1E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2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6374A5-67F6-4123-B3FD-5107B1B6D5B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455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4A96-EB77-4752-B5B4-72194B56FA2E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2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67F2-4B76-46F7-BC39-7E340BE44CFD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3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A535-C83B-4D89-80FF-4FEDE88BF465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9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E37C-8D6A-4140-BFC1-FACBC723950A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FDC-86B7-49A9-AD0D-33297D48D17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3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0C9-F8AD-4B3C-8FC9-532E3DD35916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3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5BBE967-77A4-4727-9C29-D72C6D8E22C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06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332656"/>
            <a:ext cx="5112568" cy="1656184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Competitive Edge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3429000"/>
            <a:ext cx="3016424" cy="3132348"/>
          </a:xfrm>
        </p:spPr>
        <p:txBody>
          <a:bodyPr>
            <a:normAutofit/>
          </a:bodyPr>
          <a:lstStyle/>
          <a:p>
            <a:pPr algn="l"/>
            <a:r>
              <a:rPr lang="en-CA" sz="2800" b="1" i="1" dirty="0" smtClean="0">
                <a:solidFill>
                  <a:srgbClr val="002060"/>
                </a:solidFill>
              </a:rPr>
              <a:t>If you don’t have an edge….</a:t>
            </a:r>
          </a:p>
          <a:p>
            <a:pPr algn="l"/>
            <a:r>
              <a:rPr lang="en-CA" sz="2800" b="1" i="1" dirty="0" smtClean="0">
                <a:solidFill>
                  <a:srgbClr val="002060"/>
                </a:solidFill>
              </a:rPr>
              <a:t>do you have a reason to be in  business?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089777"/>
              </p:ext>
            </p:extLst>
          </p:nvPr>
        </p:nvGraphicFramePr>
        <p:xfrm>
          <a:off x="323528" y="836712"/>
          <a:ext cx="8568952" cy="586788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56184"/>
                <a:gridCol w="2160240"/>
                <a:gridCol w="2376264"/>
                <a:gridCol w="2376264"/>
              </a:tblGrid>
              <a:tr h="263596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Competition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Strengths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Weaknesses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Your Edge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</a:tr>
              <a:tr h="158157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National and International Chain Grocery Stores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Largest selection of products and brands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Cheapest prices 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Do not adapt products to local target market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Products travel long distances to shelf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Offer products that cater to the needs of the local community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Offer fresher products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</a:tr>
              <a:tr h="145818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Large Local Grocery Stores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Good selection of products with </a:t>
                      </a:r>
                      <a:r>
                        <a:rPr lang="en-CA" sz="1800" dirty="0" smtClean="0">
                          <a:effectLst/>
                        </a:rPr>
                        <a:t> </a:t>
                      </a:r>
                      <a:r>
                        <a:rPr lang="en-CA" sz="1800" dirty="0">
                          <a:effectLst/>
                        </a:rPr>
                        <a:t>local produce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Offering of organic products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Some products travel long distances to shelf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Greater offering of organic products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Work with local producers to offer local products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</a:tr>
              <a:tr h="79078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Independent Grocery Stores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Products adapted to local target market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Higher prices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Limited product variety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Offer greater variety of products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</a:tr>
              <a:tr h="166649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Convenience (food &amp; other products) Stores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Convenient locations and hours of operation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Highest prices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 smtClean="0">
                          <a:effectLst/>
                        </a:rPr>
                        <a:t>Focus </a:t>
                      </a:r>
                      <a:r>
                        <a:rPr lang="en-CA" sz="1800" dirty="0">
                          <a:effectLst/>
                        </a:rPr>
                        <a:t>away from grocery products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Smaller grocery selection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Offer lower prices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Offer fresher products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3" marR="67893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Trying to have multiple competitive edges.</a:t>
            </a:r>
          </a:p>
          <a:p>
            <a:pPr lvl="0"/>
            <a:r>
              <a:rPr lang="en-CA" dirty="0"/>
              <a:t>Trying to be perfect at your competitive edge from the beginning. </a:t>
            </a:r>
            <a:endParaRPr lang="en-CA" dirty="0" smtClean="0"/>
          </a:p>
          <a:p>
            <a:pPr lvl="0"/>
            <a:r>
              <a:rPr lang="en-CA" dirty="0" smtClean="0"/>
              <a:t>Not </a:t>
            </a:r>
            <a:r>
              <a:rPr lang="en-CA" dirty="0"/>
              <a:t>continuing to monitor what is </a:t>
            </a:r>
            <a:r>
              <a:rPr lang="en-CA" dirty="0" smtClean="0"/>
              <a:t>happening.</a:t>
            </a:r>
            <a:endParaRPr lang="en-CA" dirty="0"/>
          </a:p>
          <a:p>
            <a:pPr lvl="0"/>
            <a:r>
              <a:rPr lang="en-CA" dirty="0"/>
              <a:t>Not investing in continuous </a:t>
            </a:r>
            <a:r>
              <a:rPr lang="en-CA" dirty="0" smtClean="0"/>
              <a:t>improvement.</a:t>
            </a:r>
            <a:endParaRPr lang="en-CA" dirty="0"/>
          </a:p>
          <a:p>
            <a:pPr lvl="0"/>
            <a:r>
              <a:rPr lang="en-CA" dirty="0"/>
              <a:t>Playing second to the competition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Figure out what your competition’s edge is.</a:t>
            </a:r>
          </a:p>
          <a:p>
            <a:pPr lvl="0"/>
            <a:r>
              <a:rPr lang="en-CA" dirty="0"/>
              <a:t>Create your own competitive edge that is different than the competition. </a:t>
            </a:r>
            <a:endParaRPr lang="en-CA" dirty="0" smtClean="0"/>
          </a:p>
          <a:p>
            <a:pPr lvl="0"/>
            <a:r>
              <a:rPr lang="en-CA" dirty="0" smtClean="0"/>
              <a:t>Re-evaluate </a:t>
            </a:r>
            <a:r>
              <a:rPr lang="en-CA" dirty="0"/>
              <a:t>what you are doing and come up with ways to do it even better.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132856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Acknowledge your biggest competitors</a:t>
            </a:r>
          </a:p>
          <a:p>
            <a:pPr lvl="0"/>
            <a:r>
              <a:rPr lang="en-CA" dirty="0"/>
              <a:t>Understand where and how you have an edge over the competition</a:t>
            </a:r>
          </a:p>
          <a:p>
            <a:r>
              <a:rPr lang="en-CA" dirty="0"/>
              <a:t>Example</a:t>
            </a:r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Create a bulletproof competitive edge.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Your competitive edge is the meat and potatoes of your business.  </a:t>
            </a:r>
          </a:p>
          <a:p>
            <a:pPr algn="ctr"/>
            <a:r>
              <a:rPr lang="en-CA" sz="3200" b="1" dirty="0">
                <a:solidFill>
                  <a:srgbClr val="002060"/>
                </a:solidFill>
              </a:rPr>
              <a:t>Everything else is gravy.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6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444208" y="1023937"/>
            <a:ext cx="1955800" cy="4810125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You Need An Edge!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5" y="0"/>
            <a:ext cx="457621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2011680"/>
            <a:ext cx="3657600" cy="4206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4000" dirty="0" smtClean="0"/>
          </a:p>
          <a:p>
            <a:pPr marL="0" indent="0" algn="ctr">
              <a:buNone/>
            </a:pPr>
            <a:r>
              <a:rPr lang="en-CA" sz="4000" dirty="0" smtClean="0"/>
              <a:t>Create </a:t>
            </a:r>
            <a:r>
              <a:rPr lang="en-CA" sz="4000" dirty="0"/>
              <a:t>a bulletproof competitive edge.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2952328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Acknowledge your biggest competitors</a:t>
            </a:r>
          </a:p>
          <a:p>
            <a:pPr lvl="0"/>
            <a:r>
              <a:rPr lang="en-CA" dirty="0"/>
              <a:t>Understand where and how you have an edge over the competition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6936"/>
            <a:ext cx="5138662" cy="44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41814" y="6440164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8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13"/>
            <a:ext cx="9144000" cy="66877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816" y="3212976"/>
            <a:ext cx="8229600" cy="1143000"/>
          </a:xfrm>
        </p:spPr>
        <p:txBody>
          <a:bodyPr/>
          <a:lstStyle/>
          <a:p>
            <a:r>
              <a:rPr lang="en-CA" dirty="0" smtClean="0"/>
              <a:t>Competition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7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r"/>
            <a:r>
              <a:rPr lang="en-CA" dirty="0" smtClean="0"/>
              <a:t>Strengths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4576211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Weaknesses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43" y="2011363"/>
            <a:ext cx="6321713" cy="42068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4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99392"/>
            <a:ext cx="8532813" cy="7086600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59832" y="284163"/>
            <a:ext cx="4712568" cy="1508125"/>
          </a:xfrm>
        </p:spPr>
        <p:txBody>
          <a:bodyPr/>
          <a:lstStyle/>
          <a:p>
            <a:r>
              <a:rPr lang="en-CA" dirty="0" smtClean="0"/>
              <a:t>Competitive Edge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74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342</TotalTime>
  <Words>388</Words>
  <Application>Microsoft Office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Corbel</vt:lpstr>
      <vt:lpstr>Symbol</vt:lpstr>
      <vt:lpstr>Times New Roman</vt:lpstr>
      <vt:lpstr>Wingdings</vt:lpstr>
      <vt:lpstr>Banded</vt:lpstr>
      <vt:lpstr>Competitive Edge</vt:lpstr>
      <vt:lpstr>You Need An Edge!</vt:lpstr>
      <vt:lpstr>The Goal</vt:lpstr>
      <vt:lpstr>Key Points</vt:lpstr>
      <vt:lpstr>Worksheet</vt:lpstr>
      <vt:lpstr>Competition</vt:lpstr>
      <vt:lpstr>Strengths</vt:lpstr>
      <vt:lpstr>Weaknesses</vt:lpstr>
      <vt:lpstr>Competitive Edge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74</cp:revision>
  <dcterms:created xsi:type="dcterms:W3CDTF">2009-12-07T18:18:58Z</dcterms:created>
  <dcterms:modified xsi:type="dcterms:W3CDTF">2018-09-18T21:07:57Z</dcterms:modified>
</cp:coreProperties>
</file>