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97" r:id="rId3"/>
    <p:sldId id="267" r:id="rId4"/>
    <p:sldId id="257" r:id="rId5"/>
    <p:sldId id="287" r:id="rId6"/>
    <p:sldId id="298" r:id="rId7"/>
    <p:sldId id="299" r:id="rId8"/>
    <p:sldId id="300" r:id="rId9"/>
    <p:sldId id="301" r:id="rId10"/>
    <p:sldId id="302" r:id="rId11"/>
    <p:sldId id="303" r:id="rId12"/>
    <p:sldId id="304" r:id="rId13"/>
    <p:sldId id="306" r:id="rId14"/>
    <p:sldId id="307" r:id="rId15"/>
    <p:sldId id="273" r:id="rId16"/>
    <p:sldId id="263" r:id="rId17"/>
    <p:sldId id="277" r:id="rId18"/>
    <p:sldId id="276" r:id="rId19"/>
    <p:sldId id="28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12F538-C34E-4999-9B82-91F052F068C6}" type="doc">
      <dgm:prSet loTypeId="urn:microsoft.com/office/officeart/2005/8/layout/arrow2" loCatId="process" qsTypeId="urn:microsoft.com/office/officeart/2005/8/quickstyle/simple1" qsCatId="simple" csTypeId="urn:microsoft.com/office/officeart/2005/8/colors/accent1_2" csCatId="accent1" phldr="1"/>
      <dgm:spPr/>
    </dgm:pt>
    <dgm:pt modelId="{8AF774AD-BF51-45F6-96C2-60F26D02F927}">
      <dgm:prSet phldrT="[Text]"/>
      <dgm:spPr/>
      <dgm:t>
        <a:bodyPr/>
        <a:lstStyle/>
        <a:p>
          <a:r>
            <a:rPr lang="en-CA" dirty="0" smtClean="0"/>
            <a:t>Send Information</a:t>
          </a:r>
          <a:endParaRPr lang="en-CA" dirty="0"/>
        </a:p>
      </dgm:t>
    </dgm:pt>
    <dgm:pt modelId="{B76AAA2A-1E4C-4D7A-96D6-26C5CCE35126}" type="parTrans" cxnId="{2970D17A-9A09-4DDD-8967-DE67A9F371BB}">
      <dgm:prSet/>
      <dgm:spPr/>
      <dgm:t>
        <a:bodyPr/>
        <a:lstStyle/>
        <a:p>
          <a:endParaRPr lang="en-CA"/>
        </a:p>
      </dgm:t>
    </dgm:pt>
    <dgm:pt modelId="{9C71F95D-E5FC-42DF-A400-B69179425400}" type="sibTrans" cxnId="{2970D17A-9A09-4DDD-8967-DE67A9F371BB}">
      <dgm:prSet/>
      <dgm:spPr/>
      <dgm:t>
        <a:bodyPr/>
        <a:lstStyle/>
        <a:p>
          <a:endParaRPr lang="en-CA"/>
        </a:p>
      </dgm:t>
    </dgm:pt>
    <dgm:pt modelId="{3EB8D97B-1EC6-46BA-83E7-AE3DDBD27822}">
      <dgm:prSet phldrT="[Text]"/>
      <dgm:spPr/>
      <dgm:t>
        <a:bodyPr/>
        <a:lstStyle/>
        <a:p>
          <a:r>
            <a:rPr lang="en-CA" dirty="0" smtClean="0"/>
            <a:t>Get A Meeting</a:t>
          </a:r>
          <a:endParaRPr lang="en-CA" dirty="0"/>
        </a:p>
      </dgm:t>
    </dgm:pt>
    <dgm:pt modelId="{0DF04CA4-C95C-4154-B07F-C4F290229076}" type="parTrans" cxnId="{56632DB8-E056-4FBB-B55E-BC3120408040}">
      <dgm:prSet/>
      <dgm:spPr/>
      <dgm:t>
        <a:bodyPr/>
        <a:lstStyle/>
        <a:p>
          <a:endParaRPr lang="en-CA"/>
        </a:p>
      </dgm:t>
    </dgm:pt>
    <dgm:pt modelId="{C1BB99D2-F297-4123-BDF2-5DC7FF296B13}" type="sibTrans" cxnId="{56632DB8-E056-4FBB-B55E-BC3120408040}">
      <dgm:prSet/>
      <dgm:spPr/>
      <dgm:t>
        <a:bodyPr/>
        <a:lstStyle/>
        <a:p>
          <a:endParaRPr lang="en-CA"/>
        </a:p>
      </dgm:t>
    </dgm:pt>
    <dgm:pt modelId="{431FC03B-D834-400E-9C0A-9F08CB9F6C33}">
      <dgm:prSet phldrT="[Text]"/>
      <dgm:spPr/>
      <dgm:t>
        <a:bodyPr/>
        <a:lstStyle/>
        <a:p>
          <a:r>
            <a:rPr lang="en-CA" dirty="0" smtClean="0"/>
            <a:t>Close The Sale</a:t>
          </a:r>
          <a:endParaRPr lang="en-CA" dirty="0"/>
        </a:p>
      </dgm:t>
    </dgm:pt>
    <dgm:pt modelId="{E1BA0F5B-BDF1-484F-AFAF-EFD633187675}" type="parTrans" cxnId="{69199D72-DE14-431C-911D-75A0435C3977}">
      <dgm:prSet/>
      <dgm:spPr/>
      <dgm:t>
        <a:bodyPr/>
        <a:lstStyle/>
        <a:p>
          <a:endParaRPr lang="en-CA"/>
        </a:p>
      </dgm:t>
    </dgm:pt>
    <dgm:pt modelId="{7A16538D-5A17-4B77-B931-81C3BFF92CA1}" type="sibTrans" cxnId="{69199D72-DE14-431C-911D-75A0435C3977}">
      <dgm:prSet/>
      <dgm:spPr/>
      <dgm:t>
        <a:bodyPr/>
        <a:lstStyle/>
        <a:p>
          <a:endParaRPr lang="en-CA"/>
        </a:p>
      </dgm:t>
    </dgm:pt>
    <dgm:pt modelId="{2A611BFE-0B23-4766-99E4-E8F5B8C244FE}" type="pres">
      <dgm:prSet presAssocID="{6E12F538-C34E-4999-9B82-91F052F068C6}" presName="arrowDiagram" presStyleCnt="0">
        <dgm:presLayoutVars>
          <dgm:chMax val="5"/>
          <dgm:dir/>
          <dgm:resizeHandles val="exact"/>
        </dgm:presLayoutVars>
      </dgm:prSet>
      <dgm:spPr/>
    </dgm:pt>
    <dgm:pt modelId="{8307CFB4-AB0E-4D26-A6C2-1BBC97A5D232}" type="pres">
      <dgm:prSet presAssocID="{6E12F538-C34E-4999-9B82-91F052F068C6}" presName="arrow" presStyleLbl="bgShp" presStyleIdx="0" presStyleCnt="1"/>
      <dgm:spPr/>
    </dgm:pt>
    <dgm:pt modelId="{F940D0E3-E356-419E-9C79-1C1E6FDA2B63}" type="pres">
      <dgm:prSet presAssocID="{6E12F538-C34E-4999-9B82-91F052F068C6}" presName="arrowDiagram3" presStyleCnt="0"/>
      <dgm:spPr/>
    </dgm:pt>
    <dgm:pt modelId="{0042499F-7806-4E25-AA00-F8EE8B67B985}" type="pres">
      <dgm:prSet presAssocID="{8AF774AD-BF51-45F6-96C2-60F26D02F927}" presName="bullet3a" presStyleLbl="node1" presStyleIdx="0" presStyleCnt="3"/>
      <dgm:spPr/>
    </dgm:pt>
    <dgm:pt modelId="{F4AA4A73-301D-484B-B1C9-53E4DB4CD30F}" type="pres">
      <dgm:prSet presAssocID="{8AF774AD-BF51-45F6-96C2-60F26D02F927}" presName="textBox3a" presStyleLbl="revTx" presStyleIdx="0" presStyleCnt="3">
        <dgm:presLayoutVars>
          <dgm:bulletEnabled val="1"/>
        </dgm:presLayoutVars>
      </dgm:prSet>
      <dgm:spPr/>
      <dgm:t>
        <a:bodyPr/>
        <a:lstStyle/>
        <a:p>
          <a:endParaRPr lang="en-CA"/>
        </a:p>
      </dgm:t>
    </dgm:pt>
    <dgm:pt modelId="{C9C28299-2A8D-40EC-AE38-BDFFDEAE8975}" type="pres">
      <dgm:prSet presAssocID="{3EB8D97B-1EC6-46BA-83E7-AE3DDBD27822}" presName="bullet3b" presStyleLbl="node1" presStyleIdx="1" presStyleCnt="3"/>
      <dgm:spPr/>
    </dgm:pt>
    <dgm:pt modelId="{4C3D6B4D-D93B-44BA-86FD-7327C7B55F93}" type="pres">
      <dgm:prSet presAssocID="{3EB8D97B-1EC6-46BA-83E7-AE3DDBD27822}" presName="textBox3b" presStyleLbl="revTx" presStyleIdx="1" presStyleCnt="3">
        <dgm:presLayoutVars>
          <dgm:bulletEnabled val="1"/>
        </dgm:presLayoutVars>
      </dgm:prSet>
      <dgm:spPr/>
      <dgm:t>
        <a:bodyPr/>
        <a:lstStyle/>
        <a:p>
          <a:endParaRPr lang="en-CA"/>
        </a:p>
      </dgm:t>
    </dgm:pt>
    <dgm:pt modelId="{04C2B950-8203-4263-BE19-A416B581F453}" type="pres">
      <dgm:prSet presAssocID="{431FC03B-D834-400E-9C0A-9F08CB9F6C33}" presName="bullet3c" presStyleLbl="node1" presStyleIdx="2" presStyleCnt="3"/>
      <dgm:spPr/>
    </dgm:pt>
    <dgm:pt modelId="{49AC6EB9-3756-4145-AC16-42C83E32E7B2}" type="pres">
      <dgm:prSet presAssocID="{431FC03B-D834-400E-9C0A-9F08CB9F6C33}" presName="textBox3c" presStyleLbl="revTx" presStyleIdx="2" presStyleCnt="3">
        <dgm:presLayoutVars>
          <dgm:bulletEnabled val="1"/>
        </dgm:presLayoutVars>
      </dgm:prSet>
      <dgm:spPr/>
      <dgm:t>
        <a:bodyPr/>
        <a:lstStyle/>
        <a:p>
          <a:endParaRPr lang="en-CA"/>
        </a:p>
      </dgm:t>
    </dgm:pt>
  </dgm:ptLst>
  <dgm:cxnLst>
    <dgm:cxn modelId="{2970D17A-9A09-4DDD-8967-DE67A9F371BB}" srcId="{6E12F538-C34E-4999-9B82-91F052F068C6}" destId="{8AF774AD-BF51-45F6-96C2-60F26D02F927}" srcOrd="0" destOrd="0" parTransId="{B76AAA2A-1E4C-4D7A-96D6-26C5CCE35126}" sibTransId="{9C71F95D-E5FC-42DF-A400-B69179425400}"/>
    <dgm:cxn modelId="{46F16E55-3749-4EC4-B11E-35AECD1BCF55}" type="presOf" srcId="{8AF774AD-BF51-45F6-96C2-60F26D02F927}" destId="{F4AA4A73-301D-484B-B1C9-53E4DB4CD30F}" srcOrd="0" destOrd="0" presId="urn:microsoft.com/office/officeart/2005/8/layout/arrow2"/>
    <dgm:cxn modelId="{D465E4B6-3305-48C6-8F95-059911EB110D}" type="presOf" srcId="{431FC03B-D834-400E-9C0A-9F08CB9F6C33}" destId="{49AC6EB9-3756-4145-AC16-42C83E32E7B2}" srcOrd="0" destOrd="0" presId="urn:microsoft.com/office/officeart/2005/8/layout/arrow2"/>
    <dgm:cxn modelId="{56632DB8-E056-4FBB-B55E-BC3120408040}" srcId="{6E12F538-C34E-4999-9B82-91F052F068C6}" destId="{3EB8D97B-1EC6-46BA-83E7-AE3DDBD27822}" srcOrd="1" destOrd="0" parTransId="{0DF04CA4-C95C-4154-B07F-C4F290229076}" sibTransId="{C1BB99D2-F297-4123-BDF2-5DC7FF296B13}"/>
    <dgm:cxn modelId="{64C85103-4CDD-465D-BF66-DC7DFC146B57}" type="presOf" srcId="{6E12F538-C34E-4999-9B82-91F052F068C6}" destId="{2A611BFE-0B23-4766-99E4-E8F5B8C244FE}" srcOrd="0" destOrd="0" presId="urn:microsoft.com/office/officeart/2005/8/layout/arrow2"/>
    <dgm:cxn modelId="{92FD8A67-90FF-4329-97E7-CC73BD351EA7}" type="presOf" srcId="{3EB8D97B-1EC6-46BA-83E7-AE3DDBD27822}" destId="{4C3D6B4D-D93B-44BA-86FD-7327C7B55F93}" srcOrd="0" destOrd="0" presId="urn:microsoft.com/office/officeart/2005/8/layout/arrow2"/>
    <dgm:cxn modelId="{69199D72-DE14-431C-911D-75A0435C3977}" srcId="{6E12F538-C34E-4999-9B82-91F052F068C6}" destId="{431FC03B-D834-400E-9C0A-9F08CB9F6C33}" srcOrd="2" destOrd="0" parTransId="{E1BA0F5B-BDF1-484F-AFAF-EFD633187675}" sibTransId="{7A16538D-5A17-4B77-B931-81C3BFF92CA1}"/>
    <dgm:cxn modelId="{8962DCCB-8FDE-4BDE-AD90-18C8A5A74757}" type="presParOf" srcId="{2A611BFE-0B23-4766-99E4-E8F5B8C244FE}" destId="{8307CFB4-AB0E-4D26-A6C2-1BBC97A5D232}" srcOrd="0" destOrd="0" presId="urn:microsoft.com/office/officeart/2005/8/layout/arrow2"/>
    <dgm:cxn modelId="{1E9315B3-BCB2-4171-A7AD-8CE1A9D8EC3C}" type="presParOf" srcId="{2A611BFE-0B23-4766-99E4-E8F5B8C244FE}" destId="{F940D0E3-E356-419E-9C79-1C1E6FDA2B63}" srcOrd="1" destOrd="0" presId="urn:microsoft.com/office/officeart/2005/8/layout/arrow2"/>
    <dgm:cxn modelId="{4E1EC4D8-250E-4640-B47A-C02A3F15398C}" type="presParOf" srcId="{F940D0E3-E356-419E-9C79-1C1E6FDA2B63}" destId="{0042499F-7806-4E25-AA00-F8EE8B67B985}" srcOrd="0" destOrd="0" presId="urn:microsoft.com/office/officeart/2005/8/layout/arrow2"/>
    <dgm:cxn modelId="{73E2E953-2E18-4F45-A389-5AB7CA80D9BF}" type="presParOf" srcId="{F940D0E3-E356-419E-9C79-1C1E6FDA2B63}" destId="{F4AA4A73-301D-484B-B1C9-53E4DB4CD30F}" srcOrd="1" destOrd="0" presId="urn:microsoft.com/office/officeart/2005/8/layout/arrow2"/>
    <dgm:cxn modelId="{15ED1E0D-4D7A-49EC-A115-1E09540DE873}" type="presParOf" srcId="{F940D0E3-E356-419E-9C79-1C1E6FDA2B63}" destId="{C9C28299-2A8D-40EC-AE38-BDFFDEAE8975}" srcOrd="2" destOrd="0" presId="urn:microsoft.com/office/officeart/2005/8/layout/arrow2"/>
    <dgm:cxn modelId="{78C1DEED-3935-4745-B32E-CDD3457DC0EC}" type="presParOf" srcId="{F940D0E3-E356-419E-9C79-1C1E6FDA2B63}" destId="{4C3D6B4D-D93B-44BA-86FD-7327C7B55F93}" srcOrd="3" destOrd="0" presId="urn:microsoft.com/office/officeart/2005/8/layout/arrow2"/>
    <dgm:cxn modelId="{870681E5-32C4-4426-AD3B-D07C8FCA8B53}" type="presParOf" srcId="{F940D0E3-E356-419E-9C79-1C1E6FDA2B63}" destId="{04C2B950-8203-4263-BE19-A416B581F453}" srcOrd="4" destOrd="0" presId="urn:microsoft.com/office/officeart/2005/8/layout/arrow2"/>
    <dgm:cxn modelId="{4BDBA511-D3EA-4061-9DF4-03F04AC51F83}" type="presParOf" srcId="{F940D0E3-E356-419E-9C79-1C1E6FDA2B63}" destId="{49AC6EB9-3756-4145-AC16-42C83E32E7B2}"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7CFB4-AB0E-4D26-A6C2-1BBC97A5D232}">
      <dsp:nvSpPr>
        <dsp:cNvPr id="0" name=""/>
        <dsp:cNvSpPr/>
      </dsp:nvSpPr>
      <dsp:spPr>
        <a:xfrm>
          <a:off x="0" y="32245"/>
          <a:ext cx="7262842" cy="4539276"/>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42499F-7806-4E25-AA00-F8EE8B67B985}">
      <dsp:nvSpPr>
        <dsp:cNvPr id="0" name=""/>
        <dsp:cNvSpPr/>
      </dsp:nvSpPr>
      <dsp:spPr>
        <a:xfrm>
          <a:off x="922380" y="3165254"/>
          <a:ext cx="188833" cy="1888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AA4A73-301D-484B-B1C9-53E4DB4CD30F}">
      <dsp:nvSpPr>
        <dsp:cNvPr id="0" name=""/>
        <dsp:cNvSpPr/>
      </dsp:nvSpPr>
      <dsp:spPr>
        <a:xfrm>
          <a:off x="1016797" y="3259671"/>
          <a:ext cx="1692242" cy="1311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59" tIns="0" rIns="0" bIns="0" numCol="1" spcCol="1270" anchor="t" anchorCtr="0">
          <a:noAutofit/>
        </a:bodyPr>
        <a:lstStyle/>
        <a:p>
          <a:pPr lvl="0" algn="l" defTabSz="1111250">
            <a:lnSpc>
              <a:spcPct val="90000"/>
            </a:lnSpc>
            <a:spcBef>
              <a:spcPct val="0"/>
            </a:spcBef>
            <a:spcAft>
              <a:spcPct val="35000"/>
            </a:spcAft>
          </a:pPr>
          <a:r>
            <a:rPr lang="en-CA" sz="2500" kern="1200" dirty="0" smtClean="0"/>
            <a:t>Send Information</a:t>
          </a:r>
          <a:endParaRPr lang="en-CA" sz="2500" kern="1200" dirty="0"/>
        </a:p>
      </dsp:txBody>
      <dsp:txXfrm>
        <a:off x="1016797" y="3259671"/>
        <a:ext cx="1692242" cy="1311850"/>
      </dsp:txXfrm>
    </dsp:sp>
    <dsp:sp modelId="{C9C28299-2A8D-40EC-AE38-BDFFDEAE8975}">
      <dsp:nvSpPr>
        <dsp:cNvPr id="0" name=""/>
        <dsp:cNvSpPr/>
      </dsp:nvSpPr>
      <dsp:spPr>
        <a:xfrm>
          <a:off x="2589203" y="1931479"/>
          <a:ext cx="341353" cy="3413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3D6B4D-D93B-44BA-86FD-7327C7B55F93}">
      <dsp:nvSpPr>
        <dsp:cNvPr id="0" name=""/>
        <dsp:cNvSpPr/>
      </dsp:nvSpPr>
      <dsp:spPr>
        <a:xfrm>
          <a:off x="2759879" y="2102155"/>
          <a:ext cx="1743082" cy="2469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876" tIns="0" rIns="0" bIns="0" numCol="1" spcCol="1270" anchor="t" anchorCtr="0">
          <a:noAutofit/>
        </a:bodyPr>
        <a:lstStyle/>
        <a:p>
          <a:pPr lvl="0" algn="l" defTabSz="1111250">
            <a:lnSpc>
              <a:spcPct val="90000"/>
            </a:lnSpc>
            <a:spcBef>
              <a:spcPct val="0"/>
            </a:spcBef>
            <a:spcAft>
              <a:spcPct val="35000"/>
            </a:spcAft>
          </a:pPr>
          <a:r>
            <a:rPr lang="en-CA" sz="2500" kern="1200" dirty="0" smtClean="0"/>
            <a:t>Get A Meeting</a:t>
          </a:r>
          <a:endParaRPr lang="en-CA" sz="2500" kern="1200" dirty="0"/>
        </a:p>
      </dsp:txBody>
      <dsp:txXfrm>
        <a:off x="2759879" y="2102155"/>
        <a:ext cx="1743082" cy="2469366"/>
      </dsp:txXfrm>
    </dsp:sp>
    <dsp:sp modelId="{04C2B950-8203-4263-BE19-A416B581F453}">
      <dsp:nvSpPr>
        <dsp:cNvPr id="0" name=""/>
        <dsp:cNvSpPr/>
      </dsp:nvSpPr>
      <dsp:spPr>
        <a:xfrm>
          <a:off x="4593747" y="1180682"/>
          <a:ext cx="472084" cy="47208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AC6EB9-3756-4145-AC16-42C83E32E7B2}">
      <dsp:nvSpPr>
        <dsp:cNvPr id="0" name=""/>
        <dsp:cNvSpPr/>
      </dsp:nvSpPr>
      <dsp:spPr>
        <a:xfrm>
          <a:off x="4829789" y="1416725"/>
          <a:ext cx="1743082" cy="3154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148" tIns="0" rIns="0" bIns="0" numCol="1" spcCol="1270" anchor="t" anchorCtr="0">
          <a:noAutofit/>
        </a:bodyPr>
        <a:lstStyle/>
        <a:p>
          <a:pPr lvl="0" algn="l" defTabSz="1111250">
            <a:lnSpc>
              <a:spcPct val="90000"/>
            </a:lnSpc>
            <a:spcBef>
              <a:spcPct val="0"/>
            </a:spcBef>
            <a:spcAft>
              <a:spcPct val="35000"/>
            </a:spcAft>
          </a:pPr>
          <a:r>
            <a:rPr lang="en-CA" sz="2500" kern="1200" dirty="0" smtClean="0"/>
            <a:t>Close The Sale</a:t>
          </a:r>
          <a:endParaRPr lang="en-CA" sz="2500" kern="1200" dirty="0"/>
        </a:p>
      </dsp:txBody>
      <dsp:txXfrm>
        <a:off x="4829789" y="1416725"/>
        <a:ext cx="1743082" cy="315479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0C985D-F4CD-4183-8522-21ECF48BD2B8}" type="datetimeFigureOut">
              <a:rPr lang="en-CA" smtClean="0"/>
              <a:t>2018-09-18</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51259-7481-41DF-B1C7-31C23218F064}" type="slidenum">
              <a:rPr lang="en-CA" smtClean="0"/>
              <a:t>‹#›</a:t>
            </a:fld>
            <a:endParaRPr lang="en-CA"/>
          </a:p>
        </p:txBody>
      </p:sp>
    </p:spTree>
    <p:extLst>
      <p:ext uri="{BB962C8B-B14F-4D97-AF65-F5344CB8AC3E}">
        <p14:creationId xmlns:p14="http://schemas.microsoft.com/office/powerpoint/2010/main" val="1604818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A451259-7481-41DF-B1C7-31C23218F064}" type="slidenum">
              <a:rPr lang="en-CA" smtClean="0"/>
              <a:t>1</a:t>
            </a:fld>
            <a:endParaRPr lang="en-CA"/>
          </a:p>
        </p:txBody>
      </p:sp>
    </p:spTree>
    <p:extLst>
      <p:ext uri="{BB962C8B-B14F-4D97-AF65-F5344CB8AC3E}">
        <p14:creationId xmlns:p14="http://schemas.microsoft.com/office/powerpoint/2010/main" val="1133865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smtClean="0"/>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D79A71D-EDBF-478C-9993-A57B3C100F19}"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18438925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0F3476-3456-4029-B6B4-CA67DEC5CF85}"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11757801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7D935F7E-E71B-4EE5-8CA2-7FEB90896D13}" type="datetime1">
              <a:rPr lang="en-US" smtClean="0"/>
              <a:t>9/18/2018</a:t>
            </a:fld>
            <a:endParaRPr lang="en-CA"/>
          </a:p>
        </p:txBody>
      </p:sp>
      <p:sp>
        <p:nvSpPr>
          <p:cNvPr id="5" name="Footer Placeholder 4"/>
          <p:cNvSpPr>
            <a:spLocks noGrp="1"/>
          </p:cNvSpPr>
          <p:nvPr>
            <p:ph type="ftr" sz="quarter" idx="11"/>
          </p:nvPr>
        </p:nvSpPr>
        <p:spPr>
          <a:xfrm>
            <a:off x="2832102" y="6422855"/>
            <a:ext cx="3209752" cy="365125"/>
          </a:xfrm>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a:xfrm>
            <a:off x="6054787" y="6422855"/>
            <a:ext cx="659819" cy="365125"/>
          </a:xfrm>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7888464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3116"/>
            <a:ext cx="8229600" cy="398304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0F7C495B-C378-4AE0-82CA-2C314BE6A0A1}"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
        <p:nvSpPr>
          <p:cNvPr id="9" name="Title 1"/>
          <p:cNvSpPr>
            <a:spLocks noGrp="1"/>
          </p:cNvSpPr>
          <p:nvPr>
            <p:ph type="title"/>
          </p:nvPr>
        </p:nvSpPr>
        <p:spPr>
          <a:xfrm>
            <a:off x="457200" y="928670"/>
            <a:ext cx="8229600" cy="1143000"/>
          </a:xfrm>
        </p:spPr>
        <p:txBody>
          <a:bodyPr/>
          <a:lstStyle/>
          <a:p>
            <a:r>
              <a:rPr lang="en-US" dirty="0" smtClean="0"/>
              <a:t>Click to edit Master title style</a:t>
            </a:r>
            <a:endParaRPr lang="en-CA"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7600F3-2C28-4223-809B-385FF4DF626C}"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39820113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83E717D2-FF1D-4335-B200-42060138EB94}" type="datetime1">
              <a:rPr lang="en-US" smtClean="0"/>
              <a:t>9/18/2018</a:t>
            </a:fld>
            <a:endParaRPr lang="en-CA"/>
          </a:p>
        </p:txBody>
      </p:sp>
      <p:sp>
        <p:nvSpPr>
          <p:cNvPr id="5" name="Footer Placeholder 4"/>
          <p:cNvSpPr>
            <a:spLocks noGrp="1"/>
          </p:cNvSpPr>
          <p:nvPr>
            <p:ph type="ftr" sz="quarter" idx="11"/>
          </p:nvPr>
        </p:nvSpPr>
        <p:spPr/>
        <p:txBody>
          <a:bodyPr/>
          <a:lstStyle>
            <a:lvl1pPr>
              <a:defRPr>
                <a:solidFill>
                  <a:schemeClr val="tx2"/>
                </a:solidFill>
              </a:defRPr>
            </a:lvl1p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C311181-07AF-4940-AF7E-81F4D00DD368}" type="slidenum">
              <a:rPr lang="en-CA" smtClean="0"/>
              <a:pPr/>
              <a:t>‹#›</a:t>
            </a:fld>
            <a:endParaRPr lang="en-CA"/>
          </a:p>
        </p:txBody>
      </p:sp>
    </p:spTree>
    <p:extLst>
      <p:ext uri="{BB962C8B-B14F-4D97-AF65-F5344CB8AC3E}">
        <p14:creationId xmlns:p14="http://schemas.microsoft.com/office/powerpoint/2010/main" val="3296118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19AE06-A794-416E-80BB-8C7AA0FBD80E}" type="datetime1">
              <a:rPr lang="en-US" smtClean="0"/>
              <a:t>9/18/2018</a:t>
            </a:fld>
            <a:endParaRPr lang="en-CA"/>
          </a:p>
        </p:txBody>
      </p:sp>
      <p:sp>
        <p:nvSpPr>
          <p:cNvPr id="6" name="Footer Placeholder 5"/>
          <p:cNvSpPr>
            <a:spLocks noGrp="1"/>
          </p:cNvSpPr>
          <p:nvPr>
            <p:ph type="ftr" sz="quarter" idx="11"/>
          </p:nvPr>
        </p:nvSpPr>
        <p:spPr/>
        <p:txBody>
          <a:bodyPr/>
          <a:lstStyle/>
          <a:p>
            <a:r>
              <a:rPr lang="en-CA" smtClean="0"/>
              <a:t>www.SmallBusinessSolver.com © 2018</a:t>
            </a:r>
            <a:endParaRPr lang="en-CA"/>
          </a:p>
        </p:txBody>
      </p:sp>
      <p:sp>
        <p:nvSpPr>
          <p:cNvPr id="7" name="Slide Number Placeholder 6"/>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8584391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5CE1F6-01FE-4221-A826-1D8059CEC366}" type="datetime1">
              <a:rPr lang="en-US" smtClean="0"/>
              <a:t>9/18/2018</a:t>
            </a:fld>
            <a:endParaRPr lang="en-CA"/>
          </a:p>
        </p:txBody>
      </p:sp>
      <p:sp>
        <p:nvSpPr>
          <p:cNvPr id="8" name="Footer Placeholder 7"/>
          <p:cNvSpPr>
            <a:spLocks noGrp="1"/>
          </p:cNvSpPr>
          <p:nvPr>
            <p:ph type="ftr" sz="quarter" idx="11"/>
          </p:nvPr>
        </p:nvSpPr>
        <p:spPr/>
        <p:txBody>
          <a:bodyPr/>
          <a:lstStyle/>
          <a:p>
            <a:r>
              <a:rPr lang="en-CA" smtClean="0"/>
              <a:t>www.SmallBusinessSolver.com © 2018</a:t>
            </a:r>
            <a:endParaRPr lang="en-CA"/>
          </a:p>
        </p:txBody>
      </p:sp>
      <p:sp>
        <p:nvSpPr>
          <p:cNvPr id="9" name="Slide Number Placeholder 8"/>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31851641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5F5687-A18E-4C5F-AFDE-3D10E0AAD103}" type="datetime1">
              <a:rPr lang="en-US" smtClean="0"/>
              <a:t>9/18/2018</a:t>
            </a:fld>
            <a:endParaRPr lang="en-CA"/>
          </a:p>
        </p:txBody>
      </p:sp>
      <p:sp>
        <p:nvSpPr>
          <p:cNvPr id="4" name="Footer Placeholder 3"/>
          <p:cNvSpPr>
            <a:spLocks noGrp="1"/>
          </p:cNvSpPr>
          <p:nvPr>
            <p:ph type="ftr" sz="quarter" idx="11"/>
          </p:nvPr>
        </p:nvSpPr>
        <p:spPr/>
        <p:txBody>
          <a:bodyPr/>
          <a:lstStyle/>
          <a:p>
            <a:r>
              <a:rPr lang="en-CA" smtClean="0"/>
              <a:t>www.SmallBusinessSolver.com © 2018</a:t>
            </a:r>
            <a:endParaRPr lang="en-CA"/>
          </a:p>
        </p:txBody>
      </p:sp>
      <p:sp>
        <p:nvSpPr>
          <p:cNvPr id="5" name="Slide Number Placeholder 4"/>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19819146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6592F9-14C7-4FD2-922C-46FC9228EB13}" type="datetime1">
              <a:rPr lang="en-US" smtClean="0"/>
              <a:t>9/18/2018</a:t>
            </a:fld>
            <a:endParaRPr lang="en-CA"/>
          </a:p>
        </p:txBody>
      </p:sp>
      <p:sp>
        <p:nvSpPr>
          <p:cNvPr id="3" name="Footer Placeholder 2"/>
          <p:cNvSpPr>
            <a:spLocks noGrp="1"/>
          </p:cNvSpPr>
          <p:nvPr>
            <p:ph type="ftr" sz="quarter" idx="11"/>
          </p:nvPr>
        </p:nvSpPr>
        <p:spPr/>
        <p:txBody>
          <a:bodyPr/>
          <a:lstStyle/>
          <a:p>
            <a:r>
              <a:rPr lang="en-CA" smtClean="0"/>
              <a:t>www.SmallBusinessSolver.com © 2018</a:t>
            </a:r>
            <a:endParaRPr lang="en-CA"/>
          </a:p>
        </p:txBody>
      </p:sp>
      <p:sp>
        <p:nvSpPr>
          <p:cNvPr id="4" name="Slide Number Placeholder 3"/>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28063161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7C523C-1292-4CF4-881B-7F9E2A8BC5F0}" type="datetime1">
              <a:rPr lang="en-US" smtClean="0"/>
              <a:t>9/18/2018</a:t>
            </a:fld>
            <a:endParaRPr lang="en-CA"/>
          </a:p>
        </p:txBody>
      </p:sp>
      <p:sp>
        <p:nvSpPr>
          <p:cNvPr id="6" name="Footer Placeholder 5"/>
          <p:cNvSpPr>
            <a:spLocks noGrp="1"/>
          </p:cNvSpPr>
          <p:nvPr>
            <p:ph type="ftr" sz="quarter" idx="11"/>
          </p:nvPr>
        </p:nvSpPr>
        <p:spPr/>
        <p:txBody>
          <a:bodyPr/>
          <a:lstStyle/>
          <a:p>
            <a:r>
              <a:rPr lang="en-CA" smtClean="0"/>
              <a:t>www.SmallBusinessSolver.com © 2018</a:t>
            </a:r>
            <a:endParaRPr lang="en-CA"/>
          </a:p>
        </p:txBody>
      </p:sp>
      <p:sp>
        <p:nvSpPr>
          <p:cNvPr id="7" name="Slide Number Placeholder 6"/>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9751662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937B0B-74D3-43E5-B3A3-A6C807C5A3AA}" type="datetime1">
              <a:rPr lang="en-US" smtClean="0"/>
              <a:t>9/18/2018</a:t>
            </a:fld>
            <a:endParaRPr lang="en-CA"/>
          </a:p>
        </p:txBody>
      </p:sp>
      <p:sp>
        <p:nvSpPr>
          <p:cNvPr id="6" name="Footer Placeholder 5"/>
          <p:cNvSpPr>
            <a:spLocks noGrp="1"/>
          </p:cNvSpPr>
          <p:nvPr>
            <p:ph type="ftr" sz="quarter" idx="11"/>
          </p:nvPr>
        </p:nvSpPr>
        <p:spPr/>
        <p:txBody>
          <a:bodyPr/>
          <a:lstStyle/>
          <a:p>
            <a:r>
              <a:rPr lang="en-CA" smtClean="0"/>
              <a:t>www.SmallBusinessSolver.com © 2018</a:t>
            </a:r>
            <a:endParaRPr lang="en-CA"/>
          </a:p>
        </p:txBody>
      </p:sp>
      <p:sp>
        <p:nvSpPr>
          <p:cNvPr id="7" name="Slide Number Placeholder 6"/>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37385150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43E22F84-BF96-481F-B5E5-FB9521AE9B04}" type="datetime1">
              <a:rPr lang="en-US" smtClean="0"/>
              <a:t>9/18/2018</a:t>
            </a:fld>
            <a:endParaRPr lang="en-CA"/>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r>
              <a:rPr lang="en-CA" smtClean="0"/>
              <a:t>www.SmallBusinessSolver.com © 2018</a:t>
            </a:r>
            <a:endParaRPr lang="en-CA"/>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3C311181-07AF-4940-AF7E-81F4D00DD368}" type="slidenum">
              <a:rPr lang="en-CA" smtClean="0"/>
              <a:pPr/>
              <a:t>‹#›</a:t>
            </a:fld>
            <a:endParaRPr lang="en-CA"/>
          </a:p>
        </p:txBody>
      </p:sp>
    </p:spTree>
    <p:extLst>
      <p:ext uri="{BB962C8B-B14F-4D97-AF65-F5344CB8AC3E}">
        <p14:creationId xmlns:p14="http://schemas.microsoft.com/office/powerpoint/2010/main" val="22957588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0" r:id="rId1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sldNum="0" hd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2" name="Title 1"/>
          <p:cNvSpPr>
            <a:spLocks noGrp="1"/>
          </p:cNvSpPr>
          <p:nvPr>
            <p:ph type="ctrTitle"/>
          </p:nvPr>
        </p:nvSpPr>
        <p:spPr>
          <a:xfrm>
            <a:off x="251520" y="390128"/>
            <a:ext cx="3383602" cy="1739347"/>
          </a:xfrm>
        </p:spPr>
        <p:txBody>
          <a:bodyPr>
            <a:normAutofit/>
          </a:bodyPr>
          <a:lstStyle/>
          <a:p>
            <a:pPr algn="l"/>
            <a:r>
              <a:rPr lang="en-CA" b="1" i="1" dirty="0" smtClean="0">
                <a:solidFill>
                  <a:srgbClr val="002060"/>
                </a:solidFill>
              </a:rPr>
              <a:t>Cold Calling</a:t>
            </a:r>
            <a:endParaRPr lang="en-CA" dirty="0">
              <a:solidFill>
                <a:srgbClr val="002060"/>
              </a:solidFill>
            </a:endParaRPr>
          </a:p>
        </p:txBody>
      </p:sp>
      <p:sp>
        <p:nvSpPr>
          <p:cNvPr id="3" name="Subtitle 2"/>
          <p:cNvSpPr>
            <a:spLocks noGrp="1"/>
          </p:cNvSpPr>
          <p:nvPr>
            <p:ph type="subTitle" idx="1"/>
          </p:nvPr>
        </p:nvSpPr>
        <p:spPr>
          <a:xfrm>
            <a:off x="466770" y="2138603"/>
            <a:ext cx="3168352" cy="1872208"/>
          </a:xfrm>
        </p:spPr>
        <p:txBody>
          <a:bodyPr>
            <a:normAutofit/>
          </a:bodyPr>
          <a:lstStyle/>
          <a:p>
            <a:pPr>
              <a:spcAft>
                <a:spcPts val="0"/>
              </a:spcAft>
              <a:defRPr/>
            </a:pPr>
            <a:r>
              <a:rPr lang="en-CA" sz="2800" b="1" i="1" dirty="0">
                <a:solidFill>
                  <a:schemeClr val="tx2">
                    <a:lumMod val="10000"/>
                  </a:schemeClr>
                </a:solidFill>
              </a:rPr>
              <a:t>Why Do So Many People Hate Picking Up The Phone?</a:t>
            </a:r>
            <a:endParaRPr lang="en-CA" sz="2800" dirty="0">
              <a:solidFill>
                <a:schemeClr val="tx2">
                  <a:lumMod val="10000"/>
                </a:schemeClr>
              </a:solidFill>
            </a:endParaRPr>
          </a:p>
        </p:txBody>
      </p:sp>
      <p:sp>
        <p:nvSpPr>
          <p:cNvPr id="4" name="Footer Placeholder 3"/>
          <p:cNvSpPr>
            <a:spLocks noGrp="1"/>
          </p:cNvSpPr>
          <p:nvPr>
            <p:ph type="ftr" sz="quarter" idx="11"/>
          </p:nvPr>
        </p:nvSpPr>
        <p:spPr/>
        <p:txBody>
          <a:bodyPr/>
          <a:lstStyle/>
          <a:p>
            <a:r>
              <a:rPr lang="en-CA" smtClean="0"/>
              <a:t>www.SmallBusinessSolver.com © 2018</a:t>
            </a:r>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457200" y="928688"/>
            <a:ext cx="8229600" cy="1143000"/>
          </a:xfrm>
        </p:spPr>
        <p:txBody>
          <a:bodyPr/>
          <a:lstStyle/>
          <a:p>
            <a:pPr eaLnBrk="1" hangingPunct="1"/>
            <a:r>
              <a:rPr lang="en-CA" altLang="en-US" smtClean="0"/>
              <a:t>Achieve Your Goal</a:t>
            </a:r>
          </a:p>
        </p:txBody>
      </p:sp>
      <p:graphicFrame>
        <p:nvGraphicFramePr>
          <p:cNvPr id="4" name="Diagram 3"/>
          <p:cNvGraphicFramePr/>
          <p:nvPr>
            <p:extLst>
              <p:ext uri="{D42A27DB-BD31-4B8C-83A1-F6EECF244321}">
                <p14:modId xmlns:p14="http://schemas.microsoft.com/office/powerpoint/2010/main" val="1774426875"/>
              </p:ext>
            </p:extLst>
          </p:nvPr>
        </p:nvGraphicFramePr>
        <p:xfrm>
          <a:off x="1000100" y="1869192"/>
          <a:ext cx="7262842" cy="4603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292" name="TextBox 5"/>
          <p:cNvSpPr txBox="1">
            <a:spLocks noChangeArrowheads="1"/>
          </p:cNvSpPr>
          <p:nvPr/>
        </p:nvSpPr>
        <p:spPr bwMode="auto">
          <a:xfrm>
            <a:off x="251520" y="6229176"/>
            <a:ext cx="1096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CA" altLang="en-US" sz="3200" dirty="0"/>
              <a:t>Easy</a:t>
            </a:r>
          </a:p>
        </p:txBody>
      </p:sp>
      <p:sp>
        <p:nvSpPr>
          <p:cNvPr id="12293" name="TextBox 6"/>
          <p:cNvSpPr txBox="1">
            <a:spLocks noChangeArrowheads="1"/>
          </p:cNvSpPr>
          <p:nvPr/>
        </p:nvSpPr>
        <p:spPr bwMode="auto">
          <a:xfrm>
            <a:off x="7668344" y="3420864"/>
            <a:ext cx="15224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CA" altLang="en-US" sz="3200" dirty="0"/>
              <a:t>Difficult</a:t>
            </a:r>
          </a:p>
        </p:txBody>
      </p:sp>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7149133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3"/>
          <p:cNvSpPr>
            <a:spLocks noGrp="1"/>
          </p:cNvSpPr>
          <p:nvPr>
            <p:ph idx="1"/>
          </p:nvPr>
        </p:nvSpPr>
        <p:spPr>
          <a:xfrm>
            <a:off x="457200" y="1857375"/>
            <a:ext cx="8229600" cy="3983038"/>
          </a:xfrm>
        </p:spPr>
        <p:txBody>
          <a:bodyPr/>
          <a:lstStyle/>
          <a:p>
            <a:pPr algn="ctr">
              <a:buFont typeface="Arial" panose="020B0604020202020204" pitchFamily="34" charset="0"/>
              <a:buNone/>
            </a:pPr>
            <a:endParaRPr lang="en-CA" altLang="en-US" sz="2400" dirty="0" smtClean="0"/>
          </a:p>
          <a:p>
            <a:pPr algn="ctr">
              <a:buFont typeface="Arial" panose="020B0604020202020204" pitchFamily="34" charset="0"/>
              <a:buNone/>
            </a:pPr>
            <a:r>
              <a:rPr lang="en-CA" altLang="en-US" sz="2800" dirty="0" smtClean="0"/>
              <a:t>Thomas owns a commercial cleaning company and his target market is office buildings. Thomas’ cleaning company takes care of all the cleaning throughout the different buildings. Thomas wants to grow his business and has decided that the best way to get in front of new clients is through cold calling. He is prepared to pick up the phone, but doesn’t know what to say. He uses the model to help.</a:t>
            </a:r>
          </a:p>
          <a:p>
            <a:pPr>
              <a:buFont typeface="Arial" panose="020B0604020202020204" pitchFamily="34" charset="0"/>
              <a:buNone/>
            </a:pPr>
            <a:endParaRPr lang="en-US" altLang="en-US" sz="2400" dirty="0" smtClean="0"/>
          </a:p>
        </p:txBody>
      </p:sp>
      <p:sp>
        <p:nvSpPr>
          <p:cNvPr id="13315" name="Title 2"/>
          <p:cNvSpPr>
            <a:spLocks noGrp="1"/>
          </p:cNvSpPr>
          <p:nvPr>
            <p:ph type="title"/>
          </p:nvPr>
        </p:nvSpPr>
        <p:spPr>
          <a:xfrm>
            <a:off x="457200" y="928688"/>
            <a:ext cx="8229600" cy="1143000"/>
          </a:xfrm>
        </p:spPr>
        <p:txBody>
          <a:bodyPr/>
          <a:lstStyle/>
          <a:p>
            <a:pPr eaLnBrk="1" hangingPunct="1"/>
            <a:r>
              <a:rPr lang="en-CA" altLang="en-US" smtClean="0"/>
              <a:t>Example</a:t>
            </a:r>
          </a:p>
        </p:txBody>
      </p:sp>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21266133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a:xfrm>
            <a:off x="457200" y="928688"/>
            <a:ext cx="8229600" cy="1143000"/>
          </a:xfrm>
        </p:spPr>
        <p:txBody>
          <a:bodyPr/>
          <a:lstStyle/>
          <a:p>
            <a:pPr eaLnBrk="1" hangingPunct="1"/>
            <a:r>
              <a:rPr lang="en-CA" altLang="en-US" smtClean="0"/>
              <a:t>Example</a:t>
            </a:r>
          </a:p>
        </p:txBody>
      </p:sp>
      <p:graphicFrame>
        <p:nvGraphicFramePr>
          <p:cNvPr id="5" name="Table 4"/>
          <p:cNvGraphicFramePr>
            <a:graphicFrameLocks noGrp="1"/>
          </p:cNvGraphicFramePr>
          <p:nvPr>
            <p:extLst>
              <p:ext uri="{D42A27DB-BD31-4B8C-83A1-F6EECF244321}">
                <p14:modId xmlns:p14="http://schemas.microsoft.com/office/powerpoint/2010/main" val="4291623211"/>
              </p:ext>
            </p:extLst>
          </p:nvPr>
        </p:nvGraphicFramePr>
        <p:xfrm>
          <a:off x="285750" y="2022051"/>
          <a:ext cx="8643938" cy="4359277"/>
        </p:xfrm>
        <a:graphic>
          <a:graphicData uri="http://schemas.openxmlformats.org/drawingml/2006/table">
            <a:tbl>
              <a:tblPr>
                <a:tableStyleId>{5940675A-B579-460E-94D1-54222C63F5DA}</a:tableStyleId>
              </a:tblPr>
              <a:tblGrid>
                <a:gridCol w="1714500"/>
                <a:gridCol w="6929438"/>
              </a:tblGrid>
              <a:tr h="670658">
                <a:tc>
                  <a:txBody>
                    <a:bodyPr/>
                    <a:lstStyle/>
                    <a:p>
                      <a:pPr indent="228600">
                        <a:spcAft>
                          <a:spcPts val="0"/>
                        </a:spcAft>
                      </a:pPr>
                      <a:r>
                        <a:rPr lang="en-CA" sz="2200" dirty="0"/>
                        <a:t>Make an Impression</a:t>
                      </a:r>
                      <a:endParaRPr lang="en-CA" sz="2200" dirty="0">
                        <a:solidFill>
                          <a:schemeClr val="tx1"/>
                        </a:solidFill>
                        <a:latin typeface="Calibri"/>
                        <a:ea typeface="Times New Roman"/>
                        <a:cs typeface="Times New Roman"/>
                      </a:endParaRPr>
                    </a:p>
                  </a:txBody>
                  <a:tcPr marL="68580" marR="68580" marT="0" marB="0"/>
                </a:tc>
                <a:tc>
                  <a:txBody>
                    <a:bodyPr/>
                    <a:lstStyle/>
                    <a:p>
                      <a:pPr indent="228600">
                        <a:spcAft>
                          <a:spcPts val="0"/>
                        </a:spcAft>
                      </a:pPr>
                      <a:r>
                        <a:rPr lang="en-CA" sz="2200"/>
                        <a:t>Top of the morning to you! </a:t>
                      </a:r>
                      <a:endParaRPr lang="en-CA" sz="2200">
                        <a:solidFill>
                          <a:schemeClr val="tx1"/>
                        </a:solidFill>
                        <a:latin typeface="Calibri"/>
                        <a:ea typeface="Times New Roman"/>
                        <a:cs typeface="Times New Roman"/>
                      </a:endParaRPr>
                    </a:p>
                  </a:txBody>
                  <a:tcPr marL="68580" marR="68580" marT="0" marB="0"/>
                </a:tc>
              </a:tr>
              <a:tr h="670658">
                <a:tc>
                  <a:txBody>
                    <a:bodyPr/>
                    <a:lstStyle/>
                    <a:p>
                      <a:pPr indent="228600">
                        <a:spcAft>
                          <a:spcPts val="0"/>
                        </a:spcAft>
                      </a:pPr>
                      <a:r>
                        <a:rPr lang="en-CA" sz="2200" dirty="0"/>
                        <a:t>Identify Yourself</a:t>
                      </a:r>
                      <a:endParaRPr lang="en-CA" sz="2200" dirty="0">
                        <a:solidFill>
                          <a:schemeClr val="tx1"/>
                        </a:solidFill>
                        <a:latin typeface="Calibri"/>
                        <a:ea typeface="Times New Roman"/>
                        <a:cs typeface="Times New Roman"/>
                      </a:endParaRPr>
                    </a:p>
                  </a:txBody>
                  <a:tcPr marL="68580" marR="68580" marT="0" marB="0"/>
                </a:tc>
                <a:tc>
                  <a:txBody>
                    <a:bodyPr/>
                    <a:lstStyle/>
                    <a:p>
                      <a:pPr indent="228600">
                        <a:spcAft>
                          <a:spcPts val="0"/>
                        </a:spcAft>
                      </a:pPr>
                      <a:r>
                        <a:rPr lang="en-CA" sz="2200" dirty="0"/>
                        <a:t>My name is Thomas. I’m calling from Office Cleaners. </a:t>
                      </a:r>
                      <a:endParaRPr lang="en-CA" sz="2200" dirty="0">
                        <a:solidFill>
                          <a:schemeClr val="tx1"/>
                        </a:solidFill>
                        <a:latin typeface="Calibri"/>
                        <a:ea typeface="Times New Roman"/>
                        <a:cs typeface="Times New Roman"/>
                      </a:endParaRPr>
                    </a:p>
                  </a:txBody>
                  <a:tcPr marL="68580" marR="68580" marT="0" marB="0"/>
                </a:tc>
              </a:tr>
              <a:tr h="1005987">
                <a:tc>
                  <a:txBody>
                    <a:bodyPr/>
                    <a:lstStyle/>
                    <a:p>
                      <a:pPr indent="228600">
                        <a:spcAft>
                          <a:spcPts val="0"/>
                        </a:spcAft>
                      </a:pPr>
                      <a:r>
                        <a:rPr lang="en-CA" sz="2200"/>
                        <a:t>Reason for Calling</a:t>
                      </a:r>
                      <a:endParaRPr lang="en-CA" sz="2200">
                        <a:solidFill>
                          <a:schemeClr val="tx1"/>
                        </a:solidFill>
                        <a:latin typeface="Calibri"/>
                        <a:ea typeface="Times New Roman"/>
                        <a:cs typeface="Times New Roman"/>
                      </a:endParaRPr>
                    </a:p>
                  </a:txBody>
                  <a:tcPr marL="68580" marR="68580" marT="0" marB="0"/>
                </a:tc>
                <a:tc>
                  <a:txBody>
                    <a:bodyPr/>
                    <a:lstStyle/>
                    <a:p>
                      <a:pPr indent="228600">
                        <a:spcAft>
                          <a:spcPts val="0"/>
                        </a:spcAft>
                      </a:pPr>
                      <a:r>
                        <a:rPr lang="en-CA" sz="2200" dirty="0"/>
                        <a:t>Your company has over 50 employees in your office building, which makes you an ideal client to look at getting a professional cleaner.</a:t>
                      </a:r>
                      <a:endParaRPr lang="en-CA" sz="2200" dirty="0">
                        <a:solidFill>
                          <a:schemeClr val="tx1"/>
                        </a:solidFill>
                        <a:latin typeface="Calibri"/>
                        <a:ea typeface="Times New Roman"/>
                        <a:cs typeface="Times New Roman"/>
                      </a:endParaRPr>
                    </a:p>
                  </a:txBody>
                  <a:tcPr marL="68580" marR="68580" marT="0" marB="0"/>
                </a:tc>
              </a:tr>
              <a:tr h="1005987">
                <a:tc>
                  <a:txBody>
                    <a:bodyPr/>
                    <a:lstStyle/>
                    <a:p>
                      <a:pPr indent="228600">
                        <a:spcAft>
                          <a:spcPts val="0"/>
                        </a:spcAft>
                      </a:pPr>
                      <a:r>
                        <a:rPr lang="en-CA" sz="2200"/>
                        <a:t>Get to ‘Yes’</a:t>
                      </a:r>
                      <a:endParaRPr lang="en-CA" sz="2200">
                        <a:solidFill>
                          <a:schemeClr val="tx1"/>
                        </a:solidFill>
                        <a:latin typeface="Calibri"/>
                        <a:ea typeface="Times New Roman"/>
                        <a:cs typeface="Times New Roman"/>
                      </a:endParaRPr>
                    </a:p>
                  </a:txBody>
                  <a:tcPr marL="68580" marR="68580" marT="0" marB="0"/>
                </a:tc>
                <a:tc>
                  <a:txBody>
                    <a:bodyPr/>
                    <a:lstStyle/>
                    <a:p>
                      <a:pPr indent="228600">
                        <a:spcAft>
                          <a:spcPts val="0"/>
                        </a:spcAft>
                      </a:pPr>
                      <a:r>
                        <a:rPr lang="en-CA" sz="2200" dirty="0"/>
                        <a:t>Is it important to the people who work in the building that it is clean?</a:t>
                      </a:r>
                    </a:p>
                    <a:p>
                      <a:pPr indent="228600">
                        <a:spcAft>
                          <a:spcPts val="0"/>
                        </a:spcAft>
                      </a:pPr>
                      <a:r>
                        <a:rPr lang="en-CA" sz="2200" dirty="0"/>
                        <a:t>Is being environmentally friendly is also very important?</a:t>
                      </a:r>
                      <a:endParaRPr lang="en-CA" sz="2200" dirty="0">
                        <a:solidFill>
                          <a:schemeClr val="tx1"/>
                        </a:solidFill>
                        <a:latin typeface="Calibri"/>
                        <a:ea typeface="Times New Roman"/>
                        <a:cs typeface="Times New Roman"/>
                      </a:endParaRPr>
                    </a:p>
                  </a:txBody>
                  <a:tcPr marL="68580" marR="68580" marT="0" marB="0"/>
                </a:tc>
              </a:tr>
              <a:tr h="1005987">
                <a:tc>
                  <a:txBody>
                    <a:bodyPr/>
                    <a:lstStyle/>
                    <a:p>
                      <a:pPr indent="228600">
                        <a:spcAft>
                          <a:spcPts val="0"/>
                        </a:spcAft>
                      </a:pPr>
                      <a:r>
                        <a:rPr lang="en-CA" sz="2200"/>
                        <a:t>Achieve Your Goal</a:t>
                      </a:r>
                      <a:endParaRPr lang="en-CA" sz="2200">
                        <a:solidFill>
                          <a:schemeClr val="tx1"/>
                        </a:solidFill>
                        <a:latin typeface="Calibri"/>
                        <a:ea typeface="Times New Roman"/>
                        <a:cs typeface="Times New Roman"/>
                      </a:endParaRPr>
                    </a:p>
                  </a:txBody>
                  <a:tcPr marL="68580" marR="68580" marT="0" marB="0"/>
                </a:tc>
                <a:tc>
                  <a:txBody>
                    <a:bodyPr/>
                    <a:lstStyle/>
                    <a:p>
                      <a:pPr indent="228600">
                        <a:spcAft>
                          <a:spcPts val="0"/>
                        </a:spcAft>
                      </a:pPr>
                      <a:r>
                        <a:rPr lang="en-CA" sz="2200" dirty="0"/>
                        <a:t>I’d like an opportunity to speak to the right person about how we are able to provide an environmentally friendly and clean environment at the same time.</a:t>
                      </a:r>
                      <a:endParaRPr lang="en-CA" sz="2200" dirty="0">
                        <a:solidFill>
                          <a:schemeClr val="tx1"/>
                        </a:solidFill>
                        <a:latin typeface="Calibri"/>
                        <a:ea typeface="Times New Roman"/>
                        <a:cs typeface="Times New Roman"/>
                      </a:endParaRPr>
                    </a:p>
                  </a:txBody>
                  <a:tcPr marL="68580" marR="68580" marT="0" marB="0"/>
                </a:tc>
              </a:tr>
            </a:tbl>
          </a:graphicData>
        </a:graphic>
      </p:graphicFrame>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37659950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ubtitle 3"/>
          <p:cNvSpPr>
            <a:spLocks noGrp="1"/>
          </p:cNvSpPr>
          <p:nvPr>
            <p:ph idx="1"/>
          </p:nvPr>
        </p:nvSpPr>
        <p:spPr>
          <a:xfrm>
            <a:off x="457200" y="2143125"/>
            <a:ext cx="8229600" cy="3983038"/>
          </a:xfrm>
        </p:spPr>
        <p:txBody>
          <a:bodyPr/>
          <a:lstStyle/>
          <a:p>
            <a:pPr algn="ctr">
              <a:buFont typeface="Arial" panose="020B0604020202020204" pitchFamily="34" charset="0"/>
              <a:buNone/>
            </a:pPr>
            <a:endParaRPr lang="en-CA" altLang="en-US" dirty="0" smtClean="0"/>
          </a:p>
          <a:p>
            <a:pPr algn="ctr">
              <a:buFont typeface="Arial" panose="020B0604020202020204" pitchFamily="34" charset="0"/>
              <a:buNone/>
            </a:pPr>
            <a:r>
              <a:rPr lang="en-CA" altLang="en-US" sz="3200" dirty="0" smtClean="0"/>
              <a:t>Imagine you are the owner of a trucking company called Onion Transport. </a:t>
            </a:r>
          </a:p>
          <a:p>
            <a:pPr algn="ctr">
              <a:buFont typeface="Arial" panose="020B0604020202020204" pitchFamily="34" charset="0"/>
              <a:buNone/>
            </a:pPr>
            <a:endParaRPr lang="en-CA" altLang="en-US" sz="3200" dirty="0" smtClean="0"/>
          </a:p>
          <a:p>
            <a:pPr algn="ctr">
              <a:buFont typeface="Arial" panose="020B0604020202020204" pitchFamily="34" charset="0"/>
              <a:buNone/>
            </a:pPr>
            <a:r>
              <a:rPr lang="en-CA" altLang="en-US" sz="3200" dirty="0" smtClean="0"/>
              <a:t>What would your script sound like to get them to ask for more information?</a:t>
            </a:r>
          </a:p>
          <a:p>
            <a:endParaRPr lang="en-CA" altLang="en-US" sz="3200" dirty="0" smtClean="0"/>
          </a:p>
        </p:txBody>
      </p:sp>
      <p:sp>
        <p:nvSpPr>
          <p:cNvPr id="16387" name="Title 2"/>
          <p:cNvSpPr>
            <a:spLocks noGrp="1"/>
          </p:cNvSpPr>
          <p:nvPr>
            <p:ph type="title"/>
          </p:nvPr>
        </p:nvSpPr>
        <p:spPr>
          <a:xfrm>
            <a:off x="457200" y="928688"/>
            <a:ext cx="8229600" cy="1143000"/>
          </a:xfrm>
        </p:spPr>
        <p:txBody>
          <a:bodyPr/>
          <a:lstStyle/>
          <a:p>
            <a:pPr eaLnBrk="1" hangingPunct="1"/>
            <a:r>
              <a:rPr lang="en-CA" altLang="en-US" smtClean="0"/>
              <a:t>Practice: Transportation</a:t>
            </a:r>
          </a:p>
        </p:txBody>
      </p:sp>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30792416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a:xfrm>
            <a:off x="457200" y="928688"/>
            <a:ext cx="8229600" cy="1143000"/>
          </a:xfrm>
        </p:spPr>
        <p:txBody>
          <a:bodyPr/>
          <a:lstStyle/>
          <a:p>
            <a:pPr eaLnBrk="1" hangingPunct="1"/>
            <a:r>
              <a:rPr lang="en-CA" altLang="en-US" smtClean="0"/>
              <a:t>Practice: Transportation</a:t>
            </a:r>
          </a:p>
        </p:txBody>
      </p:sp>
      <p:graphicFrame>
        <p:nvGraphicFramePr>
          <p:cNvPr id="5" name="Table 4"/>
          <p:cNvGraphicFramePr>
            <a:graphicFrameLocks noGrp="1"/>
          </p:cNvGraphicFramePr>
          <p:nvPr>
            <p:extLst>
              <p:ext uri="{D42A27DB-BD31-4B8C-83A1-F6EECF244321}">
                <p14:modId xmlns:p14="http://schemas.microsoft.com/office/powerpoint/2010/main" val="1562981939"/>
              </p:ext>
            </p:extLst>
          </p:nvPr>
        </p:nvGraphicFramePr>
        <p:xfrm>
          <a:off x="285750" y="2064853"/>
          <a:ext cx="8572500" cy="4316475"/>
        </p:xfrm>
        <a:graphic>
          <a:graphicData uri="http://schemas.openxmlformats.org/drawingml/2006/table">
            <a:tbl>
              <a:tblPr>
                <a:tableStyleId>{5940675A-B579-460E-94D1-54222C63F5DA}</a:tableStyleId>
              </a:tblPr>
              <a:tblGrid>
                <a:gridCol w="2024467"/>
                <a:gridCol w="6548033"/>
              </a:tblGrid>
              <a:tr h="609538">
                <a:tc>
                  <a:txBody>
                    <a:bodyPr/>
                    <a:lstStyle/>
                    <a:p>
                      <a:pPr indent="228600" algn="ctr">
                        <a:spcAft>
                          <a:spcPts val="0"/>
                        </a:spcAft>
                      </a:pPr>
                      <a:r>
                        <a:rPr lang="en-CA" sz="2000" dirty="0"/>
                        <a:t>Make an Impression</a:t>
                      </a:r>
                      <a:endParaRPr lang="en-CA" sz="2000" dirty="0">
                        <a:solidFill>
                          <a:schemeClr val="tx1"/>
                        </a:solidFill>
                        <a:latin typeface="Calibri"/>
                        <a:ea typeface="Times New Roman"/>
                        <a:cs typeface="Times New Roman"/>
                      </a:endParaRPr>
                    </a:p>
                  </a:txBody>
                  <a:tcPr marL="43751" marR="43751" marT="0" marB="0"/>
                </a:tc>
                <a:tc>
                  <a:txBody>
                    <a:bodyPr/>
                    <a:lstStyle/>
                    <a:p>
                      <a:pPr indent="228600" algn="ctr">
                        <a:spcAft>
                          <a:spcPts val="0"/>
                        </a:spcAft>
                      </a:pPr>
                      <a:r>
                        <a:rPr lang="en-CA" sz="2000"/>
                        <a:t>Good afternoon! How have things been rolling along?</a:t>
                      </a:r>
                      <a:endParaRPr lang="en-CA" sz="2000">
                        <a:solidFill>
                          <a:schemeClr val="tx1"/>
                        </a:solidFill>
                        <a:latin typeface="Calibri"/>
                        <a:ea typeface="Times New Roman"/>
                        <a:cs typeface="Times New Roman"/>
                      </a:endParaRPr>
                    </a:p>
                  </a:txBody>
                  <a:tcPr marL="43751" marR="43751" marT="0" marB="0"/>
                </a:tc>
              </a:tr>
              <a:tr h="654154">
                <a:tc>
                  <a:txBody>
                    <a:bodyPr/>
                    <a:lstStyle/>
                    <a:p>
                      <a:pPr indent="228600" algn="ctr">
                        <a:spcAft>
                          <a:spcPts val="0"/>
                        </a:spcAft>
                      </a:pPr>
                      <a:r>
                        <a:rPr lang="en-CA" sz="2000" dirty="0"/>
                        <a:t>Identify Yourself</a:t>
                      </a:r>
                      <a:endParaRPr lang="en-CA" sz="2000" dirty="0">
                        <a:solidFill>
                          <a:schemeClr val="tx1"/>
                        </a:solidFill>
                        <a:latin typeface="Calibri"/>
                        <a:ea typeface="Times New Roman"/>
                        <a:cs typeface="Times New Roman"/>
                      </a:endParaRPr>
                    </a:p>
                  </a:txBody>
                  <a:tcPr marL="43751" marR="43751" marT="0" marB="0"/>
                </a:tc>
                <a:tc>
                  <a:txBody>
                    <a:bodyPr/>
                    <a:lstStyle/>
                    <a:p>
                      <a:pPr indent="228600" algn="ctr">
                        <a:spcAft>
                          <a:spcPts val="0"/>
                        </a:spcAft>
                      </a:pPr>
                      <a:r>
                        <a:rPr lang="en-CA" sz="2000"/>
                        <a:t>I’m Julie from Onion Transport, a small transportation company in the local area. </a:t>
                      </a:r>
                      <a:endParaRPr lang="en-CA" sz="2000">
                        <a:solidFill>
                          <a:schemeClr val="tx1"/>
                        </a:solidFill>
                        <a:latin typeface="Calibri"/>
                        <a:ea typeface="Times New Roman"/>
                        <a:cs typeface="Times New Roman"/>
                      </a:endParaRPr>
                    </a:p>
                  </a:txBody>
                  <a:tcPr marL="43751" marR="43751" marT="0" marB="0"/>
                </a:tc>
              </a:tr>
              <a:tr h="1308309">
                <a:tc>
                  <a:txBody>
                    <a:bodyPr/>
                    <a:lstStyle/>
                    <a:p>
                      <a:pPr indent="228600" algn="ctr">
                        <a:spcAft>
                          <a:spcPts val="0"/>
                        </a:spcAft>
                      </a:pPr>
                      <a:r>
                        <a:rPr lang="en-CA" sz="2000"/>
                        <a:t>Reason for Calling</a:t>
                      </a:r>
                      <a:endParaRPr lang="en-CA" sz="2000">
                        <a:solidFill>
                          <a:schemeClr val="tx1"/>
                        </a:solidFill>
                        <a:latin typeface="Calibri"/>
                        <a:ea typeface="Times New Roman"/>
                        <a:cs typeface="Times New Roman"/>
                      </a:endParaRPr>
                    </a:p>
                  </a:txBody>
                  <a:tcPr marL="43751" marR="43751" marT="0" marB="0"/>
                </a:tc>
                <a:tc>
                  <a:txBody>
                    <a:bodyPr/>
                    <a:lstStyle/>
                    <a:p>
                      <a:pPr indent="228600" algn="ctr">
                        <a:spcAft>
                          <a:spcPts val="0"/>
                        </a:spcAft>
                      </a:pPr>
                      <a:r>
                        <a:rPr lang="en-CA" sz="2000" dirty="0"/>
                        <a:t>I’m calling because I know that you are a local manufacturer with local customers, we specialize in local shipments and were hoping to learn more about some of your local transport challenges.</a:t>
                      </a:r>
                      <a:endParaRPr lang="en-CA" sz="2000" dirty="0">
                        <a:solidFill>
                          <a:schemeClr val="tx1"/>
                        </a:solidFill>
                        <a:latin typeface="Calibri"/>
                        <a:ea typeface="Times New Roman"/>
                        <a:cs typeface="Times New Roman"/>
                      </a:endParaRPr>
                    </a:p>
                  </a:txBody>
                  <a:tcPr marL="43751" marR="43751" marT="0" marB="0"/>
                </a:tc>
              </a:tr>
              <a:tr h="1090258">
                <a:tc>
                  <a:txBody>
                    <a:bodyPr/>
                    <a:lstStyle/>
                    <a:p>
                      <a:pPr indent="228600" algn="ctr">
                        <a:spcAft>
                          <a:spcPts val="0"/>
                        </a:spcAft>
                      </a:pPr>
                      <a:r>
                        <a:rPr lang="en-CA" sz="2000"/>
                        <a:t>Get to ‘Yes’</a:t>
                      </a:r>
                      <a:endParaRPr lang="en-CA" sz="2000">
                        <a:solidFill>
                          <a:schemeClr val="tx1"/>
                        </a:solidFill>
                        <a:latin typeface="Calibri"/>
                        <a:ea typeface="Times New Roman"/>
                        <a:cs typeface="Times New Roman"/>
                      </a:endParaRPr>
                    </a:p>
                  </a:txBody>
                  <a:tcPr marL="43751" marR="43751" marT="0" marB="0"/>
                </a:tc>
                <a:tc>
                  <a:txBody>
                    <a:bodyPr/>
                    <a:lstStyle/>
                    <a:p>
                      <a:pPr indent="228600" algn="ctr">
                        <a:spcAft>
                          <a:spcPts val="0"/>
                        </a:spcAft>
                      </a:pPr>
                      <a:r>
                        <a:rPr lang="en-CA" sz="2000" dirty="0"/>
                        <a:t>Don’t we have some awful traffic in this city?</a:t>
                      </a:r>
                    </a:p>
                    <a:p>
                      <a:pPr indent="228600" algn="ctr">
                        <a:spcAft>
                          <a:spcPts val="0"/>
                        </a:spcAft>
                      </a:pPr>
                      <a:r>
                        <a:rPr lang="en-CA" sz="2000" dirty="0"/>
                        <a:t>Would you like your local deliveries to your closest customers to be more as reliable as possible?</a:t>
                      </a:r>
                      <a:endParaRPr lang="en-CA" sz="2000" dirty="0">
                        <a:solidFill>
                          <a:schemeClr val="tx1"/>
                        </a:solidFill>
                        <a:latin typeface="Calibri"/>
                        <a:ea typeface="Times New Roman"/>
                        <a:cs typeface="Times New Roman"/>
                      </a:endParaRPr>
                    </a:p>
                  </a:txBody>
                  <a:tcPr marL="43751" marR="43751" marT="0" marB="0"/>
                </a:tc>
              </a:tr>
              <a:tr h="654154">
                <a:tc>
                  <a:txBody>
                    <a:bodyPr/>
                    <a:lstStyle/>
                    <a:p>
                      <a:pPr indent="228600" algn="ctr">
                        <a:spcAft>
                          <a:spcPts val="0"/>
                        </a:spcAft>
                      </a:pPr>
                      <a:r>
                        <a:rPr lang="en-CA" sz="2000"/>
                        <a:t>Achieve Your Goal</a:t>
                      </a:r>
                      <a:endParaRPr lang="en-CA" sz="2000">
                        <a:solidFill>
                          <a:schemeClr val="tx1"/>
                        </a:solidFill>
                        <a:latin typeface="Calibri"/>
                        <a:ea typeface="Times New Roman"/>
                        <a:cs typeface="Times New Roman"/>
                      </a:endParaRPr>
                    </a:p>
                  </a:txBody>
                  <a:tcPr marL="43751" marR="43751" marT="0" marB="0"/>
                </a:tc>
                <a:tc>
                  <a:txBody>
                    <a:bodyPr/>
                    <a:lstStyle/>
                    <a:p>
                      <a:pPr indent="228600" algn="ctr">
                        <a:spcAft>
                          <a:spcPts val="0"/>
                        </a:spcAft>
                      </a:pPr>
                      <a:r>
                        <a:rPr lang="en-CA" sz="2000" dirty="0"/>
                        <a:t>Can I send you information so that you can get a hold of us if there is ever any local transport problem?</a:t>
                      </a:r>
                      <a:endParaRPr lang="en-CA" sz="2000" dirty="0">
                        <a:solidFill>
                          <a:schemeClr val="tx1"/>
                        </a:solidFill>
                        <a:latin typeface="Calibri"/>
                        <a:ea typeface="Times New Roman"/>
                        <a:cs typeface="Times New Roman"/>
                      </a:endParaRPr>
                    </a:p>
                  </a:txBody>
                  <a:tcPr marL="43751" marR="43751" marT="0" marB="0"/>
                </a:tc>
              </a:tr>
            </a:tbl>
          </a:graphicData>
        </a:graphic>
      </p:graphicFrame>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22329346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Top Mistakes To Avoid</a:t>
            </a:r>
            <a:endParaRPr lang="en-CA" dirty="0"/>
          </a:p>
        </p:txBody>
      </p:sp>
      <p:sp>
        <p:nvSpPr>
          <p:cNvPr id="5" name="Content Placeholder 4"/>
          <p:cNvSpPr>
            <a:spLocks noGrp="1"/>
          </p:cNvSpPr>
          <p:nvPr>
            <p:ph sz="half" idx="1"/>
          </p:nvPr>
        </p:nvSpPr>
        <p:spPr>
          <a:xfrm>
            <a:off x="4716016" y="1988840"/>
            <a:ext cx="4038600" cy="4525963"/>
          </a:xfrm>
        </p:spPr>
        <p:txBody>
          <a:bodyPr>
            <a:normAutofit/>
          </a:bodyPr>
          <a:lstStyle/>
          <a:p>
            <a:r>
              <a:rPr lang="en-CA" altLang="en-US" dirty="0"/>
              <a:t>Not picking up the phone</a:t>
            </a:r>
          </a:p>
          <a:p>
            <a:r>
              <a:rPr lang="en-CA" altLang="en-US" dirty="0"/>
              <a:t>Calling the wrong people</a:t>
            </a:r>
          </a:p>
          <a:p>
            <a:r>
              <a:rPr lang="en-CA" altLang="en-US" dirty="0"/>
              <a:t>Not keeping track of your conversations</a:t>
            </a:r>
          </a:p>
          <a:p>
            <a:r>
              <a:rPr lang="en-CA" altLang="en-US" dirty="0"/>
              <a:t>Not being yourself</a:t>
            </a:r>
          </a:p>
          <a:p>
            <a:r>
              <a:rPr lang="en-CA" altLang="en-US" dirty="0"/>
              <a:t>Not following up</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45132"/>
          <a:stretch/>
        </p:blipFill>
        <p:spPr>
          <a:xfrm>
            <a:off x="0" y="2060848"/>
            <a:ext cx="3851920" cy="4680181"/>
          </a:xfrm>
          <a:prstGeom prst="rect">
            <a:avLst/>
          </a:prstGeom>
        </p:spPr>
      </p:pic>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3234634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Now What?</a:t>
            </a:r>
            <a:endParaRPr lang="en-CA" dirty="0"/>
          </a:p>
        </p:txBody>
      </p:sp>
      <p:sp>
        <p:nvSpPr>
          <p:cNvPr id="4" name="Content Placeholder 3"/>
          <p:cNvSpPr>
            <a:spLocks noGrp="1"/>
          </p:cNvSpPr>
          <p:nvPr>
            <p:ph sz="half" idx="1"/>
          </p:nvPr>
        </p:nvSpPr>
        <p:spPr/>
        <p:txBody>
          <a:bodyPr>
            <a:normAutofit/>
          </a:bodyPr>
          <a:lstStyle/>
          <a:p>
            <a:pPr>
              <a:buFont typeface="Arial" charset="0"/>
              <a:buChar char="•"/>
              <a:defRPr/>
            </a:pPr>
            <a:r>
              <a:rPr lang="en-CA" dirty="0"/>
              <a:t>Decide on a number of customer to call per week or day</a:t>
            </a:r>
          </a:p>
          <a:p>
            <a:pPr>
              <a:buFont typeface="Arial" charset="0"/>
              <a:buChar char="•"/>
              <a:defRPr/>
            </a:pPr>
            <a:r>
              <a:rPr lang="en-CA" dirty="0"/>
              <a:t>Only call your target market </a:t>
            </a:r>
          </a:p>
          <a:p>
            <a:pPr>
              <a:buFont typeface="Arial" charset="0"/>
              <a:buChar char="•"/>
              <a:defRPr/>
            </a:pPr>
            <a:r>
              <a:rPr lang="en-CA" dirty="0"/>
              <a:t>Find the right person to talk to</a:t>
            </a:r>
          </a:p>
          <a:p>
            <a:pPr>
              <a:buFont typeface="Arial" charset="0"/>
              <a:buChar char="•"/>
              <a:defRPr/>
            </a:pPr>
            <a:r>
              <a:rPr lang="en-CA" dirty="0"/>
              <a:t>Don’t read or memorize your script</a:t>
            </a:r>
          </a:p>
          <a:p>
            <a:pPr>
              <a:buFont typeface="Arial" charset="0"/>
              <a:buChar char="•"/>
              <a:defRPr/>
            </a:pPr>
            <a:r>
              <a:rPr lang="en-CA" dirty="0"/>
              <a:t>Keep tweaking your script</a:t>
            </a:r>
          </a:p>
        </p:txBody>
      </p:sp>
      <p:sp>
        <p:nvSpPr>
          <p:cNvPr id="2" name="Content Placeholder 1"/>
          <p:cNvSpPr>
            <a:spLocks noGrp="1"/>
          </p:cNvSpPr>
          <p:nvPr>
            <p:ph sz="half" idx="2"/>
          </p:nvPr>
        </p:nvSpPr>
        <p:spPr/>
        <p:txBody>
          <a:bodyPr>
            <a:normAutofit/>
          </a:bodyPr>
          <a:lstStyle/>
          <a:p>
            <a:endParaRPr lang="en-CA"/>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2438" r="19288"/>
          <a:stretch/>
        </p:blipFill>
        <p:spPr>
          <a:xfrm>
            <a:off x="4571219" y="1872208"/>
            <a:ext cx="4441322" cy="5085184"/>
          </a:xfrm>
          <a:prstGeom prst="rect">
            <a:avLst/>
          </a:prstGeom>
        </p:spPr>
      </p:pic>
      <p:sp>
        <p:nvSpPr>
          <p:cNvPr id="5" name="Footer Placeholder 4"/>
          <p:cNvSpPr>
            <a:spLocks noGrp="1"/>
          </p:cNvSpPr>
          <p:nvPr>
            <p:ph type="ftr" sz="quarter" idx="11"/>
          </p:nvPr>
        </p:nvSpPr>
        <p:spPr/>
        <p:txBody>
          <a:bodyPr/>
          <a:lstStyle/>
          <a:p>
            <a:r>
              <a:rPr lang="en-CA" smtClean="0"/>
              <a:t>www.SmallBusinessSolver.com © 2018</a:t>
            </a:r>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Key Points</a:t>
            </a:r>
            <a:endParaRPr lang="en-CA" dirty="0"/>
          </a:p>
        </p:txBody>
      </p:sp>
      <p:sp>
        <p:nvSpPr>
          <p:cNvPr id="4" name="Content Placeholder 3"/>
          <p:cNvSpPr>
            <a:spLocks noGrp="1"/>
          </p:cNvSpPr>
          <p:nvPr>
            <p:ph sz="half" idx="1"/>
          </p:nvPr>
        </p:nvSpPr>
        <p:spPr>
          <a:xfrm>
            <a:off x="4716016" y="2060848"/>
            <a:ext cx="4038600" cy="4525963"/>
          </a:xfrm>
        </p:spPr>
        <p:txBody>
          <a:bodyPr>
            <a:normAutofit/>
          </a:bodyPr>
          <a:lstStyle/>
          <a:p>
            <a:pPr lvl="0"/>
            <a:r>
              <a:rPr lang="en-CA" dirty="0" smtClean="0"/>
              <a:t>Make An Impression</a:t>
            </a:r>
          </a:p>
          <a:p>
            <a:pPr lvl="0"/>
            <a:r>
              <a:rPr lang="en-CA" dirty="0" smtClean="0"/>
              <a:t>Introduce Yourself</a:t>
            </a:r>
          </a:p>
          <a:p>
            <a:pPr lvl="0"/>
            <a:r>
              <a:rPr lang="en-CA" dirty="0" smtClean="0"/>
              <a:t>Reason for Calling</a:t>
            </a:r>
          </a:p>
          <a:p>
            <a:pPr lvl="0"/>
            <a:r>
              <a:rPr lang="en-CA" dirty="0" smtClean="0"/>
              <a:t>Get to “Yes”</a:t>
            </a:r>
          </a:p>
          <a:p>
            <a:pPr lvl="0"/>
            <a:r>
              <a:rPr lang="en-CA" dirty="0" smtClean="0"/>
              <a:t>Achieve Your Goal</a:t>
            </a:r>
            <a:endParaRPr lang="en-CA" dirty="0"/>
          </a:p>
          <a:p>
            <a:r>
              <a:rPr lang="en-CA" dirty="0"/>
              <a:t>Example</a:t>
            </a:r>
          </a:p>
          <a:p>
            <a:r>
              <a:rPr lang="en-CA" dirty="0"/>
              <a:t>What not to do</a:t>
            </a:r>
          </a:p>
          <a:p>
            <a:r>
              <a:rPr lang="en-CA" dirty="0"/>
              <a:t>Your next steps</a:t>
            </a:r>
          </a:p>
          <a:p>
            <a:r>
              <a:rPr lang="en-CA" dirty="0"/>
              <a:t>Wrap up</a:t>
            </a:r>
            <a:endParaRPr lang="en-CA" dirty="0" smtClean="0"/>
          </a:p>
        </p:txBody>
      </p:sp>
      <p:pic>
        <p:nvPicPr>
          <p:cNvPr id="7" name="Content Placeholder 5"/>
          <p:cNvPicPr>
            <a:picLocks noChangeAspect="1"/>
          </p:cNvPicPr>
          <p:nvPr/>
        </p:nvPicPr>
        <p:blipFill rotWithShape="1">
          <a:blip r:embed="rId2" cstate="print">
            <a:extLst>
              <a:ext uri="{28A0092B-C50C-407E-A947-70E740481C1C}">
                <a14:useLocalDpi xmlns:a14="http://schemas.microsoft.com/office/drawing/2010/main" val="0"/>
              </a:ext>
            </a:extLst>
          </a:blip>
          <a:srcRect l="-1" r="52072"/>
          <a:stretch/>
        </p:blipFill>
        <p:spPr>
          <a:xfrm>
            <a:off x="609349" y="1851842"/>
            <a:ext cx="3314579" cy="5177558"/>
          </a:xfrm>
          <a:prstGeom prst="rect">
            <a:avLst/>
          </a:prstGeom>
        </p:spPr>
      </p:pic>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13502424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smtClean="0"/>
              <a:t>The Goal</a:t>
            </a:r>
            <a:endParaRPr lang="en-CA" dirty="0"/>
          </a:p>
        </p:txBody>
      </p:sp>
      <p:sp>
        <p:nvSpPr>
          <p:cNvPr id="3" name="Subtitle 2"/>
          <p:cNvSpPr>
            <a:spLocks noGrp="1"/>
          </p:cNvSpPr>
          <p:nvPr>
            <p:ph sz="half" idx="1"/>
          </p:nvPr>
        </p:nvSpPr>
        <p:spPr>
          <a:xfrm>
            <a:off x="467544" y="1988840"/>
            <a:ext cx="3106688" cy="4525963"/>
          </a:xfrm>
        </p:spPr>
        <p:txBody>
          <a:bodyPr>
            <a:normAutofit/>
          </a:bodyPr>
          <a:lstStyle/>
          <a:p>
            <a:pPr marL="0" indent="0" algn="ctr">
              <a:buNone/>
            </a:pPr>
            <a:endParaRPr lang="en-CA" sz="3800" dirty="0" smtClean="0">
              <a:solidFill>
                <a:schemeClr val="tx1">
                  <a:lumMod val="75000"/>
                  <a:lumOff val="25000"/>
                </a:schemeClr>
              </a:solidFill>
            </a:endParaRPr>
          </a:p>
          <a:p>
            <a:pPr marL="0" indent="0" algn="ctr">
              <a:buNone/>
            </a:pPr>
            <a:r>
              <a:rPr lang="en-CA" sz="3600" dirty="0"/>
              <a:t>Start having great first conversations!</a:t>
            </a:r>
            <a:endParaRPr lang="en-CA" sz="3600" dirty="0">
              <a:solidFill>
                <a:schemeClr val="tx1">
                  <a:lumMod val="75000"/>
                  <a:lumOff val="25000"/>
                </a:schemeClr>
              </a:solidFill>
            </a:endParaRPr>
          </a:p>
        </p:txBody>
      </p:sp>
      <p:pic>
        <p:nvPicPr>
          <p:cNvPr id="7"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02678" y="2290157"/>
            <a:ext cx="3653444" cy="3649287"/>
          </a:xfrm>
        </p:spPr>
      </p:pic>
      <p:sp>
        <p:nvSpPr>
          <p:cNvPr id="4" name="Footer Placeholder 3"/>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41167156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2122"/>
            <a:ext cx="9144000" cy="6093756"/>
          </a:xfrm>
          <a:prstGeom prst="rect">
            <a:avLst/>
          </a:prstGeom>
        </p:spPr>
      </p:pic>
      <p:sp>
        <p:nvSpPr>
          <p:cNvPr id="6" name="Rounded Rectangle 5"/>
          <p:cNvSpPr/>
          <p:nvPr/>
        </p:nvSpPr>
        <p:spPr>
          <a:xfrm>
            <a:off x="3707904" y="1268760"/>
            <a:ext cx="4536504" cy="46805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4800" b="1" dirty="0">
                <a:solidFill>
                  <a:schemeClr val="tx2">
                    <a:lumMod val="10000"/>
                  </a:schemeClr>
                </a:solidFill>
              </a:rPr>
              <a:t>Reaching out to potential customers is always a good idea.</a:t>
            </a:r>
          </a:p>
        </p:txBody>
      </p:sp>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24272356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2"/>
          <p:cNvSpPr>
            <a:spLocks noGrp="1"/>
          </p:cNvSpPr>
          <p:nvPr>
            <p:ph type="title"/>
          </p:nvPr>
        </p:nvSpPr>
        <p:spPr/>
        <p:txBody>
          <a:bodyPr/>
          <a:lstStyle/>
          <a:p>
            <a:pPr eaLnBrk="1" hangingPunct="1"/>
            <a:r>
              <a:rPr lang="en-CA" altLang="en-US" smtClean="0"/>
              <a:t>When You Think of Cold Calling...</a:t>
            </a:r>
          </a:p>
        </p:txBody>
      </p:sp>
      <p:sp>
        <p:nvSpPr>
          <p:cNvPr id="6146" name="Content Placeholder 3"/>
          <p:cNvSpPr>
            <a:spLocks noGrp="1"/>
          </p:cNvSpPr>
          <p:nvPr>
            <p:ph type="body" idx="1"/>
          </p:nvPr>
        </p:nvSpPr>
        <p:spPr>
          <a:xfrm>
            <a:off x="624893" y="3984400"/>
            <a:ext cx="7886700" cy="2873600"/>
          </a:xfrm>
        </p:spPr>
        <p:txBody>
          <a:bodyPr>
            <a:normAutofit fontScale="55000" lnSpcReduction="20000"/>
          </a:bodyPr>
          <a:lstStyle/>
          <a:p>
            <a:pPr eaLnBrk="1" hangingPunct="1"/>
            <a:endParaRPr lang="en-CA" altLang="en-US" dirty="0" smtClean="0"/>
          </a:p>
          <a:p>
            <a:pPr eaLnBrk="1" hangingPunct="1"/>
            <a:r>
              <a:rPr lang="en-CA" altLang="en-US" sz="8000" dirty="0" smtClean="0"/>
              <a:t>What word comes to mind?</a:t>
            </a:r>
          </a:p>
          <a:p>
            <a:pPr eaLnBrk="1" hangingPunct="1"/>
            <a:endParaRPr lang="en-CA" altLang="en-US" sz="8000" dirty="0" smtClean="0"/>
          </a:p>
          <a:p>
            <a:pPr eaLnBrk="1" hangingPunct="1"/>
            <a:r>
              <a:rPr lang="en-CA" altLang="en-US" sz="8000" dirty="0" smtClean="0"/>
              <a:t>What do great cold callers think?</a:t>
            </a:r>
          </a:p>
          <a:p>
            <a:pPr eaLnBrk="1" hangingPunct="1"/>
            <a:endParaRPr lang="en-CA" altLang="en-US" dirty="0" smtClean="0"/>
          </a:p>
          <a:p>
            <a:pPr eaLnBrk="1" hangingPunct="1">
              <a:buFont typeface="Arial" panose="020B0604020202020204" pitchFamily="34" charset="0"/>
              <a:buNone/>
            </a:pPr>
            <a:endParaRPr lang="en-CA" altLang="en-US" dirty="0" smtClean="0"/>
          </a:p>
        </p:txBody>
      </p:sp>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4456239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Effect transition="in" filter="wipe(down)">
                                      <p:cBhvr>
                                        <p:cTn id="7" dur="500"/>
                                        <p:tgtEl>
                                          <p:spTgt spid="614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146">
                                            <p:txEl>
                                              <p:pRg st="3" end="3"/>
                                            </p:txEl>
                                          </p:spTgt>
                                        </p:tgtEl>
                                        <p:attrNameLst>
                                          <p:attrName>style.visibility</p:attrName>
                                        </p:attrNameLst>
                                      </p:cBhvr>
                                      <p:to>
                                        <p:strVal val="visible"/>
                                      </p:to>
                                    </p:set>
                                    <p:animEffect transition="in" filter="wipe(down)">
                                      <p:cBhvr>
                                        <p:cTn id="12" dur="500"/>
                                        <p:tgtEl>
                                          <p:spTgt spid="61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smtClean="0"/>
              <a:t>The Goal</a:t>
            </a:r>
            <a:endParaRPr lang="en-CA" dirty="0"/>
          </a:p>
        </p:txBody>
      </p:sp>
      <p:sp>
        <p:nvSpPr>
          <p:cNvPr id="3" name="Subtitle 2"/>
          <p:cNvSpPr>
            <a:spLocks noGrp="1"/>
          </p:cNvSpPr>
          <p:nvPr>
            <p:ph sz="half" idx="1"/>
          </p:nvPr>
        </p:nvSpPr>
        <p:spPr>
          <a:xfrm>
            <a:off x="467544" y="2317841"/>
            <a:ext cx="3528392" cy="4525963"/>
          </a:xfrm>
        </p:spPr>
        <p:txBody>
          <a:bodyPr>
            <a:normAutofit/>
          </a:bodyPr>
          <a:lstStyle/>
          <a:p>
            <a:pPr marL="0" indent="0" algn="ctr">
              <a:buNone/>
            </a:pPr>
            <a:r>
              <a:rPr lang="en-CA" sz="4000" dirty="0"/>
              <a:t>Start having great first conversations!</a:t>
            </a:r>
            <a:endParaRPr lang="en-CA" sz="3800" dirty="0">
              <a:solidFill>
                <a:schemeClr val="tx1">
                  <a:lumMod val="75000"/>
                  <a:lumOff val="25000"/>
                </a:schemeClr>
              </a:solidFill>
            </a:endParaRPr>
          </a:p>
        </p:txBody>
      </p:sp>
      <p:pic>
        <p:nvPicPr>
          <p:cNvPr id="6"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95936" y="2299189"/>
            <a:ext cx="5017740" cy="3345160"/>
          </a:xfrm>
          <a:prstGeom prst="rect">
            <a:avLst/>
          </a:prstGeom>
        </p:spPr>
      </p:pic>
      <p:sp>
        <p:nvSpPr>
          <p:cNvPr id="4" name="Footer Placeholder 3"/>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10676231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Key Points</a:t>
            </a:r>
            <a:endParaRPr lang="en-CA" dirty="0"/>
          </a:p>
        </p:txBody>
      </p:sp>
      <p:sp>
        <p:nvSpPr>
          <p:cNvPr id="4" name="Content Placeholder 3"/>
          <p:cNvSpPr>
            <a:spLocks noGrp="1"/>
          </p:cNvSpPr>
          <p:nvPr>
            <p:ph sz="half" idx="1"/>
          </p:nvPr>
        </p:nvSpPr>
        <p:spPr>
          <a:xfrm>
            <a:off x="179512" y="1999381"/>
            <a:ext cx="3024336" cy="4525963"/>
          </a:xfrm>
        </p:spPr>
        <p:txBody>
          <a:bodyPr>
            <a:normAutofit/>
          </a:bodyPr>
          <a:lstStyle/>
          <a:p>
            <a:pPr lvl="0"/>
            <a:r>
              <a:rPr lang="en-CA" dirty="0"/>
              <a:t>Make An Impression</a:t>
            </a:r>
          </a:p>
          <a:p>
            <a:pPr lvl="0"/>
            <a:r>
              <a:rPr lang="en-CA" dirty="0"/>
              <a:t>Introduce Yourself</a:t>
            </a:r>
          </a:p>
          <a:p>
            <a:pPr lvl="0"/>
            <a:r>
              <a:rPr lang="en-CA" dirty="0"/>
              <a:t>Reason for Calling</a:t>
            </a:r>
          </a:p>
          <a:p>
            <a:pPr lvl="0"/>
            <a:r>
              <a:rPr lang="en-CA" dirty="0"/>
              <a:t>Get to “Yes”</a:t>
            </a:r>
          </a:p>
          <a:p>
            <a:pPr lvl="0"/>
            <a:r>
              <a:rPr lang="en-CA" dirty="0"/>
              <a:t>Achieve Your Goal</a:t>
            </a:r>
          </a:p>
          <a:p>
            <a:r>
              <a:rPr lang="en-CA" dirty="0" smtClean="0"/>
              <a:t>Example</a:t>
            </a:r>
          </a:p>
          <a:p>
            <a:r>
              <a:rPr lang="en-CA" dirty="0" smtClean="0"/>
              <a:t>What not to do</a:t>
            </a:r>
          </a:p>
          <a:p>
            <a:r>
              <a:rPr lang="en-CA" dirty="0" smtClean="0"/>
              <a:t>Your next steps</a:t>
            </a:r>
          </a:p>
          <a:p>
            <a:r>
              <a:rPr lang="en-CA" dirty="0" smtClean="0"/>
              <a:t>Wrap up</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7805"/>
          <a:stretch/>
        </p:blipFill>
        <p:spPr>
          <a:xfrm>
            <a:off x="3419872" y="1792937"/>
            <a:ext cx="5724128" cy="5164456"/>
          </a:xfrm>
          <a:prstGeom prst="rect">
            <a:avLst/>
          </a:prstGeom>
        </p:spPr>
      </p:pic>
      <p:sp>
        <p:nvSpPr>
          <p:cNvPr id="2" name="Footer Placeholder 1"/>
          <p:cNvSpPr>
            <a:spLocks noGrp="1"/>
          </p:cNvSpPr>
          <p:nvPr>
            <p:ph type="ftr" sz="quarter" idx="11"/>
          </p:nvPr>
        </p:nvSpPr>
        <p:spPr/>
        <p:txBody>
          <a:bodyPr/>
          <a:lstStyle/>
          <a:p>
            <a:r>
              <a:rPr lang="en-CA" smtClean="0"/>
              <a:t>www.SmallBusinessSolver.com © 2018</a:t>
            </a:r>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5268"/>
          <a:stretch/>
        </p:blipFill>
        <p:spPr>
          <a:xfrm>
            <a:off x="5890012" y="332656"/>
            <a:ext cx="3253987" cy="6525344"/>
          </a:xfrm>
          <a:prstGeom prst="rect">
            <a:avLst/>
          </a:prstGeom>
        </p:spPr>
      </p:pic>
      <p:sp>
        <p:nvSpPr>
          <p:cNvPr id="2" name="Title 1"/>
          <p:cNvSpPr>
            <a:spLocks noGrp="1"/>
          </p:cNvSpPr>
          <p:nvPr>
            <p:ph type="title"/>
          </p:nvPr>
        </p:nvSpPr>
        <p:spPr>
          <a:xfrm>
            <a:off x="513458" y="284176"/>
            <a:ext cx="7772400" cy="1508760"/>
          </a:xfrm>
        </p:spPr>
        <p:txBody>
          <a:bodyPr/>
          <a:lstStyle/>
          <a:p>
            <a:r>
              <a:rPr lang="en-CA" sz="2800" u="sng" dirty="0" smtClean="0"/>
              <a:t>Worksheet</a:t>
            </a:r>
            <a:endParaRPr lang="en-CA" sz="2800" u="sng" dirty="0"/>
          </a:p>
        </p:txBody>
      </p:sp>
      <p:sp>
        <p:nvSpPr>
          <p:cNvPr id="4" name="Text Placeholder 3"/>
          <p:cNvSpPr>
            <a:spLocks noGrp="1"/>
          </p:cNvSpPr>
          <p:nvPr>
            <p:ph type="body" sz="half" idx="2"/>
          </p:nvPr>
        </p:nvSpPr>
        <p:spPr>
          <a:xfrm>
            <a:off x="493622" y="1268760"/>
            <a:ext cx="6066331" cy="4691063"/>
          </a:xfrm>
        </p:spPr>
        <p:txBody>
          <a:bodyPr>
            <a:normAutofit/>
          </a:bodyPr>
          <a:lstStyle/>
          <a:p>
            <a:r>
              <a:rPr lang="en-CA" sz="2800" dirty="0" smtClean="0">
                <a:solidFill>
                  <a:srgbClr val="002060"/>
                </a:solidFill>
              </a:rPr>
              <a:t>Grab your worksheet and follow along.</a:t>
            </a:r>
            <a:endParaRPr lang="en-CA" sz="2800" dirty="0">
              <a:solidFill>
                <a:srgbClr val="002060"/>
              </a:solidFill>
            </a:endParaRP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2872128"/>
            <a:ext cx="4572000" cy="2394857"/>
          </a:xfrm>
        </p:spPr>
      </p:pic>
      <p:sp>
        <p:nvSpPr>
          <p:cNvPr id="5" name="Footer Placeholder 4"/>
          <p:cNvSpPr>
            <a:spLocks noGrp="1"/>
          </p:cNvSpPr>
          <p:nvPr>
            <p:ph type="ftr" sz="quarter" idx="11"/>
          </p:nvPr>
        </p:nvSpPr>
        <p:spPr>
          <a:xfrm>
            <a:off x="1829385" y="6346177"/>
            <a:ext cx="4060627" cy="365125"/>
          </a:xfrm>
        </p:spPr>
        <p:txBody>
          <a:bodyPr/>
          <a:lstStyle/>
          <a:p>
            <a:r>
              <a:rPr lang="en-CA" dirty="0" smtClean="0"/>
              <a:t>www.SmallBusinessSolver.com © 2018</a:t>
            </a:r>
            <a:endParaRPr lang="en-CA" dirty="0"/>
          </a:p>
        </p:txBody>
      </p:sp>
    </p:spTree>
    <p:extLst>
      <p:ext uri="{BB962C8B-B14F-4D97-AF65-F5344CB8AC3E}">
        <p14:creationId xmlns:p14="http://schemas.microsoft.com/office/powerpoint/2010/main" val="30186364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14313" y="2714625"/>
            <a:ext cx="3929062" cy="228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800" dirty="0"/>
              <a:t>Good afternoon! I know that someone in your position is a very busy person, so I’m going to get right to the point.</a:t>
            </a:r>
          </a:p>
        </p:txBody>
      </p:sp>
      <p:sp>
        <p:nvSpPr>
          <p:cNvPr id="8195" name="Title 2"/>
          <p:cNvSpPr>
            <a:spLocks noGrp="1"/>
          </p:cNvSpPr>
          <p:nvPr>
            <p:ph type="title"/>
          </p:nvPr>
        </p:nvSpPr>
        <p:spPr>
          <a:xfrm>
            <a:off x="457200" y="928688"/>
            <a:ext cx="8229600" cy="1143000"/>
          </a:xfrm>
        </p:spPr>
        <p:txBody>
          <a:bodyPr/>
          <a:lstStyle/>
          <a:p>
            <a:pPr eaLnBrk="1" hangingPunct="1"/>
            <a:r>
              <a:rPr lang="en-CA" altLang="en-US" smtClean="0"/>
              <a:t>Make An Impression</a:t>
            </a:r>
          </a:p>
        </p:txBody>
      </p:sp>
      <p:sp>
        <p:nvSpPr>
          <p:cNvPr id="6" name="Rounded Rectangle 5"/>
          <p:cNvSpPr/>
          <p:nvPr/>
        </p:nvSpPr>
        <p:spPr>
          <a:xfrm>
            <a:off x="5143500" y="2000250"/>
            <a:ext cx="3929063" cy="2286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800" dirty="0"/>
              <a:t>Hope your day is going well. And hopefully it’ll be even better after this phone call.</a:t>
            </a:r>
          </a:p>
        </p:txBody>
      </p:sp>
      <p:sp>
        <p:nvSpPr>
          <p:cNvPr id="7" name="Rounded Rectangle 6"/>
          <p:cNvSpPr/>
          <p:nvPr/>
        </p:nvSpPr>
        <p:spPr>
          <a:xfrm>
            <a:off x="3857625" y="4000500"/>
            <a:ext cx="3929063" cy="2286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800" dirty="0"/>
              <a:t>Top of the morning to you!  </a:t>
            </a:r>
          </a:p>
        </p:txBody>
      </p:sp>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33425875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4"/>
          <p:cNvSpPr>
            <a:spLocks noGrp="1"/>
          </p:cNvSpPr>
          <p:nvPr>
            <p:ph idx="1"/>
          </p:nvPr>
        </p:nvSpPr>
        <p:spPr>
          <a:xfrm>
            <a:off x="457200" y="2143125"/>
            <a:ext cx="8229600" cy="3983038"/>
          </a:xfrm>
          <a:extLst>
            <a:ext uri="{91240B29-F687-4F45-9708-019B960494DF}">
              <a14:hiddenLine xmlns:a14="http://schemas.microsoft.com/office/drawing/2010/main" w="12700">
                <a:solidFill>
                  <a:srgbClr val="000000"/>
                </a:solidFill>
                <a:miter lim="800000"/>
                <a:headEnd/>
                <a:tailEnd/>
              </a14:hiddenLine>
            </a:ext>
          </a:extLst>
        </p:spPr>
        <p:txBody>
          <a:bodyPr/>
          <a:lstStyle/>
          <a:p>
            <a:pPr algn="ctr">
              <a:buFont typeface="Arial" panose="020B0604020202020204" pitchFamily="34" charset="0"/>
              <a:buNone/>
            </a:pPr>
            <a:endParaRPr lang="en-CA" altLang="en-US" smtClean="0"/>
          </a:p>
          <a:p>
            <a:pPr algn="ctr">
              <a:buFont typeface="Arial" panose="020B0604020202020204" pitchFamily="34" charset="0"/>
              <a:buNone/>
            </a:pPr>
            <a:r>
              <a:rPr lang="en-CA" altLang="en-US" smtClean="0"/>
              <a:t>My name is ___________ (your name)</a:t>
            </a:r>
          </a:p>
          <a:p>
            <a:pPr algn="ctr">
              <a:buFont typeface="Arial" panose="020B0604020202020204" pitchFamily="34" charset="0"/>
              <a:buNone/>
            </a:pPr>
            <a:endParaRPr lang="en-CA" altLang="en-US" smtClean="0"/>
          </a:p>
          <a:p>
            <a:pPr algn="ctr">
              <a:buFont typeface="Arial" panose="020B0604020202020204" pitchFamily="34" charset="0"/>
              <a:buNone/>
            </a:pPr>
            <a:r>
              <a:rPr lang="en-CA" altLang="en-US" smtClean="0"/>
              <a:t>And I’m calling from____________ (company), </a:t>
            </a:r>
          </a:p>
          <a:p>
            <a:pPr algn="ctr">
              <a:buFont typeface="Arial" panose="020B0604020202020204" pitchFamily="34" charset="0"/>
              <a:buNone/>
            </a:pPr>
            <a:endParaRPr lang="en-CA" altLang="en-US" smtClean="0"/>
          </a:p>
          <a:p>
            <a:pPr algn="ctr">
              <a:buFont typeface="Arial" panose="020B0604020202020204" pitchFamily="34" charset="0"/>
              <a:buNone/>
            </a:pPr>
            <a:r>
              <a:rPr lang="en-CA" altLang="en-US" smtClean="0"/>
              <a:t>A _______________ (type of business). </a:t>
            </a:r>
          </a:p>
          <a:p>
            <a:pPr algn="ctr">
              <a:buFont typeface="Arial" panose="020B0604020202020204" pitchFamily="34" charset="0"/>
              <a:buNone/>
            </a:pPr>
            <a:endParaRPr lang="en-CA" altLang="en-US" smtClean="0"/>
          </a:p>
          <a:p>
            <a:pPr algn="ctr">
              <a:buFont typeface="Arial" panose="020B0604020202020204" pitchFamily="34" charset="0"/>
              <a:buNone/>
            </a:pPr>
            <a:endParaRPr lang="en-CA" altLang="en-US" smtClean="0"/>
          </a:p>
        </p:txBody>
      </p:sp>
      <p:sp>
        <p:nvSpPr>
          <p:cNvPr id="9219" name="Title 2"/>
          <p:cNvSpPr>
            <a:spLocks noGrp="1"/>
          </p:cNvSpPr>
          <p:nvPr>
            <p:ph type="title"/>
          </p:nvPr>
        </p:nvSpPr>
        <p:spPr>
          <a:xfrm>
            <a:off x="457200" y="928688"/>
            <a:ext cx="8229600" cy="1143000"/>
          </a:xfrm>
        </p:spPr>
        <p:txBody>
          <a:bodyPr/>
          <a:lstStyle/>
          <a:p>
            <a:pPr eaLnBrk="1" hangingPunct="1"/>
            <a:r>
              <a:rPr lang="en-CA" altLang="en-US" smtClean="0"/>
              <a:t>Introduce Yourself</a:t>
            </a:r>
          </a:p>
        </p:txBody>
      </p:sp>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33845260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a:xfrm>
            <a:off x="457200" y="928688"/>
            <a:ext cx="8229600" cy="1143000"/>
          </a:xfrm>
        </p:spPr>
        <p:txBody>
          <a:bodyPr/>
          <a:lstStyle/>
          <a:p>
            <a:pPr eaLnBrk="1" hangingPunct="1"/>
            <a:r>
              <a:rPr lang="en-CA" altLang="en-US" smtClean="0"/>
              <a:t>Reason For Calling</a:t>
            </a:r>
          </a:p>
        </p:txBody>
      </p:sp>
      <p:sp>
        <p:nvSpPr>
          <p:cNvPr id="10243" name="Content Placeholder 4"/>
          <p:cNvSpPr>
            <a:spLocks noGrp="1"/>
          </p:cNvSpPr>
          <p:nvPr>
            <p:ph idx="1"/>
          </p:nvPr>
        </p:nvSpPr>
        <p:spPr>
          <a:xfrm>
            <a:off x="457200" y="2143125"/>
            <a:ext cx="8229600" cy="3983038"/>
          </a:xfrm>
          <a:extLst>
            <a:ext uri="{91240B29-F687-4F45-9708-019B960494DF}">
              <a14:hiddenLine xmlns:a14="http://schemas.microsoft.com/office/drawing/2010/main" w="12700">
                <a:solidFill>
                  <a:srgbClr val="000000"/>
                </a:solidFill>
                <a:miter lim="800000"/>
                <a:headEnd/>
                <a:tailEnd/>
              </a14:hiddenLine>
            </a:ext>
          </a:extLst>
        </p:spPr>
        <p:txBody>
          <a:bodyPr/>
          <a:lstStyle/>
          <a:p>
            <a:pPr algn="ctr">
              <a:buFont typeface="Arial" panose="020B0604020202020204" pitchFamily="34" charset="0"/>
              <a:buNone/>
            </a:pPr>
            <a:r>
              <a:rPr lang="en-CA" altLang="en-US" smtClean="0"/>
              <a:t>I’m calling because _____________________ ,</a:t>
            </a:r>
          </a:p>
          <a:p>
            <a:pPr algn="ctr">
              <a:buFont typeface="Arial" panose="020B0604020202020204" pitchFamily="34" charset="0"/>
              <a:buNone/>
            </a:pPr>
            <a:r>
              <a:rPr lang="en-CA" altLang="en-US" smtClean="0"/>
              <a:t>                        (why they are your target market) </a:t>
            </a:r>
          </a:p>
          <a:p>
            <a:pPr algn="ctr">
              <a:buFont typeface="Arial" panose="020B0604020202020204" pitchFamily="34" charset="0"/>
              <a:buNone/>
            </a:pPr>
            <a:endParaRPr lang="en-CA" altLang="en-US" smtClean="0"/>
          </a:p>
          <a:p>
            <a:pPr algn="ctr">
              <a:buFont typeface="Arial" panose="020B0604020202020204" pitchFamily="34" charset="0"/>
              <a:buNone/>
            </a:pPr>
            <a:r>
              <a:rPr lang="en-CA" altLang="en-US" smtClean="0"/>
              <a:t>and _________________________________ . (reason why your company can help)</a:t>
            </a:r>
          </a:p>
          <a:p>
            <a:pPr algn="ctr">
              <a:buFont typeface="Arial" panose="020B0604020202020204" pitchFamily="34" charset="0"/>
              <a:buNone/>
            </a:pPr>
            <a:endParaRPr lang="en-CA" altLang="en-US" smtClean="0"/>
          </a:p>
          <a:p>
            <a:pPr algn="ctr">
              <a:buFont typeface="Arial" panose="020B0604020202020204" pitchFamily="34" charset="0"/>
              <a:buNone/>
            </a:pPr>
            <a:r>
              <a:rPr lang="en-CA" altLang="en-US" smtClean="0"/>
              <a:t>Is this something you handle?</a:t>
            </a:r>
          </a:p>
          <a:p>
            <a:pPr algn="ctr">
              <a:buFont typeface="Arial" panose="020B0604020202020204" pitchFamily="34" charset="0"/>
              <a:buNone/>
            </a:pPr>
            <a:endParaRPr lang="en-CA" altLang="en-US" smtClean="0"/>
          </a:p>
        </p:txBody>
      </p:sp>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3709849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a:xfrm>
            <a:off x="457200" y="928688"/>
            <a:ext cx="8229600" cy="1143000"/>
          </a:xfrm>
        </p:spPr>
        <p:txBody>
          <a:bodyPr/>
          <a:lstStyle/>
          <a:p>
            <a:pPr eaLnBrk="1" hangingPunct="1"/>
            <a:r>
              <a:rPr lang="en-CA" altLang="en-US" smtClean="0"/>
              <a:t>Get to “Yes”</a:t>
            </a:r>
          </a:p>
        </p:txBody>
      </p:sp>
      <p:sp>
        <p:nvSpPr>
          <p:cNvPr id="11267" name="Content Placeholder 4"/>
          <p:cNvSpPr>
            <a:spLocks noGrp="1"/>
          </p:cNvSpPr>
          <p:nvPr>
            <p:ph idx="1"/>
          </p:nvPr>
        </p:nvSpPr>
        <p:spPr>
          <a:xfrm>
            <a:off x="457200" y="2143125"/>
            <a:ext cx="8229600" cy="3983038"/>
          </a:xfrm>
          <a:extLst>
            <a:ext uri="{91240B29-F687-4F45-9708-019B960494DF}">
              <a14:hiddenLine xmlns:a14="http://schemas.microsoft.com/office/drawing/2010/main" w="12700">
                <a:solidFill>
                  <a:srgbClr val="000000"/>
                </a:solidFill>
                <a:miter lim="800000"/>
                <a:headEnd/>
                <a:tailEnd/>
              </a14:hiddenLine>
            </a:ext>
          </a:extLst>
        </p:spPr>
        <p:txBody>
          <a:bodyPr>
            <a:normAutofit/>
          </a:bodyPr>
          <a:lstStyle/>
          <a:p>
            <a:pPr lvl="1">
              <a:buFont typeface="Arial" panose="020B0604020202020204" pitchFamily="34" charset="0"/>
              <a:buNone/>
            </a:pPr>
            <a:r>
              <a:rPr lang="en-CA" altLang="en-US" sz="2800" dirty="0" smtClean="0"/>
              <a:t>Question: Why is this important?</a:t>
            </a:r>
          </a:p>
          <a:p>
            <a:pPr lvl="1">
              <a:buFont typeface="Arial" panose="020B0604020202020204" pitchFamily="34" charset="0"/>
              <a:buNone/>
            </a:pPr>
            <a:endParaRPr lang="en-CA" altLang="en-US" sz="2800" dirty="0" smtClean="0"/>
          </a:p>
          <a:p>
            <a:pPr lvl="1">
              <a:buFont typeface="Arial" panose="020B0604020202020204" pitchFamily="34" charset="0"/>
              <a:buNone/>
            </a:pPr>
            <a:r>
              <a:rPr lang="en-CA" altLang="en-US" sz="2800" dirty="0" smtClean="0"/>
              <a:t>Possible questions to get a “yes”: </a:t>
            </a:r>
          </a:p>
          <a:p>
            <a:pPr lvl="1"/>
            <a:r>
              <a:rPr lang="en-CA" altLang="en-US" sz="2800" dirty="0" smtClean="0"/>
              <a:t>Does your company thinking that reducing costs is important?</a:t>
            </a:r>
          </a:p>
          <a:p>
            <a:pPr lvl="1"/>
            <a:r>
              <a:rPr lang="en-CA" altLang="en-US" sz="2800" dirty="0" smtClean="0"/>
              <a:t>Would you agree that it is difficult to stay up to date on technology these days?</a:t>
            </a:r>
          </a:p>
          <a:p>
            <a:pPr lvl="1"/>
            <a:r>
              <a:rPr lang="en-CA" altLang="en-US" sz="2800" dirty="0" smtClean="0"/>
              <a:t>Is it important to get a fast tax return?</a:t>
            </a:r>
          </a:p>
          <a:p>
            <a:pPr algn="ctr">
              <a:buFont typeface="Arial" panose="020B0604020202020204" pitchFamily="34" charset="0"/>
              <a:buNone/>
            </a:pPr>
            <a:endParaRPr lang="en-CA" altLang="en-US" sz="2800" dirty="0" smtClean="0"/>
          </a:p>
        </p:txBody>
      </p:sp>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11749285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352</TotalTime>
  <Words>778</Words>
  <Application>Microsoft Office PowerPoint</Application>
  <PresentationFormat>On-screen Show (4:3)</PresentationFormat>
  <Paragraphs>130</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Corbel</vt:lpstr>
      <vt:lpstr>Times New Roman</vt:lpstr>
      <vt:lpstr>Wingdings</vt:lpstr>
      <vt:lpstr>Banded</vt:lpstr>
      <vt:lpstr>Cold Calling</vt:lpstr>
      <vt:lpstr>When You Think of Cold Calling...</vt:lpstr>
      <vt:lpstr>The Goal</vt:lpstr>
      <vt:lpstr>Key Points</vt:lpstr>
      <vt:lpstr>Worksheet</vt:lpstr>
      <vt:lpstr>Make An Impression</vt:lpstr>
      <vt:lpstr>Introduce Yourself</vt:lpstr>
      <vt:lpstr>Reason For Calling</vt:lpstr>
      <vt:lpstr>Get to “Yes”</vt:lpstr>
      <vt:lpstr>Achieve Your Goal</vt:lpstr>
      <vt:lpstr>Example</vt:lpstr>
      <vt:lpstr>Example</vt:lpstr>
      <vt:lpstr>Practice: Transportation</vt:lpstr>
      <vt:lpstr>Practice: Transportation</vt:lpstr>
      <vt:lpstr>Top Mistakes To Avoid</vt:lpstr>
      <vt:lpstr>Now What?</vt:lpstr>
      <vt:lpstr>Key Points</vt:lpstr>
      <vt:lpstr>The Goal</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Carla Langhorst</cp:lastModifiedBy>
  <cp:revision>68</cp:revision>
  <dcterms:created xsi:type="dcterms:W3CDTF">2009-12-07T18:18:58Z</dcterms:created>
  <dcterms:modified xsi:type="dcterms:W3CDTF">2018-09-18T21:04:53Z</dcterms:modified>
</cp:coreProperties>
</file>