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7" r:id="rId4"/>
    <p:sldId id="257" r:id="rId5"/>
    <p:sldId id="293" r:id="rId6"/>
    <p:sldId id="287" r:id="rId7"/>
    <p:sldId id="288" r:id="rId8"/>
    <p:sldId id="289" r:id="rId9"/>
    <p:sldId id="290" r:id="rId10"/>
    <p:sldId id="291" r:id="rId11"/>
    <p:sldId id="292" r:id="rId12"/>
    <p:sldId id="275" r:id="rId13"/>
    <p:sldId id="273" r:id="rId14"/>
    <p:sldId id="263" r:id="rId15"/>
    <p:sldId id="277" r:id="rId16"/>
    <p:sldId id="27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5D0A-E1B4-440E-A737-731CE05B3AEE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D81B-E3B3-4716-AA34-87A9EE276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08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81B-E3B3-4716-AA34-87A9EE2765D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19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FAB1-73F6-410B-B89C-F52CDC405BC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3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2F7-2F97-4A14-884F-576E2DD94FB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6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32DCFCF-8B6C-47FF-B339-96C39EA4B80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5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8C7-6E38-4075-89CD-D4AD6703C6D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CB75-8F86-4668-8CF4-857960843D6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3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59921D-C99A-414F-B127-508BF08AA76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796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A446-DBB4-4966-A619-3347094BA41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5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32F-116C-4640-8B42-2C939F0370DA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7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28C-D5B2-482F-82BA-5199B9C516E8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9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09AB-BE9C-4A3E-A307-D7BFA5907E7E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5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EAE9-053D-4A98-BBB3-FCF96316A00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7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2D22-B32D-42EA-A0DC-722E9090209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1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3B16128-08D9-4596-9C6C-441253FCB80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986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0601" y="1196752"/>
            <a:ext cx="3454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Cash Flow 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2951472"/>
            <a:ext cx="2584450" cy="1257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Cash is King.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42"/>
            <a:ext cx="9144000" cy="60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52120" y="764704"/>
            <a:ext cx="3322637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Difference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0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1628800"/>
            <a:ext cx="310673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Cash Balance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3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05145"/>
              </p:ext>
            </p:extLst>
          </p:nvPr>
        </p:nvGraphicFramePr>
        <p:xfrm>
          <a:off x="251520" y="1426823"/>
          <a:ext cx="8712968" cy="5458561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1800200"/>
                <a:gridCol w="1656184"/>
                <a:gridCol w="2016224"/>
                <a:gridCol w="1728192"/>
                <a:gridCol w="1512168"/>
              </a:tblGrid>
              <a:tr h="66413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Timeframe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Cash In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Cash Out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Difference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Cash Balance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</a:tr>
              <a:tr h="166034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Next 30 days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$5000- </a:t>
                      </a:r>
                      <a:r>
                        <a:rPr lang="en-CA" sz="2400" dirty="0" smtClean="0">
                          <a:effectLst/>
                        </a:rPr>
                        <a:t>Springfield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Materials-$3500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Tool Rental-$500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$1000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   $0 (starting)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+ $1000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   $1000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</a:tr>
              <a:tr h="154413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30-60 days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Tool Rental-$1000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Materials-$500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-$1500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  $</a:t>
                      </a:r>
                      <a:r>
                        <a:rPr lang="en-CA" sz="2400" dirty="0" smtClean="0">
                          <a:effectLst/>
                        </a:rPr>
                        <a:t>500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</a:tr>
              <a:tr h="152255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60-90 days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$3000-Terrace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$5500-Thompson 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Tool Rental- $1500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Materials- $750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$6250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    $5750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2" marR="67382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60032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Not keeping track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mitigating the cash going out</a:t>
            </a:r>
          </a:p>
          <a:p>
            <a:pPr lvl="0"/>
            <a:r>
              <a:rPr lang="en-CA" dirty="0"/>
              <a:t>Not offering incentives to get more cash in</a:t>
            </a:r>
          </a:p>
          <a:p>
            <a:pPr lvl="0"/>
            <a:r>
              <a:rPr lang="en-CA" dirty="0"/>
              <a:t>Not building relationships </a:t>
            </a:r>
            <a:endParaRPr lang="en-CA" dirty="0" smtClean="0"/>
          </a:p>
          <a:p>
            <a:pPr lvl="0"/>
            <a:r>
              <a:rPr lang="en-CA" dirty="0" smtClean="0"/>
              <a:t>Going </a:t>
            </a:r>
            <a:r>
              <a:rPr lang="en-CA" dirty="0"/>
              <a:t>out of business because of cash </a:t>
            </a:r>
            <a:r>
              <a:rPr lang="en-CA" dirty="0" smtClean="0"/>
              <a:t>flow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Don’t wait for the last </a:t>
            </a:r>
            <a:r>
              <a:rPr lang="en-CA" dirty="0" smtClean="0"/>
              <a:t>minute</a:t>
            </a:r>
          </a:p>
          <a:p>
            <a:pPr lvl="0"/>
            <a:r>
              <a:rPr lang="en-CA" dirty="0" smtClean="0"/>
              <a:t>Plan strategically</a:t>
            </a:r>
          </a:p>
          <a:p>
            <a:pPr lvl="0"/>
            <a:r>
              <a:rPr lang="en-CA" dirty="0" smtClean="0"/>
              <a:t>In </a:t>
            </a:r>
            <a:r>
              <a:rPr lang="en-CA" dirty="0"/>
              <a:t>the long run you may see a trend of cash continuing to </a:t>
            </a:r>
            <a:r>
              <a:rPr lang="en-CA" dirty="0" smtClean="0"/>
              <a:t>decrease</a:t>
            </a:r>
          </a:p>
          <a:p>
            <a:pPr lvl="0"/>
            <a:r>
              <a:rPr lang="en-CA" dirty="0" smtClean="0"/>
              <a:t>This </a:t>
            </a:r>
            <a:r>
              <a:rPr lang="en-CA" dirty="0"/>
              <a:t>model is just a starting </a:t>
            </a:r>
            <a:r>
              <a:rPr lang="en-CA" dirty="0" smtClean="0"/>
              <a:t>point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Timeframe</a:t>
            </a:r>
          </a:p>
          <a:p>
            <a:pPr lvl="0"/>
            <a:r>
              <a:rPr lang="en-CA" dirty="0"/>
              <a:t>Cash In</a:t>
            </a:r>
          </a:p>
          <a:p>
            <a:pPr lvl="0"/>
            <a:r>
              <a:rPr lang="en-CA" dirty="0"/>
              <a:t>Cash Out</a:t>
            </a:r>
          </a:p>
          <a:p>
            <a:pPr lvl="0"/>
            <a:r>
              <a:rPr lang="en-CA" dirty="0"/>
              <a:t>Difference</a:t>
            </a:r>
          </a:p>
          <a:p>
            <a:pPr lvl="0"/>
            <a:r>
              <a:rPr lang="en-CA" dirty="0"/>
              <a:t>Cash Balance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9552" y="177525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Forecast of potential cash crunches.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You need to know how much cash you have to make decisions.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9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58"/>
            <a:ext cx="9144000" cy="5835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51920" y="-747464"/>
            <a:ext cx="3600400" cy="4594225"/>
          </a:xfrm>
        </p:spPr>
        <p:txBody>
          <a:bodyPr>
            <a:normAutofit/>
          </a:bodyPr>
          <a:lstStyle/>
          <a:p>
            <a:r>
              <a:rPr lang="en-CA" dirty="0" smtClean="0"/>
              <a:t>Cash flow management is critical!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32706" y="2332037"/>
            <a:ext cx="28083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Forecast of potential cash crunches</a:t>
            </a:r>
            <a:r>
              <a:rPr lang="en-CA" sz="4000" dirty="0" smtClean="0"/>
              <a:t>.</a:t>
            </a:r>
            <a:endParaRPr lang="en-CA" sz="40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Timeframe</a:t>
            </a:r>
          </a:p>
          <a:p>
            <a:pPr lvl="0"/>
            <a:r>
              <a:rPr lang="en-CA" dirty="0"/>
              <a:t>Cash In</a:t>
            </a:r>
          </a:p>
          <a:p>
            <a:pPr lvl="0"/>
            <a:r>
              <a:rPr lang="en-CA" dirty="0"/>
              <a:t>Cash Out</a:t>
            </a:r>
          </a:p>
          <a:p>
            <a:pPr lvl="0"/>
            <a:r>
              <a:rPr lang="en-CA" dirty="0"/>
              <a:t>Difference</a:t>
            </a:r>
          </a:p>
          <a:p>
            <a:pPr lvl="0"/>
            <a:r>
              <a:rPr lang="en-CA" dirty="0"/>
              <a:t>Cash Balance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941"/>
            <a:ext cx="5400600" cy="438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473403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3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3" y="0"/>
            <a:ext cx="8390374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2266" y="2852936"/>
            <a:ext cx="2755027" cy="2592983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Cash flow impacts your business decisions.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8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035300" cy="19304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Timeframe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16" y="0"/>
            <a:ext cx="51435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4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9912" y="2674937"/>
            <a:ext cx="7772400" cy="1508125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Cash In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23928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6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0"/>
            <a:ext cx="84361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332656"/>
            <a:ext cx="3827463" cy="1143000"/>
          </a:xfrm>
        </p:spPr>
        <p:txBody>
          <a:bodyPr/>
          <a:lstStyle/>
          <a:p>
            <a:r>
              <a:rPr lang="en-CA" dirty="0" smtClean="0"/>
              <a:t>Cash Out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9437" y="6381328"/>
            <a:ext cx="4060627" cy="36512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286</TotalTime>
  <Words>292</Words>
  <Application>Microsoft Office PowerPoint</Application>
  <PresentationFormat>On-screen Show (4:3)</PresentationFormat>
  <Paragraphs>95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Cash Flow  Management</vt:lpstr>
      <vt:lpstr>Cash flow management is critical!</vt:lpstr>
      <vt:lpstr>The Goal</vt:lpstr>
      <vt:lpstr>Key Points</vt:lpstr>
      <vt:lpstr>Worksheet</vt:lpstr>
      <vt:lpstr>Cash flow impacts your business decisions.</vt:lpstr>
      <vt:lpstr>Timeframe</vt:lpstr>
      <vt:lpstr>Cash In</vt:lpstr>
      <vt:lpstr>Cash Out</vt:lpstr>
      <vt:lpstr>Difference</vt:lpstr>
      <vt:lpstr>Cash Balance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70</cp:revision>
  <dcterms:created xsi:type="dcterms:W3CDTF">2009-12-07T18:18:58Z</dcterms:created>
  <dcterms:modified xsi:type="dcterms:W3CDTF">2018-09-18T21:54:31Z</dcterms:modified>
</cp:coreProperties>
</file>