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4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5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5" r:id="rId1"/>
  </p:sldMasterIdLst>
  <p:notesMasterIdLst>
    <p:notesMasterId r:id="rId16"/>
  </p:notesMasterIdLst>
  <p:sldIdLst>
    <p:sldId id="256" r:id="rId2"/>
    <p:sldId id="286" r:id="rId3"/>
    <p:sldId id="292" r:id="rId4"/>
    <p:sldId id="293" r:id="rId5"/>
    <p:sldId id="295" r:id="rId6"/>
    <p:sldId id="287" r:id="rId7"/>
    <p:sldId id="296" r:id="rId8"/>
    <p:sldId id="298" r:id="rId9"/>
    <p:sldId id="300" r:id="rId10"/>
    <p:sldId id="299" r:id="rId11"/>
    <p:sldId id="301" r:id="rId12"/>
    <p:sldId id="302" r:id="rId13"/>
    <p:sldId id="294" r:id="rId14"/>
    <p:sldId id="303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4545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4" autoAdjust="0"/>
    <p:restoredTop sz="93854" autoAdjust="0"/>
  </p:normalViewPr>
  <p:slideViewPr>
    <p:cSldViewPr>
      <p:cViewPr>
        <p:scale>
          <a:sx n="94" d="100"/>
          <a:sy n="94" d="100"/>
        </p:scale>
        <p:origin x="-684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AFB4537-5838-CB4D-825E-AE8F06B7779D}" type="doc">
      <dgm:prSet loTypeId="urn:microsoft.com/office/officeart/2009/3/layout/StepUpProcess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6F4742A-1EC9-C845-AF61-A2AEF1569918}">
      <dgm:prSet custT="1"/>
      <dgm:spPr/>
      <dgm:t>
        <a:bodyPr/>
        <a:lstStyle/>
        <a:p>
          <a:pPr rtl="0"/>
          <a:r>
            <a:rPr lang="en-US" sz="1800" smtClean="0"/>
            <a:t>BUSINESS SET</a:t>
          </a:r>
          <a:r>
            <a:rPr lang="en-US" sz="1800" dirty="0" smtClean="0"/>
            <a:t>-UP</a:t>
          </a:r>
          <a:endParaRPr lang="en-US" sz="1800" dirty="0"/>
        </a:p>
      </dgm:t>
    </dgm:pt>
    <dgm:pt modelId="{27A000A3-8B77-1A4A-8B54-A6DCDC45F35E}" type="parTrans" cxnId="{720494EC-7248-4445-B648-B976562FDA5E}">
      <dgm:prSet/>
      <dgm:spPr/>
      <dgm:t>
        <a:bodyPr/>
        <a:lstStyle/>
        <a:p>
          <a:endParaRPr lang="en-US" sz="2800"/>
        </a:p>
      </dgm:t>
    </dgm:pt>
    <dgm:pt modelId="{7492675D-4508-FD42-9494-6C7C1F436FB4}" type="sibTrans" cxnId="{720494EC-7248-4445-B648-B976562FDA5E}">
      <dgm:prSet/>
      <dgm:spPr/>
      <dgm:t>
        <a:bodyPr/>
        <a:lstStyle/>
        <a:p>
          <a:endParaRPr lang="en-US" sz="2800"/>
        </a:p>
      </dgm:t>
    </dgm:pt>
    <dgm:pt modelId="{93F2ADCF-3CA6-C24E-BA69-1AA38F34C629}">
      <dgm:prSet custT="1"/>
      <dgm:spPr/>
      <dgm:t>
        <a:bodyPr/>
        <a:lstStyle/>
        <a:p>
          <a:pPr rtl="0"/>
          <a:r>
            <a:rPr lang="en-US" sz="1100" dirty="0" smtClean="0"/>
            <a:t> Sole Proprietor, Partnership or Corporation </a:t>
          </a:r>
          <a:endParaRPr lang="en-US" sz="1100" dirty="0"/>
        </a:p>
      </dgm:t>
    </dgm:pt>
    <dgm:pt modelId="{1DCC3860-C698-A744-88BC-48EC741AE0C6}" type="sibTrans" cxnId="{9A0D3A81-B545-9249-845C-5895D3196E47}">
      <dgm:prSet/>
      <dgm:spPr/>
      <dgm:t>
        <a:bodyPr/>
        <a:lstStyle/>
        <a:p>
          <a:endParaRPr lang="en-US" sz="2800"/>
        </a:p>
      </dgm:t>
    </dgm:pt>
    <dgm:pt modelId="{3E80EB91-9DF3-A640-8BA9-7B5DBEDB912A}" type="parTrans" cxnId="{9A0D3A81-B545-9249-845C-5895D3196E47}">
      <dgm:prSet/>
      <dgm:spPr/>
      <dgm:t>
        <a:bodyPr/>
        <a:lstStyle/>
        <a:p>
          <a:endParaRPr lang="en-US" sz="2800"/>
        </a:p>
      </dgm:t>
    </dgm:pt>
    <dgm:pt modelId="{58E58D18-0A6F-AF49-8EB9-6EF5D81EC788}">
      <dgm:prSet custT="1"/>
      <dgm:spPr/>
      <dgm:t>
        <a:bodyPr/>
        <a:lstStyle/>
        <a:p>
          <a:r>
            <a:rPr lang="en-US" sz="1800" dirty="0" smtClean="0"/>
            <a:t>PLANNING </a:t>
          </a:r>
        </a:p>
        <a:p>
          <a:r>
            <a:rPr lang="en-US" sz="1800" dirty="0" smtClean="0"/>
            <a:t>STAGE</a:t>
          </a:r>
          <a:endParaRPr lang="en-US" sz="1800" dirty="0"/>
        </a:p>
      </dgm:t>
    </dgm:pt>
    <dgm:pt modelId="{23AD5379-DFF0-F043-92EC-E9119130BBFD}" type="parTrans" cxnId="{76075CC5-D555-044F-B769-3F0FAF6443E9}">
      <dgm:prSet/>
      <dgm:spPr/>
      <dgm:t>
        <a:bodyPr/>
        <a:lstStyle/>
        <a:p>
          <a:endParaRPr lang="en-US" sz="2800"/>
        </a:p>
      </dgm:t>
    </dgm:pt>
    <dgm:pt modelId="{645B77F1-DE72-C64B-90CF-D11D7233098C}" type="sibTrans" cxnId="{76075CC5-D555-044F-B769-3F0FAF6443E9}">
      <dgm:prSet/>
      <dgm:spPr/>
      <dgm:t>
        <a:bodyPr/>
        <a:lstStyle/>
        <a:p>
          <a:endParaRPr lang="en-US" sz="2800"/>
        </a:p>
      </dgm:t>
    </dgm:pt>
    <dgm:pt modelId="{C285AF25-549B-1646-B7F8-B7AB2E57DEEF}">
      <dgm:prSet custT="1"/>
      <dgm:spPr/>
      <dgm:t>
        <a:bodyPr/>
        <a:lstStyle/>
        <a:p>
          <a:r>
            <a:rPr lang="en-US" sz="1800" smtClean="0"/>
            <a:t>TESTING FOR MVP</a:t>
          </a:r>
          <a:endParaRPr lang="en-US" sz="1800" dirty="0"/>
        </a:p>
      </dgm:t>
    </dgm:pt>
    <dgm:pt modelId="{971A1376-BA02-1849-AAF4-45B4F254B95E}" type="parTrans" cxnId="{56EAA280-E1FC-7D45-82FC-995441299AB9}">
      <dgm:prSet/>
      <dgm:spPr/>
      <dgm:t>
        <a:bodyPr/>
        <a:lstStyle/>
        <a:p>
          <a:endParaRPr lang="en-US" sz="2800"/>
        </a:p>
      </dgm:t>
    </dgm:pt>
    <dgm:pt modelId="{A45B0A96-F01A-EC4D-9B03-98A7E3DCDD51}" type="sibTrans" cxnId="{56EAA280-E1FC-7D45-82FC-995441299AB9}">
      <dgm:prSet/>
      <dgm:spPr/>
      <dgm:t>
        <a:bodyPr/>
        <a:lstStyle/>
        <a:p>
          <a:endParaRPr lang="en-US" sz="2800"/>
        </a:p>
      </dgm:t>
    </dgm:pt>
    <dgm:pt modelId="{F4BC389F-B862-3A42-8E40-B4184B385C21}">
      <dgm:prSet custT="1"/>
      <dgm:spPr/>
      <dgm:t>
        <a:bodyPr/>
        <a:lstStyle/>
        <a:p>
          <a:r>
            <a:rPr lang="en-US" sz="1800" dirty="0" smtClean="0"/>
            <a:t>BRAND PROPERTIES</a:t>
          </a:r>
          <a:endParaRPr lang="en-US" sz="1800" dirty="0"/>
        </a:p>
      </dgm:t>
    </dgm:pt>
    <dgm:pt modelId="{CEC04556-B60B-D748-8AB5-690A7933B8A9}" type="parTrans" cxnId="{D18B8BC7-23D6-1740-98BF-17009013CD86}">
      <dgm:prSet/>
      <dgm:spPr/>
      <dgm:t>
        <a:bodyPr/>
        <a:lstStyle/>
        <a:p>
          <a:endParaRPr lang="en-US" sz="2800"/>
        </a:p>
      </dgm:t>
    </dgm:pt>
    <dgm:pt modelId="{6DD553BB-214A-E746-9C27-F48FE26D9990}" type="sibTrans" cxnId="{D18B8BC7-23D6-1740-98BF-17009013CD86}">
      <dgm:prSet/>
      <dgm:spPr/>
      <dgm:t>
        <a:bodyPr/>
        <a:lstStyle/>
        <a:p>
          <a:endParaRPr lang="en-US" sz="2800"/>
        </a:p>
      </dgm:t>
    </dgm:pt>
    <dgm:pt modelId="{3E9FC7F0-9511-2845-9E9F-091D9CDEE853}">
      <dgm:prSet custT="1"/>
      <dgm:spPr/>
      <dgm:t>
        <a:bodyPr/>
        <a:lstStyle/>
        <a:p>
          <a:r>
            <a:rPr lang="en-US" sz="1800" dirty="0" smtClean="0"/>
            <a:t>LOYALTY/CRM</a:t>
          </a:r>
          <a:endParaRPr lang="en-US" sz="1800" dirty="0"/>
        </a:p>
      </dgm:t>
    </dgm:pt>
    <dgm:pt modelId="{859B1BDB-AB5C-4745-9185-CBC5EDE1FA3B}" type="parTrans" cxnId="{DD21E5A3-A486-5C45-A207-E89890035C07}">
      <dgm:prSet/>
      <dgm:spPr/>
      <dgm:t>
        <a:bodyPr/>
        <a:lstStyle/>
        <a:p>
          <a:endParaRPr lang="en-US" sz="2800"/>
        </a:p>
      </dgm:t>
    </dgm:pt>
    <dgm:pt modelId="{F394679F-A223-5248-9C76-241926C4A208}" type="sibTrans" cxnId="{DD21E5A3-A486-5C45-A207-E89890035C07}">
      <dgm:prSet/>
      <dgm:spPr/>
      <dgm:t>
        <a:bodyPr/>
        <a:lstStyle/>
        <a:p>
          <a:endParaRPr lang="en-US" sz="2800"/>
        </a:p>
      </dgm:t>
    </dgm:pt>
    <dgm:pt modelId="{C54827F1-4386-B64C-BF10-2CA386527066}">
      <dgm:prSet custT="1"/>
      <dgm:spPr/>
      <dgm:t>
        <a:bodyPr/>
        <a:lstStyle/>
        <a:p>
          <a:r>
            <a:rPr lang="en-US" sz="1100" dirty="0" smtClean="0"/>
            <a:t>Invest in a business plan (Mission statement, VP, define CA, products/services, investment required)</a:t>
          </a:r>
          <a:endParaRPr lang="en-US" sz="1100" dirty="0"/>
        </a:p>
      </dgm:t>
    </dgm:pt>
    <dgm:pt modelId="{21314643-95FE-414A-91E3-339F3C101990}" type="parTrans" cxnId="{5183C5B4-7F70-424C-87B2-B59960C3F875}">
      <dgm:prSet/>
      <dgm:spPr/>
      <dgm:t>
        <a:bodyPr/>
        <a:lstStyle/>
        <a:p>
          <a:endParaRPr lang="en-US" sz="2800"/>
        </a:p>
      </dgm:t>
    </dgm:pt>
    <dgm:pt modelId="{7420A6E7-6538-CE41-9F69-39EFBAD715C3}" type="sibTrans" cxnId="{5183C5B4-7F70-424C-87B2-B59960C3F875}">
      <dgm:prSet/>
      <dgm:spPr/>
      <dgm:t>
        <a:bodyPr/>
        <a:lstStyle/>
        <a:p>
          <a:endParaRPr lang="en-US" sz="2800"/>
        </a:p>
      </dgm:t>
    </dgm:pt>
    <dgm:pt modelId="{9D6D8343-0015-F540-9663-B5D916B9A014}">
      <dgm:prSet custT="1"/>
      <dgm:spPr/>
      <dgm:t>
        <a:bodyPr/>
        <a:lstStyle/>
        <a:p>
          <a:r>
            <a:rPr lang="en-US" sz="1100" dirty="0" smtClean="0"/>
            <a:t>Test for a MVP and then iterate – you do not need a perfect product or offering from the beginning test your way into it</a:t>
          </a:r>
          <a:endParaRPr lang="en-US" sz="1100" dirty="0"/>
        </a:p>
      </dgm:t>
    </dgm:pt>
    <dgm:pt modelId="{1BDFD3C5-571B-0B47-B919-64E5E2BC7D99}" type="parTrans" cxnId="{6C563771-6D4A-1945-B44C-F50CE1EE32AB}">
      <dgm:prSet/>
      <dgm:spPr/>
      <dgm:t>
        <a:bodyPr/>
        <a:lstStyle/>
        <a:p>
          <a:endParaRPr lang="en-US" sz="2800"/>
        </a:p>
      </dgm:t>
    </dgm:pt>
    <dgm:pt modelId="{640A29A8-BA7D-964F-92C1-0713D4F4E63E}" type="sibTrans" cxnId="{6C563771-6D4A-1945-B44C-F50CE1EE32AB}">
      <dgm:prSet/>
      <dgm:spPr/>
      <dgm:t>
        <a:bodyPr/>
        <a:lstStyle/>
        <a:p>
          <a:endParaRPr lang="en-US" sz="2800"/>
        </a:p>
      </dgm:t>
    </dgm:pt>
    <dgm:pt modelId="{DA7E58B1-A482-144E-A729-3C8D8E609EF2}">
      <dgm:prSet custT="1"/>
      <dgm:spPr/>
      <dgm:t>
        <a:bodyPr/>
        <a:lstStyle/>
        <a:p>
          <a:r>
            <a:rPr lang="en-US" sz="1100" dirty="0" smtClean="0"/>
            <a:t>Invest in loyalty from the onset: monitor your Promoter Score; create CRM: </a:t>
          </a:r>
          <a:r>
            <a:rPr lang="en-US" sz="1100" dirty="0" err="1" smtClean="0"/>
            <a:t>Salesforce.com</a:t>
          </a:r>
          <a:r>
            <a:rPr lang="en-US" sz="1100" dirty="0" smtClean="0"/>
            <a:t> or </a:t>
          </a:r>
          <a:r>
            <a:rPr lang="en-US" sz="1100" dirty="0" err="1" smtClean="0"/>
            <a:t>Zoho.com</a:t>
          </a:r>
          <a:endParaRPr lang="en-US" sz="1100" dirty="0"/>
        </a:p>
      </dgm:t>
    </dgm:pt>
    <dgm:pt modelId="{6FF369BE-5736-5642-9DA0-647491856286}" type="parTrans" cxnId="{F9A7C954-60CA-5048-94F6-DBA163D49BD7}">
      <dgm:prSet/>
      <dgm:spPr/>
      <dgm:t>
        <a:bodyPr/>
        <a:lstStyle/>
        <a:p>
          <a:endParaRPr lang="en-US" sz="2800"/>
        </a:p>
      </dgm:t>
    </dgm:pt>
    <dgm:pt modelId="{CD59E6A4-615F-EB43-BA64-C9B545F7ABA2}" type="sibTrans" cxnId="{F9A7C954-60CA-5048-94F6-DBA163D49BD7}">
      <dgm:prSet/>
      <dgm:spPr/>
      <dgm:t>
        <a:bodyPr/>
        <a:lstStyle/>
        <a:p>
          <a:endParaRPr lang="en-US" sz="2800"/>
        </a:p>
      </dgm:t>
    </dgm:pt>
    <dgm:pt modelId="{E560B773-CF6C-F74B-B323-36F0BCFF4E13}">
      <dgm:prSet custT="1"/>
      <dgm:spPr/>
      <dgm:t>
        <a:bodyPr/>
        <a:lstStyle/>
        <a:p>
          <a:r>
            <a:rPr lang="en-US" sz="1100" dirty="0" smtClean="0"/>
            <a:t>Invest in:</a:t>
          </a:r>
          <a:endParaRPr lang="en-US" sz="1100" dirty="0"/>
        </a:p>
      </dgm:t>
    </dgm:pt>
    <dgm:pt modelId="{A82D20B7-23B2-DF49-8182-68A98D64176A}" type="parTrans" cxnId="{5B444A5A-44EC-8B49-BBAE-3BBDE34378A8}">
      <dgm:prSet/>
      <dgm:spPr/>
      <dgm:t>
        <a:bodyPr/>
        <a:lstStyle/>
        <a:p>
          <a:endParaRPr lang="en-US" sz="2800"/>
        </a:p>
      </dgm:t>
    </dgm:pt>
    <dgm:pt modelId="{DAA14A86-C478-0F45-962A-A955E6F1E068}" type="sibTrans" cxnId="{5B444A5A-44EC-8B49-BBAE-3BBDE34378A8}">
      <dgm:prSet/>
      <dgm:spPr/>
      <dgm:t>
        <a:bodyPr/>
        <a:lstStyle/>
        <a:p>
          <a:endParaRPr lang="en-US" sz="2800"/>
        </a:p>
      </dgm:t>
    </dgm:pt>
    <dgm:pt modelId="{60DAF58E-06AE-C846-A97D-30BE59659C3B}">
      <dgm:prSet custT="1"/>
      <dgm:spPr/>
      <dgm:t>
        <a:bodyPr/>
        <a:lstStyle/>
        <a:p>
          <a:r>
            <a:rPr lang="en-US" sz="1100" dirty="0" smtClean="0"/>
            <a:t>Compliant Website</a:t>
          </a:r>
          <a:endParaRPr lang="en-US" sz="1100" dirty="0"/>
        </a:p>
      </dgm:t>
    </dgm:pt>
    <dgm:pt modelId="{143C1A81-C33C-2E48-99B7-F4C3BED7F184}" type="parTrans" cxnId="{F9349338-81A5-A84D-A3AC-50155A81FD9C}">
      <dgm:prSet/>
      <dgm:spPr/>
      <dgm:t>
        <a:bodyPr/>
        <a:lstStyle/>
        <a:p>
          <a:endParaRPr lang="en-US" sz="2800"/>
        </a:p>
      </dgm:t>
    </dgm:pt>
    <dgm:pt modelId="{B137A574-E906-A243-9032-1A92A2E337A2}" type="sibTrans" cxnId="{F9349338-81A5-A84D-A3AC-50155A81FD9C}">
      <dgm:prSet/>
      <dgm:spPr/>
      <dgm:t>
        <a:bodyPr/>
        <a:lstStyle/>
        <a:p>
          <a:endParaRPr lang="en-US" sz="2800"/>
        </a:p>
      </dgm:t>
    </dgm:pt>
    <dgm:pt modelId="{9FE35DCC-67A7-9242-BA34-77BA37701FE0}">
      <dgm:prSet custT="1"/>
      <dgm:spPr/>
      <dgm:t>
        <a:bodyPr/>
        <a:lstStyle/>
        <a:p>
          <a:r>
            <a:rPr lang="en-US" sz="1100" dirty="0" smtClean="0"/>
            <a:t>Compelling and relevant business name</a:t>
          </a:r>
          <a:endParaRPr lang="en-US" sz="1100" dirty="0"/>
        </a:p>
      </dgm:t>
    </dgm:pt>
    <dgm:pt modelId="{73CD1E9F-A470-7D40-8EC0-91DB58DD79CC}" type="parTrans" cxnId="{9BD98F53-5FF4-6447-8193-D2B8459BF230}">
      <dgm:prSet/>
      <dgm:spPr/>
      <dgm:t>
        <a:bodyPr/>
        <a:lstStyle/>
        <a:p>
          <a:endParaRPr lang="en-US" sz="2800"/>
        </a:p>
      </dgm:t>
    </dgm:pt>
    <dgm:pt modelId="{80F1E7CD-713C-DC48-9723-B5299105EFCF}" type="sibTrans" cxnId="{9BD98F53-5FF4-6447-8193-D2B8459BF230}">
      <dgm:prSet/>
      <dgm:spPr/>
      <dgm:t>
        <a:bodyPr/>
        <a:lstStyle/>
        <a:p>
          <a:endParaRPr lang="en-US" sz="2800"/>
        </a:p>
      </dgm:t>
    </dgm:pt>
    <dgm:pt modelId="{FBCF0612-56AD-6B42-95FF-DF82F4BC76A7}">
      <dgm:prSet custT="1"/>
      <dgm:spPr/>
      <dgm:t>
        <a:bodyPr/>
        <a:lstStyle/>
        <a:p>
          <a:r>
            <a:rPr lang="en-US" sz="1100" dirty="0" smtClean="0"/>
            <a:t>Developing a Logo</a:t>
          </a:r>
          <a:endParaRPr lang="en-US" sz="1100" dirty="0"/>
        </a:p>
      </dgm:t>
    </dgm:pt>
    <dgm:pt modelId="{9B3D2C09-BD21-BD48-B8E2-AAE62B595AD4}" type="parTrans" cxnId="{41D6CA4E-C33C-8B4A-9D50-D4972F9B49BA}">
      <dgm:prSet/>
      <dgm:spPr/>
      <dgm:t>
        <a:bodyPr/>
        <a:lstStyle/>
        <a:p>
          <a:endParaRPr lang="en-US" sz="2800"/>
        </a:p>
      </dgm:t>
    </dgm:pt>
    <dgm:pt modelId="{2FA7F901-CF6F-9C4F-B254-C0EB73FD8CC1}" type="sibTrans" cxnId="{41D6CA4E-C33C-8B4A-9D50-D4972F9B49BA}">
      <dgm:prSet/>
      <dgm:spPr/>
      <dgm:t>
        <a:bodyPr/>
        <a:lstStyle/>
        <a:p>
          <a:endParaRPr lang="en-US" sz="2800"/>
        </a:p>
      </dgm:t>
    </dgm:pt>
    <dgm:pt modelId="{21354198-EB1B-8A42-BB19-5FE851F426BA}">
      <dgm:prSet custT="1"/>
      <dgm:spPr/>
      <dgm:t>
        <a:bodyPr/>
        <a:lstStyle/>
        <a:p>
          <a:r>
            <a:rPr lang="en-US" sz="1100" dirty="0" smtClean="0"/>
            <a:t>SEM and Social Media</a:t>
          </a:r>
          <a:endParaRPr lang="en-US" sz="1100" dirty="0"/>
        </a:p>
      </dgm:t>
    </dgm:pt>
    <dgm:pt modelId="{A8C59161-23E8-4B4D-98B5-639FECA87400}" type="parTrans" cxnId="{B1BE15C3-B907-8141-8695-95F0BC2933F9}">
      <dgm:prSet/>
      <dgm:spPr/>
      <dgm:t>
        <a:bodyPr/>
        <a:lstStyle/>
        <a:p>
          <a:endParaRPr lang="en-US" sz="2800"/>
        </a:p>
      </dgm:t>
    </dgm:pt>
    <dgm:pt modelId="{C769C162-71A4-9F48-95AB-2EC0527D483B}" type="sibTrans" cxnId="{B1BE15C3-B907-8141-8695-95F0BC2933F9}">
      <dgm:prSet/>
      <dgm:spPr/>
      <dgm:t>
        <a:bodyPr/>
        <a:lstStyle/>
        <a:p>
          <a:endParaRPr lang="en-US" sz="2800"/>
        </a:p>
      </dgm:t>
    </dgm:pt>
    <dgm:pt modelId="{14290FCF-D619-354F-9BEC-169E0E976D81}">
      <dgm:prSet custT="1"/>
      <dgm:spPr/>
      <dgm:t>
        <a:bodyPr/>
        <a:lstStyle/>
        <a:p>
          <a:r>
            <a:rPr lang="en-US" sz="1100" dirty="0" smtClean="0"/>
            <a:t>Establish your circle of trust – partners, accountants, lawyers</a:t>
          </a:r>
          <a:endParaRPr lang="en-US" sz="1100" dirty="0"/>
        </a:p>
      </dgm:t>
    </dgm:pt>
    <dgm:pt modelId="{C177F06A-80F3-384A-88F3-ABCC4765BF63}" type="parTrans" cxnId="{D68873E5-0D6B-4640-AD3F-030F714C7AFF}">
      <dgm:prSet/>
      <dgm:spPr/>
      <dgm:t>
        <a:bodyPr/>
        <a:lstStyle/>
        <a:p>
          <a:endParaRPr lang="en-US" sz="2800"/>
        </a:p>
      </dgm:t>
    </dgm:pt>
    <dgm:pt modelId="{638C51BF-11B2-B246-A183-7D2B20E3E1EB}" type="sibTrans" cxnId="{D68873E5-0D6B-4640-AD3F-030F714C7AFF}">
      <dgm:prSet/>
      <dgm:spPr/>
      <dgm:t>
        <a:bodyPr/>
        <a:lstStyle/>
        <a:p>
          <a:endParaRPr lang="en-US" sz="2800"/>
        </a:p>
      </dgm:t>
    </dgm:pt>
    <dgm:pt modelId="{9AFA1B08-523F-5F49-8582-2D8B42EE0059}" type="pres">
      <dgm:prSet presAssocID="{BAFB4537-5838-CB4D-825E-AE8F06B7779D}" presName="rootnode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4009BC99-17A1-804B-AD29-870AECA2F0FA}" type="pres">
      <dgm:prSet presAssocID="{26F4742A-1EC9-C845-AF61-A2AEF1569918}" presName="composite" presStyleCnt="0"/>
      <dgm:spPr/>
    </dgm:pt>
    <dgm:pt modelId="{CA14ADEF-FB76-7A4D-8CD3-F1220CA819C9}" type="pres">
      <dgm:prSet presAssocID="{26F4742A-1EC9-C845-AF61-A2AEF1569918}" presName="LShape" presStyleLbl="alignNode1" presStyleIdx="0" presStyleCnt="9"/>
      <dgm:spPr/>
    </dgm:pt>
    <dgm:pt modelId="{8F85566B-A834-D843-91B4-68FD8B5D4CEE}" type="pres">
      <dgm:prSet presAssocID="{26F4742A-1EC9-C845-AF61-A2AEF1569918}" presName="ParentText" presStyleLbl="revTx" presStyleIdx="0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91F3463-6B9A-D048-AEDE-F8165594370F}" type="pres">
      <dgm:prSet presAssocID="{26F4742A-1EC9-C845-AF61-A2AEF1569918}" presName="Triangle" presStyleLbl="alignNode1" presStyleIdx="1" presStyleCnt="9"/>
      <dgm:spPr/>
    </dgm:pt>
    <dgm:pt modelId="{9C8C77CD-9D5C-FC41-AAFB-670E9BE45B5A}" type="pres">
      <dgm:prSet presAssocID="{7492675D-4508-FD42-9494-6C7C1F436FB4}" presName="sibTrans" presStyleCnt="0"/>
      <dgm:spPr/>
    </dgm:pt>
    <dgm:pt modelId="{8D77BBE5-83F7-7F4E-80AE-72622BED9C89}" type="pres">
      <dgm:prSet presAssocID="{7492675D-4508-FD42-9494-6C7C1F436FB4}" presName="space" presStyleCnt="0"/>
      <dgm:spPr/>
    </dgm:pt>
    <dgm:pt modelId="{3DA0B372-47E2-DB44-A016-DEFA71A1A33B}" type="pres">
      <dgm:prSet presAssocID="{58E58D18-0A6F-AF49-8EB9-6EF5D81EC788}" presName="composite" presStyleCnt="0"/>
      <dgm:spPr/>
    </dgm:pt>
    <dgm:pt modelId="{E04E09CE-3C3D-2540-8FCC-F2ACA7D4754C}" type="pres">
      <dgm:prSet presAssocID="{58E58D18-0A6F-AF49-8EB9-6EF5D81EC788}" presName="LShape" presStyleLbl="alignNode1" presStyleIdx="2" presStyleCnt="9"/>
      <dgm:spPr/>
    </dgm:pt>
    <dgm:pt modelId="{4D5A298D-48E8-0344-8771-199D89FDF1D6}" type="pres">
      <dgm:prSet presAssocID="{58E58D18-0A6F-AF49-8EB9-6EF5D81EC788}" presName="ParentText" presStyleLbl="revTx" presStyleIdx="1" presStyleCnt="5" custScaleX="103128" custLinFactNeighborX="6478" custLinFactNeighborY="-197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AB93CA4-A00F-3641-B9C2-BA03AB02D776}" type="pres">
      <dgm:prSet presAssocID="{58E58D18-0A6F-AF49-8EB9-6EF5D81EC788}" presName="Triangle" presStyleLbl="alignNode1" presStyleIdx="3" presStyleCnt="9"/>
      <dgm:spPr/>
    </dgm:pt>
    <dgm:pt modelId="{53E9E3DB-E0F4-694B-96D5-E1024965C364}" type="pres">
      <dgm:prSet presAssocID="{645B77F1-DE72-C64B-90CF-D11D7233098C}" presName="sibTrans" presStyleCnt="0"/>
      <dgm:spPr/>
    </dgm:pt>
    <dgm:pt modelId="{31522ABD-9AF9-1647-BCDD-6A9E062FAC3E}" type="pres">
      <dgm:prSet presAssocID="{645B77F1-DE72-C64B-90CF-D11D7233098C}" presName="space" presStyleCnt="0"/>
      <dgm:spPr/>
    </dgm:pt>
    <dgm:pt modelId="{110DA511-2DB1-0A44-B3F3-D55D1E2CB739}" type="pres">
      <dgm:prSet presAssocID="{C285AF25-549B-1646-B7F8-B7AB2E57DEEF}" presName="composite" presStyleCnt="0"/>
      <dgm:spPr/>
    </dgm:pt>
    <dgm:pt modelId="{071A69A1-A596-AC4C-92EB-16BDE0494758}" type="pres">
      <dgm:prSet presAssocID="{C285AF25-549B-1646-B7F8-B7AB2E57DEEF}" presName="LShape" presStyleLbl="alignNode1" presStyleIdx="4" presStyleCnt="9"/>
      <dgm:spPr/>
    </dgm:pt>
    <dgm:pt modelId="{44E91CBE-B5D2-3F4C-932E-741DBA1768F3}" type="pres">
      <dgm:prSet presAssocID="{C285AF25-549B-1646-B7F8-B7AB2E57DEEF}" presName="ParentText" presStyleLbl="revTx" presStyleIdx="2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D53B497-1BBE-2D45-97FC-3BDDB3AC7576}" type="pres">
      <dgm:prSet presAssocID="{C285AF25-549B-1646-B7F8-B7AB2E57DEEF}" presName="Triangle" presStyleLbl="alignNode1" presStyleIdx="5" presStyleCnt="9"/>
      <dgm:spPr/>
    </dgm:pt>
    <dgm:pt modelId="{491B2653-648E-284C-8E71-40D60D8C4666}" type="pres">
      <dgm:prSet presAssocID="{A45B0A96-F01A-EC4D-9B03-98A7E3DCDD51}" presName="sibTrans" presStyleCnt="0"/>
      <dgm:spPr/>
    </dgm:pt>
    <dgm:pt modelId="{28A7BECA-DC31-934F-AB73-42A7422C720B}" type="pres">
      <dgm:prSet presAssocID="{A45B0A96-F01A-EC4D-9B03-98A7E3DCDD51}" presName="space" presStyleCnt="0"/>
      <dgm:spPr/>
    </dgm:pt>
    <dgm:pt modelId="{6AD58B33-CE85-1B4F-A3B7-EDA4E0E6F43F}" type="pres">
      <dgm:prSet presAssocID="{F4BC389F-B862-3A42-8E40-B4184B385C21}" presName="composite" presStyleCnt="0"/>
      <dgm:spPr/>
    </dgm:pt>
    <dgm:pt modelId="{B663E89A-C7C0-B24A-92C9-5D0BDF833763}" type="pres">
      <dgm:prSet presAssocID="{F4BC389F-B862-3A42-8E40-B4184B385C21}" presName="LShape" presStyleLbl="alignNode1" presStyleIdx="6" presStyleCnt="9"/>
      <dgm:spPr/>
    </dgm:pt>
    <dgm:pt modelId="{022D8A8D-D24A-C247-9303-F0615909591E}" type="pres">
      <dgm:prSet presAssocID="{F4BC389F-B862-3A42-8E40-B4184B385C21}" presName="ParentText" presStyleLbl="revTx" presStyleIdx="3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74E39CB-27D9-3B47-8D8C-277CDB101BB3}" type="pres">
      <dgm:prSet presAssocID="{F4BC389F-B862-3A42-8E40-B4184B385C21}" presName="Triangle" presStyleLbl="alignNode1" presStyleIdx="7" presStyleCnt="9"/>
      <dgm:spPr/>
    </dgm:pt>
    <dgm:pt modelId="{706A43DD-A49F-B342-8DA4-0A3AD7882B60}" type="pres">
      <dgm:prSet presAssocID="{6DD553BB-214A-E746-9C27-F48FE26D9990}" presName="sibTrans" presStyleCnt="0"/>
      <dgm:spPr/>
    </dgm:pt>
    <dgm:pt modelId="{46026F7C-225E-024D-B372-F9BC164F1E39}" type="pres">
      <dgm:prSet presAssocID="{6DD553BB-214A-E746-9C27-F48FE26D9990}" presName="space" presStyleCnt="0"/>
      <dgm:spPr/>
    </dgm:pt>
    <dgm:pt modelId="{F90818B2-A019-9B4F-B9D3-932D50A9E3DC}" type="pres">
      <dgm:prSet presAssocID="{3E9FC7F0-9511-2845-9E9F-091D9CDEE853}" presName="composite" presStyleCnt="0"/>
      <dgm:spPr/>
    </dgm:pt>
    <dgm:pt modelId="{23375FAE-6323-6D4F-94E1-6C652EEC91DC}" type="pres">
      <dgm:prSet presAssocID="{3E9FC7F0-9511-2845-9E9F-091D9CDEE853}" presName="LShape" presStyleLbl="alignNode1" presStyleIdx="8" presStyleCnt="9"/>
      <dgm:spPr/>
    </dgm:pt>
    <dgm:pt modelId="{4529DC76-AB48-BB49-B250-8E1B499466C1}" type="pres">
      <dgm:prSet presAssocID="{3E9FC7F0-9511-2845-9E9F-091D9CDEE853}" presName="ParentText" presStyleLbl="revTx" presStyleIdx="4" presStyleCnt="5" custScaleX="11090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2A3CCACB-7DEE-0845-80D4-4C1C8FF2833C}" type="presOf" srcId="{93F2ADCF-3CA6-C24E-BA69-1AA38F34C629}" destId="{8F85566B-A834-D843-91B4-68FD8B5D4CEE}" srcOrd="0" destOrd="1" presId="urn:microsoft.com/office/officeart/2009/3/layout/StepUpProcess"/>
    <dgm:cxn modelId="{56EAA280-E1FC-7D45-82FC-995441299AB9}" srcId="{BAFB4537-5838-CB4D-825E-AE8F06B7779D}" destId="{C285AF25-549B-1646-B7F8-B7AB2E57DEEF}" srcOrd="2" destOrd="0" parTransId="{971A1376-BA02-1849-AAF4-45B4F254B95E}" sibTransId="{A45B0A96-F01A-EC4D-9B03-98A7E3DCDD51}"/>
    <dgm:cxn modelId="{8769C005-7987-B34A-94CC-A43B4C9884BB}" type="presOf" srcId="{3E9FC7F0-9511-2845-9E9F-091D9CDEE853}" destId="{4529DC76-AB48-BB49-B250-8E1B499466C1}" srcOrd="0" destOrd="0" presId="urn:microsoft.com/office/officeart/2009/3/layout/StepUpProcess"/>
    <dgm:cxn modelId="{A7475EC2-0B49-3F4B-9E39-EE64F559A51F}" type="presOf" srcId="{9FE35DCC-67A7-9242-BA34-77BA37701FE0}" destId="{022D8A8D-D24A-C247-9303-F0615909591E}" srcOrd="0" destOrd="2" presId="urn:microsoft.com/office/officeart/2009/3/layout/StepUpProcess"/>
    <dgm:cxn modelId="{B1BE15C3-B907-8141-8695-95F0BC2933F9}" srcId="{F4BC389F-B862-3A42-8E40-B4184B385C21}" destId="{21354198-EB1B-8A42-BB19-5FE851F426BA}" srcOrd="4" destOrd="0" parTransId="{A8C59161-23E8-4B4D-98B5-639FECA87400}" sibTransId="{C769C162-71A4-9F48-95AB-2EC0527D483B}"/>
    <dgm:cxn modelId="{B4A96537-AAFB-F04C-84D0-2D26B4404BFA}" type="presOf" srcId="{C54827F1-4386-B64C-BF10-2CA386527066}" destId="{4D5A298D-48E8-0344-8771-199D89FDF1D6}" srcOrd="0" destOrd="1" presId="urn:microsoft.com/office/officeart/2009/3/layout/StepUpProcess"/>
    <dgm:cxn modelId="{76075CC5-D555-044F-B769-3F0FAF6443E9}" srcId="{BAFB4537-5838-CB4D-825E-AE8F06B7779D}" destId="{58E58D18-0A6F-AF49-8EB9-6EF5D81EC788}" srcOrd="1" destOrd="0" parTransId="{23AD5379-DFF0-F043-92EC-E9119130BBFD}" sibTransId="{645B77F1-DE72-C64B-90CF-D11D7233098C}"/>
    <dgm:cxn modelId="{13626FEC-92BA-C24B-AD26-4ED2A19DDB62}" type="presOf" srcId="{BAFB4537-5838-CB4D-825E-AE8F06B7779D}" destId="{9AFA1B08-523F-5F49-8582-2D8B42EE0059}" srcOrd="0" destOrd="0" presId="urn:microsoft.com/office/officeart/2009/3/layout/StepUpProcess"/>
    <dgm:cxn modelId="{720494EC-7248-4445-B648-B976562FDA5E}" srcId="{BAFB4537-5838-CB4D-825E-AE8F06B7779D}" destId="{26F4742A-1EC9-C845-AF61-A2AEF1569918}" srcOrd="0" destOrd="0" parTransId="{27A000A3-8B77-1A4A-8B54-A6DCDC45F35E}" sibTransId="{7492675D-4508-FD42-9494-6C7C1F436FB4}"/>
    <dgm:cxn modelId="{5B444A5A-44EC-8B49-BBAE-3BBDE34378A8}" srcId="{F4BC389F-B862-3A42-8E40-B4184B385C21}" destId="{E560B773-CF6C-F74B-B323-36F0BCFF4E13}" srcOrd="0" destOrd="0" parTransId="{A82D20B7-23B2-DF49-8182-68A98D64176A}" sibTransId="{DAA14A86-C478-0F45-962A-A955E6F1E068}"/>
    <dgm:cxn modelId="{9A0D3A81-B545-9249-845C-5895D3196E47}" srcId="{26F4742A-1EC9-C845-AF61-A2AEF1569918}" destId="{93F2ADCF-3CA6-C24E-BA69-1AA38F34C629}" srcOrd="0" destOrd="0" parTransId="{3E80EB91-9DF3-A640-8BA9-7B5DBEDB912A}" sibTransId="{1DCC3860-C698-A744-88BC-48EC741AE0C6}"/>
    <dgm:cxn modelId="{F9A7C954-60CA-5048-94F6-DBA163D49BD7}" srcId="{3E9FC7F0-9511-2845-9E9F-091D9CDEE853}" destId="{DA7E58B1-A482-144E-A729-3C8D8E609EF2}" srcOrd="0" destOrd="0" parTransId="{6FF369BE-5736-5642-9DA0-647491856286}" sibTransId="{CD59E6A4-615F-EB43-BA64-C9B545F7ABA2}"/>
    <dgm:cxn modelId="{C66339D2-EBA5-C243-A219-3427F1B14546}" type="presOf" srcId="{26F4742A-1EC9-C845-AF61-A2AEF1569918}" destId="{8F85566B-A834-D843-91B4-68FD8B5D4CEE}" srcOrd="0" destOrd="0" presId="urn:microsoft.com/office/officeart/2009/3/layout/StepUpProcess"/>
    <dgm:cxn modelId="{F9349338-81A5-A84D-A3AC-50155A81FD9C}" srcId="{F4BC389F-B862-3A42-8E40-B4184B385C21}" destId="{60DAF58E-06AE-C846-A97D-30BE59659C3B}" srcOrd="3" destOrd="0" parTransId="{143C1A81-C33C-2E48-99B7-F4C3BED7F184}" sibTransId="{B137A574-E906-A243-9032-1A92A2E337A2}"/>
    <dgm:cxn modelId="{D68873E5-0D6B-4640-AD3F-030F714C7AFF}" srcId="{58E58D18-0A6F-AF49-8EB9-6EF5D81EC788}" destId="{14290FCF-D619-354F-9BEC-169E0E976D81}" srcOrd="1" destOrd="0" parTransId="{C177F06A-80F3-384A-88F3-ABCC4765BF63}" sibTransId="{638C51BF-11B2-B246-A183-7D2B20E3E1EB}"/>
    <dgm:cxn modelId="{33E39EFD-8C99-ED44-9254-6794AB1AEE34}" type="presOf" srcId="{60DAF58E-06AE-C846-A97D-30BE59659C3B}" destId="{022D8A8D-D24A-C247-9303-F0615909591E}" srcOrd="0" destOrd="4" presId="urn:microsoft.com/office/officeart/2009/3/layout/StepUpProcess"/>
    <dgm:cxn modelId="{7C1D4EC3-3286-8540-B4A5-57DC47F9AD5A}" type="presOf" srcId="{DA7E58B1-A482-144E-A729-3C8D8E609EF2}" destId="{4529DC76-AB48-BB49-B250-8E1B499466C1}" srcOrd="0" destOrd="1" presId="urn:microsoft.com/office/officeart/2009/3/layout/StepUpProcess"/>
    <dgm:cxn modelId="{0BFFF1C7-EC22-6B4A-845A-F5C768C88A0B}" type="presOf" srcId="{F4BC389F-B862-3A42-8E40-B4184B385C21}" destId="{022D8A8D-D24A-C247-9303-F0615909591E}" srcOrd="0" destOrd="0" presId="urn:microsoft.com/office/officeart/2009/3/layout/StepUpProcess"/>
    <dgm:cxn modelId="{5183C5B4-7F70-424C-87B2-B59960C3F875}" srcId="{58E58D18-0A6F-AF49-8EB9-6EF5D81EC788}" destId="{C54827F1-4386-B64C-BF10-2CA386527066}" srcOrd="0" destOrd="0" parTransId="{21314643-95FE-414A-91E3-339F3C101990}" sibTransId="{7420A6E7-6538-CE41-9F69-39EFBAD715C3}"/>
    <dgm:cxn modelId="{9BD98F53-5FF4-6447-8193-D2B8459BF230}" srcId="{F4BC389F-B862-3A42-8E40-B4184B385C21}" destId="{9FE35DCC-67A7-9242-BA34-77BA37701FE0}" srcOrd="1" destOrd="0" parTransId="{73CD1E9F-A470-7D40-8EC0-91DB58DD79CC}" sibTransId="{80F1E7CD-713C-DC48-9723-B5299105EFCF}"/>
    <dgm:cxn modelId="{41D6CA4E-C33C-8B4A-9D50-D4972F9B49BA}" srcId="{F4BC389F-B862-3A42-8E40-B4184B385C21}" destId="{FBCF0612-56AD-6B42-95FF-DF82F4BC76A7}" srcOrd="2" destOrd="0" parTransId="{9B3D2C09-BD21-BD48-B8E2-AAE62B595AD4}" sibTransId="{2FA7F901-CF6F-9C4F-B254-C0EB73FD8CC1}"/>
    <dgm:cxn modelId="{C01420B2-3125-4741-8F7C-513A4C8D5C96}" type="presOf" srcId="{FBCF0612-56AD-6B42-95FF-DF82F4BC76A7}" destId="{022D8A8D-D24A-C247-9303-F0615909591E}" srcOrd="0" destOrd="3" presId="urn:microsoft.com/office/officeart/2009/3/layout/StepUpProcess"/>
    <dgm:cxn modelId="{D18B8BC7-23D6-1740-98BF-17009013CD86}" srcId="{BAFB4537-5838-CB4D-825E-AE8F06B7779D}" destId="{F4BC389F-B862-3A42-8E40-B4184B385C21}" srcOrd="3" destOrd="0" parTransId="{CEC04556-B60B-D748-8AB5-690A7933B8A9}" sibTransId="{6DD553BB-214A-E746-9C27-F48FE26D9990}"/>
    <dgm:cxn modelId="{91E12825-B74B-E443-AAF2-B4F357F93A11}" type="presOf" srcId="{9D6D8343-0015-F540-9663-B5D916B9A014}" destId="{44E91CBE-B5D2-3F4C-932E-741DBA1768F3}" srcOrd="0" destOrd="1" presId="urn:microsoft.com/office/officeart/2009/3/layout/StepUpProcess"/>
    <dgm:cxn modelId="{6C563771-6D4A-1945-B44C-F50CE1EE32AB}" srcId="{C285AF25-549B-1646-B7F8-B7AB2E57DEEF}" destId="{9D6D8343-0015-F540-9663-B5D916B9A014}" srcOrd="0" destOrd="0" parTransId="{1BDFD3C5-571B-0B47-B919-64E5E2BC7D99}" sibTransId="{640A29A8-BA7D-964F-92C1-0713D4F4E63E}"/>
    <dgm:cxn modelId="{EE2163D5-3850-1844-83DA-79BA9222C0F9}" type="presOf" srcId="{C285AF25-549B-1646-B7F8-B7AB2E57DEEF}" destId="{44E91CBE-B5D2-3F4C-932E-741DBA1768F3}" srcOrd="0" destOrd="0" presId="urn:microsoft.com/office/officeart/2009/3/layout/StepUpProcess"/>
    <dgm:cxn modelId="{C7D45D43-FF1C-7742-849E-DF6AA31F4702}" type="presOf" srcId="{58E58D18-0A6F-AF49-8EB9-6EF5D81EC788}" destId="{4D5A298D-48E8-0344-8771-199D89FDF1D6}" srcOrd="0" destOrd="0" presId="urn:microsoft.com/office/officeart/2009/3/layout/StepUpProcess"/>
    <dgm:cxn modelId="{01DE34E0-B813-4D48-B4D2-F1A23CD03051}" type="presOf" srcId="{E560B773-CF6C-F74B-B323-36F0BCFF4E13}" destId="{022D8A8D-D24A-C247-9303-F0615909591E}" srcOrd="0" destOrd="1" presId="urn:microsoft.com/office/officeart/2009/3/layout/StepUpProcess"/>
    <dgm:cxn modelId="{4E655F1A-6074-1D44-9B4D-008E2EF8D9B2}" type="presOf" srcId="{14290FCF-D619-354F-9BEC-169E0E976D81}" destId="{4D5A298D-48E8-0344-8771-199D89FDF1D6}" srcOrd="0" destOrd="2" presId="urn:microsoft.com/office/officeart/2009/3/layout/StepUpProcess"/>
    <dgm:cxn modelId="{DD21E5A3-A486-5C45-A207-E89890035C07}" srcId="{BAFB4537-5838-CB4D-825E-AE8F06B7779D}" destId="{3E9FC7F0-9511-2845-9E9F-091D9CDEE853}" srcOrd="4" destOrd="0" parTransId="{859B1BDB-AB5C-4745-9185-CBC5EDE1FA3B}" sibTransId="{F394679F-A223-5248-9C76-241926C4A208}"/>
    <dgm:cxn modelId="{12E9A1CC-1E92-8F47-A5AD-EC325212C8FE}" type="presOf" srcId="{21354198-EB1B-8A42-BB19-5FE851F426BA}" destId="{022D8A8D-D24A-C247-9303-F0615909591E}" srcOrd="0" destOrd="5" presId="urn:microsoft.com/office/officeart/2009/3/layout/StepUpProcess"/>
    <dgm:cxn modelId="{3D5088C2-A201-A947-96D3-B91B04741CB1}" type="presParOf" srcId="{9AFA1B08-523F-5F49-8582-2D8B42EE0059}" destId="{4009BC99-17A1-804B-AD29-870AECA2F0FA}" srcOrd="0" destOrd="0" presId="urn:microsoft.com/office/officeart/2009/3/layout/StepUpProcess"/>
    <dgm:cxn modelId="{2D7B5413-31C5-084A-AACB-23FE724B5229}" type="presParOf" srcId="{4009BC99-17A1-804B-AD29-870AECA2F0FA}" destId="{CA14ADEF-FB76-7A4D-8CD3-F1220CA819C9}" srcOrd="0" destOrd="0" presId="urn:microsoft.com/office/officeart/2009/3/layout/StepUpProcess"/>
    <dgm:cxn modelId="{1A0E00EE-B164-E64B-B20E-6939F7F743C7}" type="presParOf" srcId="{4009BC99-17A1-804B-AD29-870AECA2F0FA}" destId="{8F85566B-A834-D843-91B4-68FD8B5D4CEE}" srcOrd="1" destOrd="0" presId="urn:microsoft.com/office/officeart/2009/3/layout/StepUpProcess"/>
    <dgm:cxn modelId="{4ADC24CA-D772-8B4C-86F8-876D11CB4284}" type="presParOf" srcId="{4009BC99-17A1-804B-AD29-870AECA2F0FA}" destId="{891F3463-6B9A-D048-AEDE-F8165594370F}" srcOrd="2" destOrd="0" presId="urn:microsoft.com/office/officeart/2009/3/layout/StepUpProcess"/>
    <dgm:cxn modelId="{F1950C1B-E92D-CD43-9CD6-F198567727C0}" type="presParOf" srcId="{9AFA1B08-523F-5F49-8582-2D8B42EE0059}" destId="{9C8C77CD-9D5C-FC41-AAFB-670E9BE45B5A}" srcOrd="1" destOrd="0" presId="urn:microsoft.com/office/officeart/2009/3/layout/StepUpProcess"/>
    <dgm:cxn modelId="{A935E0DE-71BE-4145-8B62-6D6B5428E0AB}" type="presParOf" srcId="{9C8C77CD-9D5C-FC41-AAFB-670E9BE45B5A}" destId="{8D77BBE5-83F7-7F4E-80AE-72622BED9C89}" srcOrd="0" destOrd="0" presId="urn:microsoft.com/office/officeart/2009/3/layout/StepUpProcess"/>
    <dgm:cxn modelId="{7E777B6D-81E9-B249-BA1F-4F85215F0D7A}" type="presParOf" srcId="{9AFA1B08-523F-5F49-8582-2D8B42EE0059}" destId="{3DA0B372-47E2-DB44-A016-DEFA71A1A33B}" srcOrd="2" destOrd="0" presId="urn:microsoft.com/office/officeart/2009/3/layout/StepUpProcess"/>
    <dgm:cxn modelId="{6EE56CB8-0213-8D48-98D7-361496D5B7C1}" type="presParOf" srcId="{3DA0B372-47E2-DB44-A016-DEFA71A1A33B}" destId="{E04E09CE-3C3D-2540-8FCC-F2ACA7D4754C}" srcOrd="0" destOrd="0" presId="urn:microsoft.com/office/officeart/2009/3/layout/StepUpProcess"/>
    <dgm:cxn modelId="{763A0980-6859-E948-9E96-C04601982A4D}" type="presParOf" srcId="{3DA0B372-47E2-DB44-A016-DEFA71A1A33B}" destId="{4D5A298D-48E8-0344-8771-199D89FDF1D6}" srcOrd="1" destOrd="0" presId="urn:microsoft.com/office/officeart/2009/3/layout/StepUpProcess"/>
    <dgm:cxn modelId="{A297F801-E914-DA46-8154-A39E63D35E44}" type="presParOf" srcId="{3DA0B372-47E2-DB44-A016-DEFA71A1A33B}" destId="{4AB93CA4-A00F-3641-B9C2-BA03AB02D776}" srcOrd="2" destOrd="0" presId="urn:microsoft.com/office/officeart/2009/3/layout/StepUpProcess"/>
    <dgm:cxn modelId="{C9551A9F-DC53-5943-BF7C-DA07BB647568}" type="presParOf" srcId="{9AFA1B08-523F-5F49-8582-2D8B42EE0059}" destId="{53E9E3DB-E0F4-694B-96D5-E1024965C364}" srcOrd="3" destOrd="0" presId="urn:microsoft.com/office/officeart/2009/3/layout/StepUpProcess"/>
    <dgm:cxn modelId="{36D2CC06-A9E5-2742-AD96-D2B847F745C4}" type="presParOf" srcId="{53E9E3DB-E0F4-694B-96D5-E1024965C364}" destId="{31522ABD-9AF9-1647-BCDD-6A9E062FAC3E}" srcOrd="0" destOrd="0" presId="urn:microsoft.com/office/officeart/2009/3/layout/StepUpProcess"/>
    <dgm:cxn modelId="{2FF1A48C-A6A6-1549-B823-F82B68AF2797}" type="presParOf" srcId="{9AFA1B08-523F-5F49-8582-2D8B42EE0059}" destId="{110DA511-2DB1-0A44-B3F3-D55D1E2CB739}" srcOrd="4" destOrd="0" presId="urn:microsoft.com/office/officeart/2009/3/layout/StepUpProcess"/>
    <dgm:cxn modelId="{E8945EFF-88F9-3043-A628-421AFB77AD11}" type="presParOf" srcId="{110DA511-2DB1-0A44-B3F3-D55D1E2CB739}" destId="{071A69A1-A596-AC4C-92EB-16BDE0494758}" srcOrd="0" destOrd="0" presId="urn:microsoft.com/office/officeart/2009/3/layout/StepUpProcess"/>
    <dgm:cxn modelId="{E5026056-3E23-564C-95C8-C232BB5F5464}" type="presParOf" srcId="{110DA511-2DB1-0A44-B3F3-D55D1E2CB739}" destId="{44E91CBE-B5D2-3F4C-932E-741DBA1768F3}" srcOrd="1" destOrd="0" presId="urn:microsoft.com/office/officeart/2009/3/layout/StepUpProcess"/>
    <dgm:cxn modelId="{0C0492FF-E01E-574E-BD94-8167FF0C16E4}" type="presParOf" srcId="{110DA511-2DB1-0A44-B3F3-D55D1E2CB739}" destId="{CD53B497-1BBE-2D45-97FC-3BDDB3AC7576}" srcOrd="2" destOrd="0" presId="urn:microsoft.com/office/officeart/2009/3/layout/StepUpProcess"/>
    <dgm:cxn modelId="{3C907A25-731B-954B-9528-EF3DE65955D6}" type="presParOf" srcId="{9AFA1B08-523F-5F49-8582-2D8B42EE0059}" destId="{491B2653-648E-284C-8E71-40D60D8C4666}" srcOrd="5" destOrd="0" presId="urn:microsoft.com/office/officeart/2009/3/layout/StepUpProcess"/>
    <dgm:cxn modelId="{910935AE-C03E-E647-882A-D1D705DD0548}" type="presParOf" srcId="{491B2653-648E-284C-8E71-40D60D8C4666}" destId="{28A7BECA-DC31-934F-AB73-42A7422C720B}" srcOrd="0" destOrd="0" presId="urn:microsoft.com/office/officeart/2009/3/layout/StepUpProcess"/>
    <dgm:cxn modelId="{3AA33909-B35A-264F-BD8B-1E42A39D1577}" type="presParOf" srcId="{9AFA1B08-523F-5F49-8582-2D8B42EE0059}" destId="{6AD58B33-CE85-1B4F-A3B7-EDA4E0E6F43F}" srcOrd="6" destOrd="0" presId="urn:microsoft.com/office/officeart/2009/3/layout/StepUpProcess"/>
    <dgm:cxn modelId="{A19AD661-DCF9-5F4D-AAFB-4B57B057BF8B}" type="presParOf" srcId="{6AD58B33-CE85-1B4F-A3B7-EDA4E0E6F43F}" destId="{B663E89A-C7C0-B24A-92C9-5D0BDF833763}" srcOrd="0" destOrd="0" presId="urn:microsoft.com/office/officeart/2009/3/layout/StepUpProcess"/>
    <dgm:cxn modelId="{294CB42B-463D-BB49-99BC-034138F0E55B}" type="presParOf" srcId="{6AD58B33-CE85-1B4F-A3B7-EDA4E0E6F43F}" destId="{022D8A8D-D24A-C247-9303-F0615909591E}" srcOrd="1" destOrd="0" presId="urn:microsoft.com/office/officeart/2009/3/layout/StepUpProcess"/>
    <dgm:cxn modelId="{F227A7F0-64CF-6045-B48E-15E3F2FF1CFE}" type="presParOf" srcId="{6AD58B33-CE85-1B4F-A3B7-EDA4E0E6F43F}" destId="{D74E39CB-27D9-3B47-8D8C-277CDB101BB3}" srcOrd="2" destOrd="0" presId="urn:microsoft.com/office/officeart/2009/3/layout/StepUpProcess"/>
    <dgm:cxn modelId="{ACDBC867-F5C0-2D47-B8ED-1CDF2FE7BE58}" type="presParOf" srcId="{9AFA1B08-523F-5F49-8582-2D8B42EE0059}" destId="{706A43DD-A49F-B342-8DA4-0A3AD7882B60}" srcOrd="7" destOrd="0" presId="urn:microsoft.com/office/officeart/2009/3/layout/StepUpProcess"/>
    <dgm:cxn modelId="{227553CB-A42C-5747-B11A-B2B268857346}" type="presParOf" srcId="{706A43DD-A49F-B342-8DA4-0A3AD7882B60}" destId="{46026F7C-225E-024D-B372-F9BC164F1E39}" srcOrd="0" destOrd="0" presId="urn:microsoft.com/office/officeart/2009/3/layout/StepUpProcess"/>
    <dgm:cxn modelId="{21998F7F-764C-6840-A881-930E6162BA58}" type="presParOf" srcId="{9AFA1B08-523F-5F49-8582-2D8B42EE0059}" destId="{F90818B2-A019-9B4F-B9D3-932D50A9E3DC}" srcOrd="8" destOrd="0" presId="urn:microsoft.com/office/officeart/2009/3/layout/StepUpProcess"/>
    <dgm:cxn modelId="{53ED7E74-7F54-AD4A-BBA6-333EBF6A28A5}" type="presParOf" srcId="{F90818B2-A019-9B4F-B9D3-932D50A9E3DC}" destId="{23375FAE-6323-6D4F-94E1-6C652EEC91DC}" srcOrd="0" destOrd="0" presId="urn:microsoft.com/office/officeart/2009/3/layout/StepUpProcess"/>
    <dgm:cxn modelId="{0D30BE43-8C95-BF47-A1BF-089B581DDE20}" type="presParOf" srcId="{F90818B2-A019-9B4F-B9D3-932D50A9E3DC}" destId="{4529DC76-AB48-BB49-B250-8E1B499466C1}" srcOrd="1" destOrd="0" presId="urn:microsoft.com/office/officeart/2009/3/layout/StepUpProcess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30C991C-233F-7348-95F3-496E50343F2D}" type="doc">
      <dgm:prSet loTypeId="urn:microsoft.com/office/officeart/2005/8/layout/gear1" loCatId="" qsTypeId="urn:microsoft.com/office/officeart/2005/8/quickstyle/simple4" qsCatId="simple" csTypeId="urn:microsoft.com/office/officeart/2005/8/colors/accent1_2" csCatId="accent1" phldr="1"/>
      <dgm:spPr/>
    </dgm:pt>
    <dgm:pt modelId="{7E19E769-6606-824E-BD15-6A830709B0FC}">
      <dgm:prSet phldrT="[Text]"/>
      <dgm:spPr/>
      <dgm:t>
        <a:bodyPr/>
        <a:lstStyle/>
        <a:p>
          <a:r>
            <a:rPr lang="en-US" dirty="0" smtClean="0"/>
            <a:t>Test Concept</a:t>
          </a:r>
          <a:endParaRPr lang="en-US" dirty="0"/>
        </a:p>
      </dgm:t>
    </dgm:pt>
    <dgm:pt modelId="{99B4CC97-F12D-B14A-9D21-E62CC552811A}" type="parTrans" cxnId="{97CAA2BA-DDC9-504E-AA88-C762738C5C44}">
      <dgm:prSet/>
      <dgm:spPr/>
      <dgm:t>
        <a:bodyPr/>
        <a:lstStyle/>
        <a:p>
          <a:endParaRPr lang="en-US"/>
        </a:p>
      </dgm:t>
    </dgm:pt>
    <dgm:pt modelId="{D2CDBADB-BC9B-FC47-A33B-4C01DE596E96}" type="sibTrans" cxnId="{97CAA2BA-DDC9-504E-AA88-C762738C5C44}">
      <dgm:prSet/>
      <dgm:spPr/>
      <dgm:t>
        <a:bodyPr/>
        <a:lstStyle/>
        <a:p>
          <a:endParaRPr lang="en-US"/>
        </a:p>
      </dgm:t>
    </dgm:pt>
    <dgm:pt modelId="{B6E5BE1A-BC8C-9042-98B6-327C202834D9}">
      <dgm:prSet phldrT="[Text]"/>
      <dgm:spPr/>
      <dgm:t>
        <a:bodyPr/>
        <a:lstStyle/>
        <a:p>
          <a:r>
            <a:rPr lang="en-US" dirty="0" smtClean="0"/>
            <a:t>Reiterate</a:t>
          </a:r>
          <a:endParaRPr lang="en-US" dirty="0"/>
        </a:p>
      </dgm:t>
    </dgm:pt>
    <dgm:pt modelId="{2C245066-FCD4-8F4C-8796-F069208D7EFB}" type="parTrans" cxnId="{BCBC3EE9-D216-454D-88AA-7CE296D0592A}">
      <dgm:prSet/>
      <dgm:spPr/>
      <dgm:t>
        <a:bodyPr/>
        <a:lstStyle/>
        <a:p>
          <a:endParaRPr lang="en-US"/>
        </a:p>
      </dgm:t>
    </dgm:pt>
    <dgm:pt modelId="{8F887DF7-E4AD-254A-B887-447C4C62B683}" type="sibTrans" cxnId="{BCBC3EE9-D216-454D-88AA-7CE296D0592A}">
      <dgm:prSet/>
      <dgm:spPr/>
      <dgm:t>
        <a:bodyPr/>
        <a:lstStyle/>
        <a:p>
          <a:endParaRPr lang="en-US"/>
        </a:p>
      </dgm:t>
    </dgm:pt>
    <dgm:pt modelId="{06EE7727-E459-C443-B6E3-B28A8D537904}">
      <dgm:prSet phldrT="[Text]"/>
      <dgm:spPr/>
      <dgm:t>
        <a:bodyPr/>
        <a:lstStyle/>
        <a:p>
          <a:r>
            <a:rPr lang="en-US" dirty="0" smtClean="0"/>
            <a:t>Launch MVP</a:t>
          </a:r>
          <a:endParaRPr lang="en-US" dirty="0"/>
        </a:p>
      </dgm:t>
    </dgm:pt>
    <dgm:pt modelId="{71EF8B4A-827E-3A46-83AD-A400E2FF65AF}" type="parTrans" cxnId="{030A0460-36D2-7B4C-A6BC-0D020F4FB030}">
      <dgm:prSet/>
      <dgm:spPr/>
      <dgm:t>
        <a:bodyPr/>
        <a:lstStyle/>
        <a:p>
          <a:endParaRPr lang="en-US"/>
        </a:p>
      </dgm:t>
    </dgm:pt>
    <dgm:pt modelId="{67B46ADA-942F-B744-A46C-B21C2E65764D}" type="sibTrans" cxnId="{030A0460-36D2-7B4C-A6BC-0D020F4FB030}">
      <dgm:prSet/>
      <dgm:spPr/>
      <dgm:t>
        <a:bodyPr/>
        <a:lstStyle/>
        <a:p>
          <a:endParaRPr lang="en-US"/>
        </a:p>
      </dgm:t>
    </dgm:pt>
    <dgm:pt modelId="{8CD018DD-C042-C047-B538-55D0A15C06EB}" type="pres">
      <dgm:prSet presAssocID="{030C991C-233F-7348-95F3-496E50343F2D}" presName="composite" presStyleCnt="0">
        <dgm:presLayoutVars>
          <dgm:chMax val="3"/>
          <dgm:animLvl val="lvl"/>
          <dgm:resizeHandles val="exact"/>
        </dgm:presLayoutVars>
      </dgm:prSet>
      <dgm:spPr/>
    </dgm:pt>
    <dgm:pt modelId="{C31778EF-F09E-0F4A-B30F-9CB2F2CA5137}" type="pres">
      <dgm:prSet presAssocID="{7E19E769-6606-824E-BD15-6A830709B0FC}" presName="gear1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CF7CDF6-2ADB-5741-98E5-A73FC6B17585}" type="pres">
      <dgm:prSet presAssocID="{7E19E769-6606-824E-BD15-6A830709B0FC}" presName="gear1srcNode" presStyleLbl="node1" presStyleIdx="0" presStyleCnt="3"/>
      <dgm:spPr/>
      <dgm:t>
        <a:bodyPr/>
        <a:lstStyle/>
        <a:p>
          <a:endParaRPr lang="en-US"/>
        </a:p>
      </dgm:t>
    </dgm:pt>
    <dgm:pt modelId="{AE6FA515-0878-5842-A03F-B3BA810DE3A5}" type="pres">
      <dgm:prSet presAssocID="{7E19E769-6606-824E-BD15-6A830709B0FC}" presName="gear1dstNode" presStyleLbl="node1" presStyleIdx="0" presStyleCnt="3"/>
      <dgm:spPr/>
      <dgm:t>
        <a:bodyPr/>
        <a:lstStyle/>
        <a:p>
          <a:endParaRPr lang="en-US"/>
        </a:p>
      </dgm:t>
    </dgm:pt>
    <dgm:pt modelId="{56564004-6309-D040-B084-4D578C887874}" type="pres">
      <dgm:prSet presAssocID="{B6E5BE1A-BC8C-9042-98B6-327C202834D9}" presName="gear2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0492D10-139B-3040-9365-E2C3540151AA}" type="pres">
      <dgm:prSet presAssocID="{B6E5BE1A-BC8C-9042-98B6-327C202834D9}" presName="gear2srcNode" presStyleLbl="node1" presStyleIdx="1" presStyleCnt="3"/>
      <dgm:spPr/>
      <dgm:t>
        <a:bodyPr/>
        <a:lstStyle/>
        <a:p>
          <a:endParaRPr lang="en-US"/>
        </a:p>
      </dgm:t>
    </dgm:pt>
    <dgm:pt modelId="{DB3F9E80-3DCB-3E49-B097-6D4502FEB91C}" type="pres">
      <dgm:prSet presAssocID="{B6E5BE1A-BC8C-9042-98B6-327C202834D9}" presName="gear2dstNode" presStyleLbl="node1" presStyleIdx="1" presStyleCnt="3"/>
      <dgm:spPr/>
      <dgm:t>
        <a:bodyPr/>
        <a:lstStyle/>
        <a:p>
          <a:endParaRPr lang="en-US"/>
        </a:p>
      </dgm:t>
    </dgm:pt>
    <dgm:pt modelId="{C2CC1E09-281C-E74B-93DE-FE58F8B93020}" type="pres">
      <dgm:prSet presAssocID="{06EE7727-E459-C443-B6E3-B28A8D537904}" presName="gear3" presStyleLbl="node1" presStyleIdx="2" presStyleCnt="3"/>
      <dgm:spPr/>
      <dgm:t>
        <a:bodyPr/>
        <a:lstStyle/>
        <a:p>
          <a:endParaRPr lang="en-US"/>
        </a:p>
      </dgm:t>
    </dgm:pt>
    <dgm:pt modelId="{79E85751-5E07-1745-8E5E-206BA95F5305}" type="pres">
      <dgm:prSet presAssocID="{06EE7727-E459-C443-B6E3-B28A8D537904}" presName="gear3tx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21374F5-A7A7-CA4B-8BEF-162A408ABE5A}" type="pres">
      <dgm:prSet presAssocID="{06EE7727-E459-C443-B6E3-B28A8D537904}" presName="gear3srcNode" presStyleLbl="node1" presStyleIdx="2" presStyleCnt="3"/>
      <dgm:spPr/>
      <dgm:t>
        <a:bodyPr/>
        <a:lstStyle/>
        <a:p>
          <a:endParaRPr lang="en-US"/>
        </a:p>
      </dgm:t>
    </dgm:pt>
    <dgm:pt modelId="{F15495FB-FAA8-0E44-82ED-102AEF8C8368}" type="pres">
      <dgm:prSet presAssocID="{06EE7727-E459-C443-B6E3-B28A8D537904}" presName="gear3dstNode" presStyleLbl="node1" presStyleIdx="2" presStyleCnt="3"/>
      <dgm:spPr/>
      <dgm:t>
        <a:bodyPr/>
        <a:lstStyle/>
        <a:p>
          <a:endParaRPr lang="en-US"/>
        </a:p>
      </dgm:t>
    </dgm:pt>
    <dgm:pt modelId="{1A6387A6-C2B2-CD40-8CB7-7CB9D84826C4}" type="pres">
      <dgm:prSet presAssocID="{D2CDBADB-BC9B-FC47-A33B-4C01DE596E96}" presName="connector1" presStyleLbl="sibTrans2D1" presStyleIdx="0" presStyleCnt="3"/>
      <dgm:spPr/>
      <dgm:t>
        <a:bodyPr/>
        <a:lstStyle/>
        <a:p>
          <a:endParaRPr lang="en-US"/>
        </a:p>
      </dgm:t>
    </dgm:pt>
    <dgm:pt modelId="{2CF1A0D8-53E6-4940-B57D-F8A06CB409CA}" type="pres">
      <dgm:prSet presAssocID="{8F887DF7-E4AD-254A-B887-447C4C62B683}" presName="connector2" presStyleLbl="sibTrans2D1" presStyleIdx="1" presStyleCnt="3"/>
      <dgm:spPr/>
      <dgm:t>
        <a:bodyPr/>
        <a:lstStyle/>
        <a:p>
          <a:endParaRPr lang="en-US"/>
        </a:p>
      </dgm:t>
    </dgm:pt>
    <dgm:pt modelId="{3EED2E9A-150C-7745-B288-1CEE5323AFF0}" type="pres">
      <dgm:prSet presAssocID="{67B46ADA-942F-B744-A46C-B21C2E65764D}" presName="connector3" presStyleLbl="sibTrans2D1" presStyleIdx="2" presStyleCnt="3"/>
      <dgm:spPr/>
      <dgm:t>
        <a:bodyPr/>
        <a:lstStyle/>
        <a:p>
          <a:endParaRPr lang="en-US"/>
        </a:p>
      </dgm:t>
    </dgm:pt>
  </dgm:ptLst>
  <dgm:cxnLst>
    <dgm:cxn modelId="{BCBC3EE9-D216-454D-88AA-7CE296D0592A}" srcId="{030C991C-233F-7348-95F3-496E50343F2D}" destId="{B6E5BE1A-BC8C-9042-98B6-327C202834D9}" srcOrd="1" destOrd="0" parTransId="{2C245066-FCD4-8F4C-8796-F069208D7EFB}" sibTransId="{8F887DF7-E4AD-254A-B887-447C4C62B683}"/>
    <dgm:cxn modelId="{23D4EBFB-668C-2B4F-BAE8-8BDB95635878}" type="presOf" srcId="{67B46ADA-942F-B744-A46C-B21C2E65764D}" destId="{3EED2E9A-150C-7745-B288-1CEE5323AFF0}" srcOrd="0" destOrd="0" presId="urn:microsoft.com/office/officeart/2005/8/layout/gear1"/>
    <dgm:cxn modelId="{A003434A-ED95-2445-8AB9-B45DDFACE0A1}" type="presOf" srcId="{7E19E769-6606-824E-BD15-6A830709B0FC}" destId="{BCF7CDF6-2ADB-5741-98E5-A73FC6B17585}" srcOrd="1" destOrd="0" presId="urn:microsoft.com/office/officeart/2005/8/layout/gear1"/>
    <dgm:cxn modelId="{3D590FAD-E0A2-7B43-B6D9-CC2D988F9304}" type="presOf" srcId="{06EE7727-E459-C443-B6E3-B28A8D537904}" destId="{A21374F5-A7A7-CA4B-8BEF-162A408ABE5A}" srcOrd="2" destOrd="0" presId="urn:microsoft.com/office/officeart/2005/8/layout/gear1"/>
    <dgm:cxn modelId="{883D02D8-827A-C547-9A2D-550F52872851}" type="presOf" srcId="{B6E5BE1A-BC8C-9042-98B6-327C202834D9}" destId="{E0492D10-139B-3040-9365-E2C3540151AA}" srcOrd="1" destOrd="0" presId="urn:microsoft.com/office/officeart/2005/8/layout/gear1"/>
    <dgm:cxn modelId="{AB977CD3-A403-7B4D-A297-2C3507E8B26A}" type="presOf" srcId="{06EE7727-E459-C443-B6E3-B28A8D537904}" destId="{79E85751-5E07-1745-8E5E-206BA95F5305}" srcOrd="1" destOrd="0" presId="urn:microsoft.com/office/officeart/2005/8/layout/gear1"/>
    <dgm:cxn modelId="{030A0460-36D2-7B4C-A6BC-0D020F4FB030}" srcId="{030C991C-233F-7348-95F3-496E50343F2D}" destId="{06EE7727-E459-C443-B6E3-B28A8D537904}" srcOrd="2" destOrd="0" parTransId="{71EF8B4A-827E-3A46-83AD-A400E2FF65AF}" sibTransId="{67B46ADA-942F-B744-A46C-B21C2E65764D}"/>
    <dgm:cxn modelId="{26A96DFC-6494-AB47-B2C4-CC9DFBB678B4}" type="presOf" srcId="{06EE7727-E459-C443-B6E3-B28A8D537904}" destId="{C2CC1E09-281C-E74B-93DE-FE58F8B93020}" srcOrd="0" destOrd="0" presId="urn:microsoft.com/office/officeart/2005/8/layout/gear1"/>
    <dgm:cxn modelId="{97CAA2BA-DDC9-504E-AA88-C762738C5C44}" srcId="{030C991C-233F-7348-95F3-496E50343F2D}" destId="{7E19E769-6606-824E-BD15-6A830709B0FC}" srcOrd="0" destOrd="0" parTransId="{99B4CC97-F12D-B14A-9D21-E62CC552811A}" sibTransId="{D2CDBADB-BC9B-FC47-A33B-4C01DE596E96}"/>
    <dgm:cxn modelId="{6BC553D5-5D6D-664D-ACE1-654F2C7BA78A}" type="presOf" srcId="{D2CDBADB-BC9B-FC47-A33B-4C01DE596E96}" destId="{1A6387A6-C2B2-CD40-8CB7-7CB9D84826C4}" srcOrd="0" destOrd="0" presId="urn:microsoft.com/office/officeart/2005/8/layout/gear1"/>
    <dgm:cxn modelId="{E5DFBF0C-63A6-F24D-BB84-6F7F923725D9}" type="presOf" srcId="{8F887DF7-E4AD-254A-B887-447C4C62B683}" destId="{2CF1A0D8-53E6-4940-B57D-F8A06CB409CA}" srcOrd="0" destOrd="0" presId="urn:microsoft.com/office/officeart/2005/8/layout/gear1"/>
    <dgm:cxn modelId="{F92109B6-C71D-6F47-B8BE-C2494DEB0DCF}" type="presOf" srcId="{030C991C-233F-7348-95F3-496E50343F2D}" destId="{8CD018DD-C042-C047-B538-55D0A15C06EB}" srcOrd="0" destOrd="0" presId="urn:microsoft.com/office/officeart/2005/8/layout/gear1"/>
    <dgm:cxn modelId="{F2CD2C1B-4E54-0A4E-90CB-480A180664D9}" type="presOf" srcId="{B6E5BE1A-BC8C-9042-98B6-327C202834D9}" destId="{DB3F9E80-3DCB-3E49-B097-6D4502FEB91C}" srcOrd="2" destOrd="0" presId="urn:microsoft.com/office/officeart/2005/8/layout/gear1"/>
    <dgm:cxn modelId="{BA9134E0-0AB3-4045-8266-BD84471F4AD9}" type="presOf" srcId="{B6E5BE1A-BC8C-9042-98B6-327C202834D9}" destId="{56564004-6309-D040-B084-4D578C887874}" srcOrd="0" destOrd="0" presId="urn:microsoft.com/office/officeart/2005/8/layout/gear1"/>
    <dgm:cxn modelId="{71B45EBB-4368-8A47-8F8B-FB423FCDC1A8}" type="presOf" srcId="{06EE7727-E459-C443-B6E3-B28A8D537904}" destId="{F15495FB-FAA8-0E44-82ED-102AEF8C8368}" srcOrd="3" destOrd="0" presId="urn:microsoft.com/office/officeart/2005/8/layout/gear1"/>
    <dgm:cxn modelId="{4C8FF1F9-2C86-7048-8F8C-1712F7CFBB25}" type="presOf" srcId="{7E19E769-6606-824E-BD15-6A830709B0FC}" destId="{C31778EF-F09E-0F4A-B30F-9CB2F2CA5137}" srcOrd="0" destOrd="0" presId="urn:microsoft.com/office/officeart/2005/8/layout/gear1"/>
    <dgm:cxn modelId="{57DD2305-7AF5-294E-9FE4-5687B2931605}" type="presOf" srcId="{7E19E769-6606-824E-BD15-6A830709B0FC}" destId="{AE6FA515-0878-5842-A03F-B3BA810DE3A5}" srcOrd="2" destOrd="0" presId="urn:microsoft.com/office/officeart/2005/8/layout/gear1"/>
    <dgm:cxn modelId="{BCA3D943-D934-6447-9F5E-C8FC88E28B99}" type="presParOf" srcId="{8CD018DD-C042-C047-B538-55D0A15C06EB}" destId="{C31778EF-F09E-0F4A-B30F-9CB2F2CA5137}" srcOrd="0" destOrd="0" presId="urn:microsoft.com/office/officeart/2005/8/layout/gear1"/>
    <dgm:cxn modelId="{E53EB5D2-8B53-114A-B6DA-CBE05A2D0A1D}" type="presParOf" srcId="{8CD018DD-C042-C047-B538-55D0A15C06EB}" destId="{BCF7CDF6-2ADB-5741-98E5-A73FC6B17585}" srcOrd="1" destOrd="0" presId="urn:microsoft.com/office/officeart/2005/8/layout/gear1"/>
    <dgm:cxn modelId="{65806AD5-EA97-AA45-A962-DBEAEE51F1FE}" type="presParOf" srcId="{8CD018DD-C042-C047-B538-55D0A15C06EB}" destId="{AE6FA515-0878-5842-A03F-B3BA810DE3A5}" srcOrd="2" destOrd="0" presId="urn:microsoft.com/office/officeart/2005/8/layout/gear1"/>
    <dgm:cxn modelId="{4B803B48-D681-1147-A35F-FDAE5B1002BB}" type="presParOf" srcId="{8CD018DD-C042-C047-B538-55D0A15C06EB}" destId="{56564004-6309-D040-B084-4D578C887874}" srcOrd="3" destOrd="0" presId="urn:microsoft.com/office/officeart/2005/8/layout/gear1"/>
    <dgm:cxn modelId="{56CF1B40-DD3A-5A43-9CB5-650C126E0E15}" type="presParOf" srcId="{8CD018DD-C042-C047-B538-55D0A15C06EB}" destId="{E0492D10-139B-3040-9365-E2C3540151AA}" srcOrd="4" destOrd="0" presId="urn:microsoft.com/office/officeart/2005/8/layout/gear1"/>
    <dgm:cxn modelId="{49AF7DDA-9FF0-FB4B-B604-7F9402774BE4}" type="presParOf" srcId="{8CD018DD-C042-C047-B538-55D0A15C06EB}" destId="{DB3F9E80-3DCB-3E49-B097-6D4502FEB91C}" srcOrd="5" destOrd="0" presId="urn:microsoft.com/office/officeart/2005/8/layout/gear1"/>
    <dgm:cxn modelId="{B45AD4CA-4056-1342-8BC1-74A448D3A4E2}" type="presParOf" srcId="{8CD018DD-C042-C047-B538-55D0A15C06EB}" destId="{C2CC1E09-281C-E74B-93DE-FE58F8B93020}" srcOrd="6" destOrd="0" presId="urn:microsoft.com/office/officeart/2005/8/layout/gear1"/>
    <dgm:cxn modelId="{7BE864D0-E0F0-DA4E-90AF-4AE694655952}" type="presParOf" srcId="{8CD018DD-C042-C047-B538-55D0A15C06EB}" destId="{79E85751-5E07-1745-8E5E-206BA95F5305}" srcOrd="7" destOrd="0" presId="urn:microsoft.com/office/officeart/2005/8/layout/gear1"/>
    <dgm:cxn modelId="{AB914EA4-04E4-9E47-B50B-42CF5B21A0E6}" type="presParOf" srcId="{8CD018DD-C042-C047-B538-55D0A15C06EB}" destId="{A21374F5-A7A7-CA4B-8BEF-162A408ABE5A}" srcOrd="8" destOrd="0" presId="urn:microsoft.com/office/officeart/2005/8/layout/gear1"/>
    <dgm:cxn modelId="{7D4DFA92-007F-434B-8F22-A219CFA88840}" type="presParOf" srcId="{8CD018DD-C042-C047-B538-55D0A15C06EB}" destId="{F15495FB-FAA8-0E44-82ED-102AEF8C8368}" srcOrd="9" destOrd="0" presId="urn:microsoft.com/office/officeart/2005/8/layout/gear1"/>
    <dgm:cxn modelId="{520BEE83-9050-0941-93F2-0A788B2787D7}" type="presParOf" srcId="{8CD018DD-C042-C047-B538-55D0A15C06EB}" destId="{1A6387A6-C2B2-CD40-8CB7-7CB9D84826C4}" srcOrd="10" destOrd="0" presId="urn:microsoft.com/office/officeart/2005/8/layout/gear1"/>
    <dgm:cxn modelId="{023B3407-D026-5240-8A42-A9AD138914E6}" type="presParOf" srcId="{8CD018DD-C042-C047-B538-55D0A15C06EB}" destId="{2CF1A0D8-53E6-4940-B57D-F8A06CB409CA}" srcOrd="11" destOrd="0" presId="urn:microsoft.com/office/officeart/2005/8/layout/gear1"/>
    <dgm:cxn modelId="{FA417A7F-3522-6C4D-A00B-CE6EF3B6FFCD}" type="presParOf" srcId="{8CD018DD-C042-C047-B538-55D0A15C06EB}" destId="{3EED2E9A-150C-7745-B288-1CEE5323AFF0}" srcOrd="12" destOrd="0" presId="urn:microsoft.com/office/officeart/2005/8/layout/gear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B469BBE-1F67-624B-90C9-4ED1D133731A}" type="doc">
      <dgm:prSet loTypeId="urn:microsoft.com/office/officeart/2005/8/layout/StepDownProcess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82BB0C5F-78ED-BF41-98CA-013EC065F127}">
      <dgm:prSet/>
      <dgm:spPr/>
      <dgm:t>
        <a:bodyPr/>
        <a:lstStyle/>
        <a:p>
          <a:pPr rtl="0"/>
          <a:r>
            <a:rPr lang="en-US" dirty="0" smtClean="0"/>
            <a:t>1. Develop a basic landing page or 1-800 #</a:t>
          </a:r>
          <a:endParaRPr lang="en-US" dirty="0"/>
        </a:p>
      </dgm:t>
    </dgm:pt>
    <dgm:pt modelId="{7F4BF04C-3180-1946-9D94-521D341CA9C3}" type="parTrans" cxnId="{7CEC5975-807D-DD48-BF53-021050095E2B}">
      <dgm:prSet/>
      <dgm:spPr/>
      <dgm:t>
        <a:bodyPr/>
        <a:lstStyle/>
        <a:p>
          <a:endParaRPr lang="en-US"/>
        </a:p>
      </dgm:t>
    </dgm:pt>
    <dgm:pt modelId="{25CEAE83-C6A7-7245-9BDB-DEFD0A96053B}" type="sibTrans" cxnId="{7CEC5975-807D-DD48-BF53-021050095E2B}">
      <dgm:prSet/>
      <dgm:spPr/>
      <dgm:t>
        <a:bodyPr/>
        <a:lstStyle/>
        <a:p>
          <a:endParaRPr lang="en-US"/>
        </a:p>
      </dgm:t>
    </dgm:pt>
    <dgm:pt modelId="{2F486680-B721-7749-AD0F-77C6360BBE56}">
      <dgm:prSet/>
      <dgm:spPr/>
      <dgm:t>
        <a:bodyPr/>
        <a:lstStyle/>
        <a:p>
          <a:pPr rtl="0"/>
          <a:r>
            <a:rPr lang="en-US" dirty="0" smtClean="0"/>
            <a:t>Leverage DIY  tools: </a:t>
          </a:r>
          <a:r>
            <a:rPr lang="en-US" dirty="0" err="1" smtClean="0"/>
            <a:t>GoDaddy</a:t>
          </a:r>
          <a:r>
            <a:rPr lang="en-US" dirty="0" smtClean="0"/>
            <a:t>, </a:t>
          </a:r>
          <a:r>
            <a:rPr lang="en-US" dirty="0" err="1" smtClean="0"/>
            <a:t>wordpress</a:t>
          </a:r>
          <a:r>
            <a:rPr lang="en-US" dirty="0" smtClean="0"/>
            <a:t>, </a:t>
          </a:r>
          <a:r>
            <a:rPr lang="en-US" dirty="0" err="1" smtClean="0"/>
            <a:t>ringcentral</a:t>
          </a:r>
          <a:endParaRPr lang="en-US" dirty="0"/>
        </a:p>
      </dgm:t>
    </dgm:pt>
    <dgm:pt modelId="{C2578CB6-CB5A-5A4F-8F99-1525F665BE67}" type="parTrans" cxnId="{A0F8CA13-AF74-4247-8893-790DE29F5460}">
      <dgm:prSet/>
      <dgm:spPr/>
      <dgm:t>
        <a:bodyPr/>
        <a:lstStyle/>
        <a:p>
          <a:endParaRPr lang="en-US"/>
        </a:p>
      </dgm:t>
    </dgm:pt>
    <dgm:pt modelId="{742C4FEA-5A11-FC4D-8BEE-5DF244081EBF}" type="sibTrans" cxnId="{A0F8CA13-AF74-4247-8893-790DE29F5460}">
      <dgm:prSet/>
      <dgm:spPr/>
      <dgm:t>
        <a:bodyPr/>
        <a:lstStyle/>
        <a:p>
          <a:endParaRPr lang="en-US"/>
        </a:p>
      </dgm:t>
    </dgm:pt>
    <dgm:pt modelId="{ACD3D5B2-9E20-944B-B982-6C3B4DEC6B08}">
      <dgm:prSet/>
      <dgm:spPr/>
      <dgm:t>
        <a:bodyPr/>
        <a:lstStyle/>
        <a:p>
          <a:pPr rtl="0"/>
          <a:r>
            <a:rPr lang="en-US" dirty="0" smtClean="0"/>
            <a:t>2. Test for Purchase Behaviour</a:t>
          </a:r>
          <a:endParaRPr lang="en-US" dirty="0"/>
        </a:p>
      </dgm:t>
    </dgm:pt>
    <dgm:pt modelId="{9BFA2479-C745-5E40-B62E-BACAB873A42F}" type="parTrans" cxnId="{FA00B6B5-48F8-E94D-A1CB-C25B4A0A19BD}">
      <dgm:prSet/>
      <dgm:spPr/>
      <dgm:t>
        <a:bodyPr/>
        <a:lstStyle/>
        <a:p>
          <a:endParaRPr lang="en-US"/>
        </a:p>
      </dgm:t>
    </dgm:pt>
    <dgm:pt modelId="{9363DB0C-FAB2-6941-AB8A-F82FFCD5D65A}" type="sibTrans" cxnId="{FA00B6B5-48F8-E94D-A1CB-C25B4A0A19BD}">
      <dgm:prSet/>
      <dgm:spPr/>
      <dgm:t>
        <a:bodyPr/>
        <a:lstStyle/>
        <a:p>
          <a:endParaRPr lang="en-US"/>
        </a:p>
      </dgm:t>
    </dgm:pt>
    <dgm:pt modelId="{CF481A20-FA31-C140-A989-E32178B08F44}">
      <dgm:prSet/>
      <dgm:spPr/>
      <dgm:t>
        <a:bodyPr/>
        <a:lstStyle/>
        <a:p>
          <a:pPr rtl="0"/>
          <a:r>
            <a:rPr lang="en-US" dirty="0" smtClean="0"/>
            <a:t>Learn about your customers actual </a:t>
          </a:r>
          <a:r>
            <a:rPr lang="en-US" dirty="0" err="1" smtClean="0"/>
            <a:t>behaviour</a:t>
          </a:r>
          <a:r>
            <a:rPr lang="en-US" dirty="0" smtClean="0"/>
            <a:t> – Do vs. SAY</a:t>
          </a:r>
          <a:endParaRPr lang="en-US" dirty="0"/>
        </a:p>
      </dgm:t>
    </dgm:pt>
    <dgm:pt modelId="{0662FDF8-71CB-DC45-BF3F-B8CA859D27FC}" type="parTrans" cxnId="{37A239D2-DA2D-AF40-92C5-6C305D149823}">
      <dgm:prSet/>
      <dgm:spPr/>
      <dgm:t>
        <a:bodyPr/>
        <a:lstStyle/>
        <a:p>
          <a:endParaRPr lang="en-US"/>
        </a:p>
      </dgm:t>
    </dgm:pt>
    <dgm:pt modelId="{AFBED33C-C975-794F-9E5F-06CE4AC08487}" type="sibTrans" cxnId="{37A239D2-DA2D-AF40-92C5-6C305D149823}">
      <dgm:prSet/>
      <dgm:spPr/>
      <dgm:t>
        <a:bodyPr/>
        <a:lstStyle/>
        <a:p>
          <a:endParaRPr lang="en-US"/>
        </a:p>
      </dgm:t>
    </dgm:pt>
    <dgm:pt modelId="{4DED03BB-5500-9C44-B484-E84332CC1033}">
      <dgm:prSet/>
      <dgm:spPr/>
      <dgm:t>
        <a:bodyPr/>
        <a:lstStyle/>
        <a:p>
          <a:pPr rtl="0"/>
          <a:r>
            <a:rPr lang="en-US" dirty="0" smtClean="0"/>
            <a:t>3. Iterate</a:t>
          </a:r>
          <a:endParaRPr lang="en-US" dirty="0"/>
        </a:p>
      </dgm:t>
    </dgm:pt>
    <dgm:pt modelId="{9EBED38F-3FDF-0B4F-A262-3421A21FD882}" type="parTrans" cxnId="{A09C56C9-AE4E-5A4D-838C-9982C3344246}">
      <dgm:prSet/>
      <dgm:spPr/>
      <dgm:t>
        <a:bodyPr/>
        <a:lstStyle/>
        <a:p>
          <a:endParaRPr lang="en-US"/>
        </a:p>
      </dgm:t>
    </dgm:pt>
    <dgm:pt modelId="{A4B3BFE8-CC38-3B42-9A38-960B91BC0C59}" type="sibTrans" cxnId="{A09C56C9-AE4E-5A4D-838C-9982C3344246}">
      <dgm:prSet/>
      <dgm:spPr/>
      <dgm:t>
        <a:bodyPr/>
        <a:lstStyle/>
        <a:p>
          <a:endParaRPr lang="en-US"/>
        </a:p>
      </dgm:t>
    </dgm:pt>
    <dgm:pt modelId="{FDA764CB-29F7-B141-BA30-E0D1B88D1AE2}">
      <dgm:prSet custT="1"/>
      <dgm:spPr/>
      <dgm:t>
        <a:bodyPr/>
        <a:lstStyle/>
        <a:p>
          <a:pPr rtl="0"/>
          <a:r>
            <a:rPr lang="en-US" sz="1400" dirty="0" smtClean="0"/>
            <a:t>Compare different offerings and Test different value propositions PIVOT or PERSEVERE!</a:t>
          </a:r>
          <a:endParaRPr lang="en-US" sz="1400" dirty="0"/>
        </a:p>
      </dgm:t>
    </dgm:pt>
    <dgm:pt modelId="{501EAA64-3A00-3644-925E-D0E57132CB01}" type="parTrans" cxnId="{87C95CF3-074F-9749-AC45-C349961A4DA3}">
      <dgm:prSet/>
      <dgm:spPr/>
      <dgm:t>
        <a:bodyPr/>
        <a:lstStyle/>
        <a:p>
          <a:endParaRPr lang="en-US"/>
        </a:p>
      </dgm:t>
    </dgm:pt>
    <dgm:pt modelId="{DF305DB7-F428-5048-A2E7-7D9FEA2473FF}" type="sibTrans" cxnId="{87C95CF3-074F-9749-AC45-C349961A4DA3}">
      <dgm:prSet/>
      <dgm:spPr/>
      <dgm:t>
        <a:bodyPr/>
        <a:lstStyle/>
        <a:p>
          <a:endParaRPr lang="en-US"/>
        </a:p>
      </dgm:t>
    </dgm:pt>
    <dgm:pt modelId="{C645D41A-4588-2243-87C1-8A7DE658F473}">
      <dgm:prSet custT="1"/>
      <dgm:spPr/>
      <dgm:t>
        <a:bodyPr/>
        <a:lstStyle/>
        <a:p>
          <a:pPr rtl="0"/>
          <a:endParaRPr lang="en-US" sz="1400" dirty="0"/>
        </a:p>
      </dgm:t>
    </dgm:pt>
    <dgm:pt modelId="{CE0B3393-5CC1-FF4A-8E85-9C5191BE66B9}" type="parTrans" cxnId="{FB5E43C0-F4B8-394B-A641-FAC2413261DD}">
      <dgm:prSet/>
      <dgm:spPr/>
      <dgm:t>
        <a:bodyPr/>
        <a:lstStyle/>
        <a:p>
          <a:endParaRPr lang="en-US"/>
        </a:p>
      </dgm:t>
    </dgm:pt>
    <dgm:pt modelId="{CFB1C7AE-5D16-9845-BA48-9A0DCA998275}" type="sibTrans" cxnId="{FB5E43C0-F4B8-394B-A641-FAC2413261DD}">
      <dgm:prSet/>
      <dgm:spPr/>
      <dgm:t>
        <a:bodyPr/>
        <a:lstStyle/>
        <a:p>
          <a:endParaRPr lang="en-US"/>
        </a:p>
      </dgm:t>
    </dgm:pt>
    <dgm:pt modelId="{0F90DE73-807F-134E-A11F-A0614ABDCCAD}" type="pres">
      <dgm:prSet presAssocID="{0B469BBE-1F67-624B-90C9-4ED1D133731A}" presName="rootnode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9AE8AE9E-D138-9D4D-8862-69F04C71EA8F}" type="pres">
      <dgm:prSet presAssocID="{82BB0C5F-78ED-BF41-98CA-013EC065F127}" presName="composite" presStyleCnt="0"/>
      <dgm:spPr/>
    </dgm:pt>
    <dgm:pt modelId="{C0FFE10E-138F-0745-8A92-241ED376A13D}" type="pres">
      <dgm:prSet presAssocID="{82BB0C5F-78ED-BF41-98CA-013EC065F127}" presName="bentUpArrow1" presStyleLbl="alignImgPlace1" presStyleIdx="0" presStyleCnt="2"/>
      <dgm:spPr/>
    </dgm:pt>
    <dgm:pt modelId="{29EE347F-2241-4040-B864-9E3D5807484A}" type="pres">
      <dgm:prSet presAssocID="{82BB0C5F-78ED-BF41-98CA-013EC065F127}" presName="ParentText" presStyleLbl="node1" presStyleIdx="0" presStyleCnt="3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265E4F0-CD42-EA49-BE20-A092BE328540}" type="pres">
      <dgm:prSet presAssocID="{82BB0C5F-78ED-BF41-98CA-013EC065F127}" presName="ChildText" presStyleLbl="revTx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8F473D7-D56D-584F-9812-36CB3419ECEB}" type="pres">
      <dgm:prSet presAssocID="{25CEAE83-C6A7-7245-9BDB-DEFD0A96053B}" presName="sibTrans" presStyleCnt="0"/>
      <dgm:spPr/>
    </dgm:pt>
    <dgm:pt modelId="{DA54EF4A-0153-BA48-B0D3-CA903D229B90}" type="pres">
      <dgm:prSet presAssocID="{ACD3D5B2-9E20-944B-B982-6C3B4DEC6B08}" presName="composite" presStyleCnt="0"/>
      <dgm:spPr/>
    </dgm:pt>
    <dgm:pt modelId="{30C952D3-75D2-F240-914B-0D3BF27F0A67}" type="pres">
      <dgm:prSet presAssocID="{ACD3D5B2-9E20-944B-B982-6C3B4DEC6B08}" presName="bentUpArrow1" presStyleLbl="alignImgPlace1" presStyleIdx="1" presStyleCnt="2"/>
      <dgm:spPr/>
    </dgm:pt>
    <dgm:pt modelId="{D44A4D6A-7F0F-1A47-A388-C70702E5836A}" type="pres">
      <dgm:prSet presAssocID="{ACD3D5B2-9E20-944B-B982-6C3B4DEC6B08}" presName="ParentText" presStyleLbl="node1" presStyleIdx="1" presStyleCnt="3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5C63107-20D9-AF4A-97CF-9902A2036038}" type="pres">
      <dgm:prSet presAssocID="{ACD3D5B2-9E20-944B-B982-6C3B4DEC6B08}" presName="ChildText" presStyleLbl="revTx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982DAFB-1176-2B4F-84F7-9FC7F5DF6863}" type="pres">
      <dgm:prSet presAssocID="{9363DB0C-FAB2-6941-AB8A-F82FFCD5D65A}" presName="sibTrans" presStyleCnt="0"/>
      <dgm:spPr/>
    </dgm:pt>
    <dgm:pt modelId="{5F39E312-77D7-DB4D-B5E3-FB9EB10E46E7}" type="pres">
      <dgm:prSet presAssocID="{4DED03BB-5500-9C44-B484-E84332CC1033}" presName="composite" presStyleCnt="0"/>
      <dgm:spPr/>
    </dgm:pt>
    <dgm:pt modelId="{92DA45C0-F865-6D49-B7B2-DFEA874DF4EC}" type="pres">
      <dgm:prSet presAssocID="{4DED03BB-5500-9C44-B484-E84332CC1033}" presName="ParentText" presStyleLbl="node1" presStyleIdx="2" presStyleCnt="3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33412AC-8A74-1347-8A0A-F83B182B9E18}" type="pres">
      <dgm:prSet presAssocID="{4DED03BB-5500-9C44-B484-E84332CC1033}" presName="FinalChildText" presStyleLbl="revTx" presStyleIdx="2" presStyleCnt="3" custScaleX="166083" custLinFactNeighborX="37823" custLinFactNeighborY="-320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EA186DE7-6A99-4E4C-A25C-344001B9278F}" type="presOf" srcId="{FDA764CB-29F7-B141-BA30-E0D1B88D1AE2}" destId="{133412AC-8A74-1347-8A0A-F83B182B9E18}" srcOrd="0" destOrd="1" presId="urn:microsoft.com/office/officeart/2005/8/layout/StepDownProcess"/>
    <dgm:cxn modelId="{37A239D2-DA2D-AF40-92C5-6C305D149823}" srcId="{ACD3D5B2-9E20-944B-B982-6C3B4DEC6B08}" destId="{CF481A20-FA31-C140-A989-E32178B08F44}" srcOrd="0" destOrd="0" parTransId="{0662FDF8-71CB-DC45-BF3F-B8CA859D27FC}" sibTransId="{AFBED33C-C975-794F-9E5F-06CE4AC08487}"/>
    <dgm:cxn modelId="{19383FEA-8E88-C24C-AAEC-AFB1AA5BDCC6}" type="presOf" srcId="{2F486680-B721-7749-AD0F-77C6360BBE56}" destId="{5265E4F0-CD42-EA49-BE20-A092BE328540}" srcOrd="0" destOrd="0" presId="urn:microsoft.com/office/officeart/2005/8/layout/StepDownProcess"/>
    <dgm:cxn modelId="{8A70CFD5-0B9A-914D-B46D-04A364274922}" type="presOf" srcId="{CF481A20-FA31-C140-A989-E32178B08F44}" destId="{05C63107-20D9-AF4A-97CF-9902A2036038}" srcOrd="0" destOrd="0" presId="urn:microsoft.com/office/officeart/2005/8/layout/StepDownProcess"/>
    <dgm:cxn modelId="{0A1CA5AF-9F35-834B-B582-251B1442166E}" type="presOf" srcId="{82BB0C5F-78ED-BF41-98CA-013EC065F127}" destId="{29EE347F-2241-4040-B864-9E3D5807484A}" srcOrd="0" destOrd="0" presId="urn:microsoft.com/office/officeart/2005/8/layout/StepDownProcess"/>
    <dgm:cxn modelId="{FA00B6B5-48F8-E94D-A1CB-C25B4A0A19BD}" srcId="{0B469BBE-1F67-624B-90C9-4ED1D133731A}" destId="{ACD3D5B2-9E20-944B-B982-6C3B4DEC6B08}" srcOrd="1" destOrd="0" parTransId="{9BFA2479-C745-5E40-B62E-BACAB873A42F}" sibTransId="{9363DB0C-FAB2-6941-AB8A-F82FFCD5D65A}"/>
    <dgm:cxn modelId="{A0F8CA13-AF74-4247-8893-790DE29F5460}" srcId="{82BB0C5F-78ED-BF41-98CA-013EC065F127}" destId="{2F486680-B721-7749-AD0F-77C6360BBE56}" srcOrd="0" destOrd="0" parTransId="{C2578CB6-CB5A-5A4F-8F99-1525F665BE67}" sibTransId="{742C4FEA-5A11-FC4D-8BEE-5DF244081EBF}"/>
    <dgm:cxn modelId="{D3E02597-4384-9F45-BF52-CF06C5EDD08E}" type="presOf" srcId="{ACD3D5B2-9E20-944B-B982-6C3B4DEC6B08}" destId="{D44A4D6A-7F0F-1A47-A388-C70702E5836A}" srcOrd="0" destOrd="0" presId="urn:microsoft.com/office/officeart/2005/8/layout/StepDownProcess"/>
    <dgm:cxn modelId="{FB5E43C0-F4B8-394B-A641-FAC2413261DD}" srcId="{4DED03BB-5500-9C44-B484-E84332CC1033}" destId="{C645D41A-4588-2243-87C1-8A7DE658F473}" srcOrd="0" destOrd="0" parTransId="{CE0B3393-5CC1-FF4A-8E85-9C5191BE66B9}" sibTransId="{CFB1C7AE-5D16-9845-BA48-9A0DCA998275}"/>
    <dgm:cxn modelId="{A09C56C9-AE4E-5A4D-838C-9982C3344246}" srcId="{0B469BBE-1F67-624B-90C9-4ED1D133731A}" destId="{4DED03BB-5500-9C44-B484-E84332CC1033}" srcOrd="2" destOrd="0" parTransId="{9EBED38F-3FDF-0B4F-A262-3421A21FD882}" sibTransId="{A4B3BFE8-CC38-3B42-9A38-960B91BC0C59}"/>
    <dgm:cxn modelId="{7CEC5975-807D-DD48-BF53-021050095E2B}" srcId="{0B469BBE-1F67-624B-90C9-4ED1D133731A}" destId="{82BB0C5F-78ED-BF41-98CA-013EC065F127}" srcOrd="0" destOrd="0" parTransId="{7F4BF04C-3180-1946-9D94-521D341CA9C3}" sibTransId="{25CEAE83-C6A7-7245-9BDB-DEFD0A96053B}"/>
    <dgm:cxn modelId="{DDAB0E10-75F3-8244-8619-564792B36611}" type="presOf" srcId="{4DED03BB-5500-9C44-B484-E84332CC1033}" destId="{92DA45C0-F865-6D49-B7B2-DFEA874DF4EC}" srcOrd="0" destOrd="0" presId="urn:microsoft.com/office/officeart/2005/8/layout/StepDownProcess"/>
    <dgm:cxn modelId="{D83C60F5-496A-DA4B-B80C-18FC3D69E16E}" type="presOf" srcId="{C645D41A-4588-2243-87C1-8A7DE658F473}" destId="{133412AC-8A74-1347-8A0A-F83B182B9E18}" srcOrd="0" destOrd="0" presId="urn:microsoft.com/office/officeart/2005/8/layout/StepDownProcess"/>
    <dgm:cxn modelId="{E6676BFC-5DC2-2E4D-8803-2DA548C01D3C}" type="presOf" srcId="{0B469BBE-1F67-624B-90C9-4ED1D133731A}" destId="{0F90DE73-807F-134E-A11F-A0614ABDCCAD}" srcOrd="0" destOrd="0" presId="urn:microsoft.com/office/officeart/2005/8/layout/StepDownProcess"/>
    <dgm:cxn modelId="{87C95CF3-074F-9749-AC45-C349961A4DA3}" srcId="{4DED03BB-5500-9C44-B484-E84332CC1033}" destId="{FDA764CB-29F7-B141-BA30-E0D1B88D1AE2}" srcOrd="1" destOrd="0" parTransId="{501EAA64-3A00-3644-925E-D0E57132CB01}" sibTransId="{DF305DB7-F428-5048-A2E7-7D9FEA2473FF}"/>
    <dgm:cxn modelId="{307EC519-935E-7E4B-A85A-629387365D48}" type="presParOf" srcId="{0F90DE73-807F-134E-A11F-A0614ABDCCAD}" destId="{9AE8AE9E-D138-9D4D-8862-69F04C71EA8F}" srcOrd="0" destOrd="0" presId="urn:microsoft.com/office/officeart/2005/8/layout/StepDownProcess"/>
    <dgm:cxn modelId="{8D363D09-B2B4-D34A-AA63-DF4C073268E8}" type="presParOf" srcId="{9AE8AE9E-D138-9D4D-8862-69F04C71EA8F}" destId="{C0FFE10E-138F-0745-8A92-241ED376A13D}" srcOrd="0" destOrd="0" presId="urn:microsoft.com/office/officeart/2005/8/layout/StepDownProcess"/>
    <dgm:cxn modelId="{9CCE7C1F-91AF-1E47-A6FE-105BBFA488FE}" type="presParOf" srcId="{9AE8AE9E-D138-9D4D-8862-69F04C71EA8F}" destId="{29EE347F-2241-4040-B864-9E3D5807484A}" srcOrd="1" destOrd="0" presId="urn:microsoft.com/office/officeart/2005/8/layout/StepDownProcess"/>
    <dgm:cxn modelId="{24904344-C976-C24A-BC58-09887B896539}" type="presParOf" srcId="{9AE8AE9E-D138-9D4D-8862-69F04C71EA8F}" destId="{5265E4F0-CD42-EA49-BE20-A092BE328540}" srcOrd="2" destOrd="0" presId="urn:microsoft.com/office/officeart/2005/8/layout/StepDownProcess"/>
    <dgm:cxn modelId="{034E4AFD-0FFD-5549-B81A-5347D791DB6C}" type="presParOf" srcId="{0F90DE73-807F-134E-A11F-A0614ABDCCAD}" destId="{48F473D7-D56D-584F-9812-36CB3419ECEB}" srcOrd="1" destOrd="0" presId="urn:microsoft.com/office/officeart/2005/8/layout/StepDownProcess"/>
    <dgm:cxn modelId="{929CD7BE-628C-B749-B5A8-F46830956BE2}" type="presParOf" srcId="{0F90DE73-807F-134E-A11F-A0614ABDCCAD}" destId="{DA54EF4A-0153-BA48-B0D3-CA903D229B90}" srcOrd="2" destOrd="0" presId="urn:microsoft.com/office/officeart/2005/8/layout/StepDownProcess"/>
    <dgm:cxn modelId="{F473F7B1-FA00-954B-A953-A8152E170F78}" type="presParOf" srcId="{DA54EF4A-0153-BA48-B0D3-CA903D229B90}" destId="{30C952D3-75D2-F240-914B-0D3BF27F0A67}" srcOrd="0" destOrd="0" presId="urn:microsoft.com/office/officeart/2005/8/layout/StepDownProcess"/>
    <dgm:cxn modelId="{8D22AC53-056D-384D-BD48-7AD499DCEE79}" type="presParOf" srcId="{DA54EF4A-0153-BA48-B0D3-CA903D229B90}" destId="{D44A4D6A-7F0F-1A47-A388-C70702E5836A}" srcOrd="1" destOrd="0" presId="urn:microsoft.com/office/officeart/2005/8/layout/StepDownProcess"/>
    <dgm:cxn modelId="{43E13ED7-1EE9-1248-9A22-52B5250FCE22}" type="presParOf" srcId="{DA54EF4A-0153-BA48-B0D3-CA903D229B90}" destId="{05C63107-20D9-AF4A-97CF-9902A2036038}" srcOrd="2" destOrd="0" presId="urn:microsoft.com/office/officeart/2005/8/layout/StepDownProcess"/>
    <dgm:cxn modelId="{60295542-930C-9F41-A0B4-483E1C781712}" type="presParOf" srcId="{0F90DE73-807F-134E-A11F-A0614ABDCCAD}" destId="{7982DAFB-1176-2B4F-84F7-9FC7F5DF6863}" srcOrd="3" destOrd="0" presId="urn:microsoft.com/office/officeart/2005/8/layout/StepDownProcess"/>
    <dgm:cxn modelId="{F530DA8A-AB92-6840-AE5D-CDE47961C2A5}" type="presParOf" srcId="{0F90DE73-807F-134E-A11F-A0614ABDCCAD}" destId="{5F39E312-77D7-DB4D-B5E3-FB9EB10E46E7}" srcOrd="4" destOrd="0" presId="urn:microsoft.com/office/officeart/2005/8/layout/StepDownProcess"/>
    <dgm:cxn modelId="{C7569673-4F9A-7147-AB3E-33579329EF36}" type="presParOf" srcId="{5F39E312-77D7-DB4D-B5E3-FB9EB10E46E7}" destId="{92DA45C0-F865-6D49-B7B2-DFEA874DF4EC}" srcOrd="0" destOrd="0" presId="urn:microsoft.com/office/officeart/2005/8/layout/StepDownProcess"/>
    <dgm:cxn modelId="{B5D85B01-BC9B-3C41-84EE-6D9282D8254E}" type="presParOf" srcId="{5F39E312-77D7-DB4D-B5E3-FB9EB10E46E7}" destId="{133412AC-8A74-1347-8A0A-F83B182B9E18}" srcOrd="1" destOrd="0" presId="urn:microsoft.com/office/officeart/2005/8/layout/StepDownProcess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0F80419B-5015-F54A-8EB5-F9B3974A0A89}" type="doc">
      <dgm:prSet loTypeId="urn:microsoft.com/office/officeart/2005/8/layout/list1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35B39D8E-177B-8849-B213-F52FB6B9330C}">
      <dgm:prSet phldrT="[Text]" custT="1"/>
      <dgm:spPr/>
      <dgm:t>
        <a:bodyPr/>
        <a:lstStyle/>
        <a:p>
          <a:r>
            <a:rPr lang="en-US" sz="1800" dirty="0" smtClean="0"/>
            <a:t>Brand Assets</a:t>
          </a:r>
          <a:endParaRPr lang="en-US" sz="1800" dirty="0"/>
        </a:p>
      </dgm:t>
    </dgm:pt>
    <dgm:pt modelId="{93A5FDFC-AABB-7E44-9CAB-F1098E2932CD}" type="parTrans" cxnId="{03406D1B-E307-2F43-8634-D2588910AB0C}">
      <dgm:prSet/>
      <dgm:spPr/>
      <dgm:t>
        <a:bodyPr/>
        <a:lstStyle/>
        <a:p>
          <a:endParaRPr lang="en-US" sz="2400"/>
        </a:p>
      </dgm:t>
    </dgm:pt>
    <dgm:pt modelId="{40FD6C50-2BA5-2347-9EAE-A9BA0778BF17}" type="sibTrans" cxnId="{03406D1B-E307-2F43-8634-D2588910AB0C}">
      <dgm:prSet/>
      <dgm:spPr/>
      <dgm:t>
        <a:bodyPr/>
        <a:lstStyle/>
        <a:p>
          <a:endParaRPr lang="en-US" sz="2400"/>
        </a:p>
      </dgm:t>
    </dgm:pt>
    <dgm:pt modelId="{C4966BFA-E361-F246-9160-BF5AEC08F670}">
      <dgm:prSet phldrT="[Text]" custT="1"/>
      <dgm:spPr/>
      <dgm:t>
        <a:bodyPr/>
        <a:lstStyle/>
        <a:p>
          <a:r>
            <a:rPr lang="en-US" sz="1800" dirty="0" smtClean="0"/>
            <a:t>PCI Compliant Website</a:t>
          </a:r>
          <a:endParaRPr lang="en-US" sz="1800" dirty="0"/>
        </a:p>
      </dgm:t>
    </dgm:pt>
    <dgm:pt modelId="{AFFF559A-9D17-1146-8DC0-50CE3D0B55F2}" type="parTrans" cxnId="{9EC56EE9-E55B-A94B-B816-AF98FF12A36C}">
      <dgm:prSet/>
      <dgm:spPr/>
      <dgm:t>
        <a:bodyPr/>
        <a:lstStyle/>
        <a:p>
          <a:endParaRPr lang="en-US" sz="2400"/>
        </a:p>
      </dgm:t>
    </dgm:pt>
    <dgm:pt modelId="{E1092A77-62A9-014B-92F7-7B70E5FC9C9A}" type="sibTrans" cxnId="{9EC56EE9-E55B-A94B-B816-AF98FF12A36C}">
      <dgm:prSet/>
      <dgm:spPr/>
      <dgm:t>
        <a:bodyPr/>
        <a:lstStyle/>
        <a:p>
          <a:endParaRPr lang="en-US" sz="2400"/>
        </a:p>
      </dgm:t>
    </dgm:pt>
    <dgm:pt modelId="{598FAECF-7898-7840-87C9-D2447532FEF0}">
      <dgm:prSet phldrT="[Text]" custT="1"/>
      <dgm:spPr/>
      <dgm:t>
        <a:bodyPr/>
        <a:lstStyle/>
        <a:p>
          <a:r>
            <a:rPr lang="en-US" sz="1800" dirty="0" smtClean="0"/>
            <a:t>SEM and Social Media</a:t>
          </a:r>
          <a:endParaRPr lang="en-US" sz="1800" dirty="0"/>
        </a:p>
      </dgm:t>
    </dgm:pt>
    <dgm:pt modelId="{44D54555-1001-0B41-B569-448CAE1A523F}" type="parTrans" cxnId="{73274484-856F-6547-B473-19CC48BA4BC6}">
      <dgm:prSet/>
      <dgm:spPr/>
      <dgm:t>
        <a:bodyPr/>
        <a:lstStyle/>
        <a:p>
          <a:endParaRPr lang="en-US" sz="2400"/>
        </a:p>
      </dgm:t>
    </dgm:pt>
    <dgm:pt modelId="{BB00466A-FD5B-BB48-B09D-8A4D2E84FAA4}" type="sibTrans" cxnId="{73274484-856F-6547-B473-19CC48BA4BC6}">
      <dgm:prSet/>
      <dgm:spPr/>
      <dgm:t>
        <a:bodyPr/>
        <a:lstStyle/>
        <a:p>
          <a:endParaRPr lang="en-US" sz="2400"/>
        </a:p>
      </dgm:t>
    </dgm:pt>
    <dgm:pt modelId="{9FF6CFED-CDB9-DD48-A552-124B67390E75}">
      <dgm:prSet phldrT="[Text]" custT="1"/>
      <dgm:spPr/>
      <dgm:t>
        <a:bodyPr/>
        <a:lstStyle/>
        <a:p>
          <a:r>
            <a:rPr lang="en-US" sz="1800" dirty="0" smtClean="0"/>
            <a:t>Intuitive and impactful naming convention</a:t>
          </a:r>
          <a:endParaRPr lang="en-US" sz="1800" dirty="0"/>
        </a:p>
      </dgm:t>
    </dgm:pt>
    <dgm:pt modelId="{0A1C7493-1546-6548-8C50-BC06EE48197F}" type="parTrans" cxnId="{E8BDDB7E-6EB1-1E40-A76B-FE7EF8E1E304}">
      <dgm:prSet/>
      <dgm:spPr/>
      <dgm:t>
        <a:bodyPr/>
        <a:lstStyle/>
        <a:p>
          <a:endParaRPr lang="en-US" sz="2400"/>
        </a:p>
      </dgm:t>
    </dgm:pt>
    <dgm:pt modelId="{1F3810AD-5562-1948-ABDA-37AB71F8731A}" type="sibTrans" cxnId="{E8BDDB7E-6EB1-1E40-A76B-FE7EF8E1E304}">
      <dgm:prSet/>
      <dgm:spPr/>
      <dgm:t>
        <a:bodyPr/>
        <a:lstStyle/>
        <a:p>
          <a:endParaRPr lang="en-US" sz="2400"/>
        </a:p>
      </dgm:t>
    </dgm:pt>
    <dgm:pt modelId="{9703AE55-17BC-9241-9E0F-6FC9F55E2C31}">
      <dgm:prSet phldrT="[Text]" custT="1"/>
      <dgm:spPr/>
      <dgm:t>
        <a:bodyPr/>
        <a:lstStyle/>
        <a:p>
          <a:r>
            <a:rPr lang="en-US" sz="1800" dirty="0" smtClean="0"/>
            <a:t>Dynamic Logo</a:t>
          </a:r>
          <a:endParaRPr lang="en-US" sz="1800" dirty="0"/>
        </a:p>
      </dgm:t>
    </dgm:pt>
    <dgm:pt modelId="{97E3F8B2-DCE2-1843-81F0-3AF894F621C7}" type="parTrans" cxnId="{BA0E68EB-C17B-D641-832B-1A4A5ACC4F78}">
      <dgm:prSet/>
      <dgm:spPr/>
      <dgm:t>
        <a:bodyPr/>
        <a:lstStyle/>
        <a:p>
          <a:endParaRPr lang="en-US" sz="2400"/>
        </a:p>
      </dgm:t>
    </dgm:pt>
    <dgm:pt modelId="{EA704BBF-CAB1-174A-8E1C-0B6CA355444A}" type="sibTrans" cxnId="{BA0E68EB-C17B-D641-832B-1A4A5ACC4F78}">
      <dgm:prSet/>
      <dgm:spPr/>
      <dgm:t>
        <a:bodyPr/>
        <a:lstStyle/>
        <a:p>
          <a:endParaRPr lang="en-US" sz="2400"/>
        </a:p>
      </dgm:t>
    </dgm:pt>
    <dgm:pt modelId="{E9DF94D1-D460-354A-801D-9FF54AA8C53D}">
      <dgm:prSet phldrT="[Text]" custT="1"/>
      <dgm:spPr/>
      <dgm:t>
        <a:bodyPr/>
        <a:lstStyle/>
        <a:p>
          <a:r>
            <a:rPr lang="en-US" sz="1800" dirty="0" smtClean="0"/>
            <a:t>Slogan</a:t>
          </a:r>
          <a:endParaRPr lang="en-US" sz="1800" dirty="0"/>
        </a:p>
      </dgm:t>
    </dgm:pt>
    <dgm:pt modelId="{3C2A8AEE-9747-FF4F-AF33-62DB3C889601}" type="parTrans" cxnId="{29AA8CAE-5E7B-194D-A9DD-8DB2329F5F65}">
      <dgm:prSet/>
      <dgm:spPr/>
      <dgm:t>
        <a:bodyPr/>
        <a:lstStyle/>
        <a:p>
          <a:endParaRPr lang="en-US" sz="2400"/>
        </a:p>
      </dgm:t>
    </dgm:pt>
    <dgm:pt modelId="{E6A17BDB-B3D1-D740-A4BF-DCB0E63B2CF8}" type="sibTrans" cxnId="{29AA8CAE-5E7B-194D-A9DD-8DB2329F5F65}">
      <dgm:prSet/>
      <dgm:spPr/>
      <dgm:t>
        <a:bodyPr/>
        <a:lstStyle/>
        <a:p>
          <a:endParaRPr lang="en-US" sz="2400"/>
        </a:p>
      </dgm:t>
    </dgm:pt>
    <dgm:pt modelId="{42346899-8AB7-D145-B16B-6C9E11DD0D6A}">
      <dgm:prSet phldrT="[Text]" custT="1"/>
      <dgm:spPr/>
      <dgm:t>
        <a:bodyPr/>
        <a:lstStyle/>
        <a:p>
          <a:r>
            <a:rPr lang="en-US" sz="1800" dirty="0" smtClean="0"/>
            <a:t>Professional Web design and development </a:t>
          </a:r>
          <a:endParaRPr lang="en-US" sz="1800" dirty="0"/>
        </a:p>
      </dgm:t>
    </dgm:pt>
    <dgm:pt modelId="{046CC8A8-8C2E-AD4E-8472-427713B7C8B8}" type="parTrans" cxnId="{1F75F020-5A9B-574A-A502-501A49E11DE1}">
      <dgm:prSet/>
      <dgm:spPr/>
      <dgm:t>
        <a:bodyPr/>
        <a:lstStyle/>
        <a:p>
          <a:endParaRPr lang="en-US" sz="2400"/>
        </a:p>
      </dgm:t>
    </dgm:pt>
    <dgm:pt modelId="{F8B07D99-0FB3-0649-9F6C-D4AA01A1BFBE}" type="sibTrans" cxnId="{1F75F020-5A9B-574A-A502-501A49E11DE1}">
      <dgm:prSet/>
      <dgm:spPr/>
      <dgm:t>
        <a:bodyPr/>
        <a:lstStyle/>
        <a:p>
          <a:endParaRPr lang="en-US" sz="2400"/>
        </a:p>
      </dgm:t>
    </dgm:pt>
    <dgm:pt modelId="{73F52CA0-3537-5A49-9C2F-8D2464ADC7AD}">
      <dgm:prSet phldrT="[Text]" custT="1"/>
      <dgm:spPr/>
      <dgm:t>
        <a:bodyPr/>
        <a:lstStyle/>
        <a:p>
          <a:r>
            <a:rPr lang="en-US" sz="1800" dirty="0" smtClean="0"/>
            <a:t>Do not be tempted with DIY – Leave it to the professionals </a:t>
          </a:r>
          <a:endParaRPr lang="en-US" sz="1800" dirty="0"/>
        </a:p>
      </dgm:t>
    </dgm:pt>
    <dgm:pt modelId="{17540147-DC9A-7447-A53E-8FB08A674241}" type="parTrans" cxnId="{FE09B6B5-D2B9-FB4F-B28C-E798210A3A8F}">
      <dgm:prSet/>
      <dgm:spPr/>
      <dgm:t>
        <a:bodyPr/>
        <a:lstStyle/>
        <a:p>
          <a:endParaRPr lang="en-US" sz="2400"/>
        </a:p>
      </dgm:t>
    </dgm:pt>
    <dgm:pt modelId="{62DC37E2-5360-7842-BE83-797F00F50846}" type="sibTrans" cxnId="{FE09B6B5-D2B9-FB4F-B28C-E798210A3A8F}">
      <dgm:prSet/>
      <dgm:spPr/>
      <dgm:t>
        <a:bodyPr/>
        <a:lstStyle/>
        <a:p>
          <a:endParaRPr lang="en-US" sz="2400"/>
        </a:p>
      </dgm:t>
    </dgm:pt>
    <dgm:pt modelId="{03553F1F-BDA4-AD42-B25F-13904734B29D}">
      <dgm:prSet phldrT="[Text]" custT="1"/>
      <dgm:spPr/>
      <dgm:t>
        <a:bodyPr/>
        <a:lstStyle/>
        <a:p>
          <a:r>
            <a:rPr lang="en-US" sz="1800" dirty="0" smtClean="0"/>
            <a:t>Invest Invest Invest – In today’s times you need to invest in a social and SEM strategy </a:t>
          </a:r>
          <a:endParaRPr lang="en-US" sz="1800" dirty="0"/>
        </a:p>
      </dgm:t>
    </dgm:pt>
    <dgm:pt modelId="{41F40646-ACB8-1144-98DE-5601FE9015D0}" type="parTrans" cxnId="{4898D16E-9CFF-7042-8E9C-9EF07C4D8ABF}">
      <dgm:prSet/>
      <dgm:spPr/>
      <dgm:t>
        <a:bodyPr/>
        <a:lstStyle/>
        <a:p>
          <a:endParaRPr lang="en-US" sz="2400"/>
        </a:p>
      </dgm:t>
    </dgm:pt>
    <dgm:pt modelId="{D951B627-E893-9D43-B28F-D9B24BBA832C}" type="sibTrans" cxnId="{4898D16E-9CFF-7042-8E9C-9EF07C4D8ABF}">
      <dgm:prSet/>
      <dgm:spPr/>
      <dgm:t>
        <a:bodyPr/>
        <a:lstStyle/>
        <a:p>
          <a:endParaRPr lang="en-US" sz="2400"/>
        </a:p>
      </dgm:t>
    </dgm:pt>
    <dgm:pt modelId="{2BB6F6A5-1D0E-C248-A356-C33DA655C1DC}">
      <dgm:prSet phldrT="[Text]" custT="1"/>
      <dgm:spPr/>
      <dgm:t>
        <a:bodyPr/>
        <a:lstStyle/>
        <a:p>
          <a:r>
            <a:rPr lang="en-US" sz="1800" dirty="0" smtClean="0"/>
            <a:t>Closed solution for your security</a:t>
          </a:r>
          <a:endParaRPr lang="en-US" sz="1800" dirty="0"/>
        </a:p>
      </dgm:t>
    </dgm:pt>
    <dgm:pt modelId="{2FCCB605-D895-824A-B24D-4A30B83F8C67}" type="parTrans" cxnId="{DBAD6EBD-DE6F-FE4F-A215-7A5112B79537}">
      <dgm:prSet/>
      <dgm:spPr/>
      <dgm:t>
        <a:bodyPr/>
        <a:lstStyle/>
        <a:p>
          <a:endParaRPr lang="en-US" sz="2400"/>
        </a:p>
      </dgm:t>
    </dgm:pt>
    <dgm:pt modelId="{C275B633-AC69-2F47-BB99-01FB94C4EDBE}" type="sibTrans" cxnId="{DBAD6EBD-DE6F-FE4F-A215-7A5112B79537}">
      <dgm:prSet/>
      <dgm:spPr/>
      <dgm:t>
        <a:bodyPr/>
        <a:lstStyle/>
        <a:p>
          <a:endParaRPr lang="en-US" sz="2400"/>
        </a:p>
      </dgm:t>
    </dgm:pt>
    <dgm:pt modelId="{9C91CE33-EB53-0F4F-B5AB-0526D00563AC}" type="pres">
      <dgm:prSet presAssocID="{0F80419B-5015-F54A-8EB5-F9B3974A0A89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C163954F-A330-D947-9E18-91E6894FE15A}" type="pres">
      <dgm:prSet presAssocID="{35B39D8E-177B-8849-B213-F52FB6B9330C}" presName="parentLin" presStyleCnt="0"/>
      <dgm:spPr/>
    </dgm:pt>
    <dgm:pt modelId="{EF1A3DF7-4C50-4B4F-8FBC-F61E4C219A13}" type="pres">
      <dgm:prSet presAssocID="{35B39D8E-177B-8849-B213-F52FB6B9330C}" presName="parentLeftMargin" presStyleLbl="node1" presStyleIdx="0" presStyleCnt="3"/>
      <dgm:spPr/>
      <dgm:t>
        <a:bodyPr/>
        <a:lstStyle/>
        <a:p>
          <a:endParaRPr lang="en-US"/>
        </a:p>
      </dgm:t>
    </dgm:pt>
    <dgm:pt modelId="{2E4D0574-EA2B-DC4B-A44B-79D13DD6E064}" type="pres">
      <dgm:prSet presAssocID="{35B39D8E-177B-8849-B213-F52FB6B9330C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CF1E282-198D-E94C-AC3B-85A4C4BD1647}" type="pres">
      <dgm:prSet presAssocID="{35B39D8E-177B-8849-B213-F52FB6B9330C}" presName="negativeSpace" presStyleCnt="0"/>
      <dgm:spPr/>
    </dgm:pt>
    <dgm:pt modelId="{849EC185-DDA0-0B46-9AA6-2DB019DEADDA}" type="pres">
      <dgm:prSet presAssocID="{35B39D8E-177B-8849-B213-F52FB6B9330C}" presName="childText" presStyleLbl="conFgAcc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F4590B9-522F-4D4B-B44D-86E03F969F0E}" type="pres">
      <dgm:prSet presAssocID="{40FD6C50-2BA5-2347-9EAE-A9BA0778BF17}" presName="spaceBetweenRectangles" presStyleCnt="0"/>
      <dgm:spPr/>
    </dgm:pt>
    <dgm:pt modelId="{95A24DF9-4317-7C4B-A41F-E6D0E180B84C}" type="pres">
      <dgm:prSet presAssocID="{C4966BFA-E361-F246-9160-BF5AEC08F670}" presName="parentLin" presStyleCnt="0"/>
      <dgm:spPr/>
    </dgm:pt>
    <dgm:pt modelId="{C0C26D90-481B-4645-A2B0-6CBE48D39611}" type="pres">
      <dgm:prSet presAssocID="{C4966BFA-E361-F246-9160-BF5AEC08F670}" presName="parentLeftMargin" presStyleLbl="node1" presStyleIdx="0" presStyleCnt="3"/>
      <dgm:spPr/>
      <dgm:t>
        <a:bodyPr/>
        <a:lstStyle/>
        <a:p>
          <a:endParaRPr lang="en-US"/>
        </a:p>
      </dgm:t>
    </dgm:pt>
    <dgm:pt modelId="{4FA73206-99E9-6443-9172-5A41E4D3DC50}" type="pres">
      <dgm:prSet presAssocID="{C4966BFA-E361-F246-9160-BF5AEC08F670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6774FFE-3D79-1D43-8C2C-00C442DFC339}" type="pres">
      <dgm:prSet presAssocID="{C4966BFA-E361-F246-9160-BF5AEC08F670}" presName="negativeSpace" presStyleCnt="0"/>
      <dgm:spPr/>
    </dgm:pt>
    <dgm:pt modelId="{D3CD345C-E491-E84A-8DB8-23855B436C1E}" type="pres">
      <dgm:prSet presAssocID="{C4966BFA-E361-F246-9160-BF5AEC08F670}" presName="childText" presStyleLbl="conFgAcc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BD9A089-6F1C-8144-8063-2CC01DD84EB0}" type="pres">
      <dgm:prSet presAssocID="{E1092A77-62A9-014B-92F7-7B70E5FC9C9A}" presName="spaceBetweenRectangles" presStyleCnt="0"/>
      <dgm:spPr/>
    </dgm:pt>
    <dgm:pt modelId="{60B05EEC-4FC4-6C41-A2B4-41CB9B4C3202}" type="pres">
      <dgm:prSet presAssocID="{598FAECF-7898-7840-87C9-D2447532FEF0}" presName="parentLin" presStyleCnt="0"/>
      <dgm:spPr/>
    </dgm:pt>
    <dgm:pt modelId="{C1B55340-CA55-5545-9FA1-6D8254C09406}" type="pres">
      <dgm:prSet presAssocID="{598FAECF-7898-7840-87C9-D2447532FEF0}" presName="parentLeftMargin" presStyleLbl="node1" presStyleIdx="1" presStyleCnt="3"/>
      <dgm:spPr/>
      <dgm:t>
        <a:bodyPr/>
        <a:lstStyle/>
        <a:p>
          <a:endParaRPr lang="en-US"/>
        </a:p>
      </dgm:t>
    </dgm:pt>
    <dgm:pt modelId="{94F3CF15-9280-994D-A4AB-79B14B922604}" type="pres">
      <dgm:prSet presAssocID="{598FAECF-7898-7840-87C9-D2447532FEF0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122E6A4-7425-014E-A57E-A9D64508711B}" type="pres">
      <dgm:prSet presAssocID="{598FAECF-7898-7840-87C9-D2447532FEF0}" presName="negativeSpace" presStyleCnt="0"/>
      <dgm:spPr/>
    </dgm:pt>
    <dgm:pt modelId="{E80A9078-B021-2B4E-A0A6-7E1C0C14981E}" type="pres">
      <dgm:prSet presAssocID="{598FAECF-7898-7840-87C9-D2447532FEF0}" presName="childText" presStyleLbl="conFgAcc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16FFDCC6-2C04-8C48-B926-2515ABA527B9}" type="presOf" srcId="{0F80419B-5015-F54A-8EB5-F9B3974A0A89}" destId="{9C91CE33-EB53-0F4F-B5AB-0526D00563AC}" srcOrd="0" destOrd="0" presId="urn:microsoft.com/office/officeart/2005/8/layout/list1"/>
    <dgm:cxn modelId="{91509514-95AB-4E45-B091-8C9B72502BB4}" type="presOf" srcId="{C4966BFA-E361-F246-9160-BF5AEC08F670}" destId="{4FA73206-99E9-6443-9172-5A41E4D3DC50}" srcOrd="1" destOrd="0" presId="urn:microsoft.com/office/officeart/2005/8/layout/list1"/>
    <dgm:cxn modelId="{F3FE673F-C3EF-6D44-8F64-336F61108B35}" type="presOf" srcId="{35B39D8E-177B-8849-B213-F52FB6B9330C}" destId="{2E4D0574-EA2B-DC4B-A44B-79D13DD6E064}" srcOrd="1" destOrd="0" presId="urn:microsoft.com/office/officeart/2005/8/layout/list1"/>
    <dgm:cxn modelId="{73274484-856F-6547-B473-19CC48BA4BC6}" srcId="{0F80419B-5015-F54A-8EB5-F9B3974A0A89}" destId="{598FAECF-7898-7840-87C9-D2447532FEF0}" srcOrd="2" destOrd="0" parTransId="{44D54555-1001-0B41-B569-448CAE1A523F}" sibTransId="{BB00466A-FD5B-BB48-B09D-8A4D2E84FAA4}"/>
    <dgm:cxn modelId="{E8BDDB7E-6EB1-1E40-A76B-FE7EF8E1E304}" srcId="{35B39D8E-177B-8849-B213-F52FB6B9330C}" destId="{9FF6CFED-CDB9-DD48-A552-124B67390E75}" srcOrd="0" destOrd="0" parTransId="{0A1C7493-1546-6548-8C50-BC06EE48197F}" sibTransId="{1F3810AD-5562-1948-ABDA-37AB71F8731A}"/>
    <dgm:cxn modelId="{971B997D-C16E-BF44-90D9-3A1912E49523}" type="presOf" srcId="{598FAECF-7898-7840-87C9-D2447532FEF0}" destId="{C1B55340-CA55-5545-9FA1-6D8254C09406}" srcOrd="0" destOrd="0" presId="urn:microsoft.com/office/officeart/2005/8/layout/list1"/>
    <dgm:cxn modelId="{9EC56EE9-E55B-A94B-B816-AF98FF12A36C}" srcId="{0F80419B-5015-F54A-8EB5-F9B3974A0A89}" destId="{C4966BFA-E361-F246-9160-BF5AEC08F670}" srcOrd="1" destOrd="0" parTransId="{AFFF559A-9D17-1146-8DC0-50CE3D0B55F2}" sibTransId="{E1092A77-62A9-014B-92F7-7B70E5FC9C9A}"/>
    <dgm:cxn modelId="{BA0E68EB-C17B-D641-832B-1A4A5ACC4F78}" srcId="{35B39D8E-177B-8849-B213-F52FB6B9330C}" destId="{9703AE55-17BC-9241-9E0F-6FC9F55E2C31}" srcOrd="1" destOrd="0" parTransId="{97E3F8B2-DCE2-1843-81F0-3AF894F621C7}" sibTransId="{EA704BBF-CAB1-174A-8E1C-0B6CA355444A}"/>
    <dgm:cxn modelId="{FE09B6B5-D2B9-FB4F-B28C-E798210A3A8F}" srcId="{C4966BFA-E361-F246-9160-BF5AEC08F670}" destId="{73F52CA0-3537-5A49-9C2F-8D2464ADC7AD}" srcOrd="2" destOrd="0" parTransId="{17540147-DC9A-7447-A53E-8FB08A674241}" sibTransId="{62DC37E2-5360-7842-BE83-797F00F50846}"/>
    <dgm:cxn modelId="{B5FB7282-C404-3F4F-9FE2-3F79E8713467}" type="presOf" srcId="{E9DF94D1-D460-354A-801D-9FF54AA8C53D}" destId="{849EC185-DDA0-0B46-9AA6-2DB019DEADDA}" srcOrd="0" destOrd="2" presId="urn:microsoft.com/office/officeart/2005/8/layout/list1"/>
    <dgm:cxn modelId="{92A231CE-EDA3-C14B-A585-90D16CB3D44F}" type="presOf" srcId="{35B39D8E-177B-8849-B213-F52FB6B9330C}" destId="{EF1A3DF7-4C50-4B4F-8FBC-F61E4C219A13}" srcOrd="0" destOrd="0" presId="urn:microsoft.com/office/officeart/2005/8/layout/list1"/>
    <dgm:cxn modelId="{EDBAE881-ABAF-844F-B758-EF535291F966}" type="presOf" srcId="{03553F1F-BDA4-AD42-B25F-13904734B29D}" destId="{E80A9078-B021-2B4E-A0A6-7E1C0C14981E}" srcOrd="0" destOrd="0" presId="urn:microsoft.com/office/officeart/2005/8/layout/list1"/>
    <dgm:cxn modelId="{4898D16E-9CFF-7042-8E9C-9EF07C4D8ABF}" srcId="{598FAECF-7898-7840-87C9-D2447532FEF0}" destId="{03553F1F-BDA4-AD42-B25F-13904734B29D}" srcOrd="0" destOrd="0" parTransId="{41F40646-ACB8-1144-98DE-5601FE9015D0}" sibTransId="{D951B627-E893-9D43-B28F-D9B24BBA832C}"/>
    <dgm:cxn modelId="{14045CB6-07A2-224E-9233-AAC9C1AD7A59}" type="presOf" srcId="{73F52CA0-3537-5A49-9C2F-8D2464ADC7AD}" destId="{D3CD345C-E491-E84A-8DB8-23855B436C1E}" srcOrd="0" destOrd="2" presId="urn:microsoft.com/office/officeart/2005/8/layout/list1"/>
    <dgm:cxn modelId="{DBAD6EBD-DE6F-FE4F-A215-7A5112B79537}" srcId="{C4966BFA-E361-F246-9160-BF5AEC08F670}" destId="{2BB6F6A5-1D0E-C248-A356-C33DA655C1DC}" srcOrd="1" destOrd="0" parTransId="{2FCCB605-D895-824A-B24D-4A30B83F8C67}" sibTransId="{C275B633-AC69-2F47-BB99-01FB94C4EDBE}"/>
    <dgm:cxn modelId="{917447B1-78E9-F247-88B1-3030721F7BDB}" type="presOf" srcId="{9FF6CFED-CDB9-DD48-A552-124B67390E75}" destId="{849EC185-DDA0-0B46-9AA6-2DB019DEADDA}" srcOrd="0" destOrd="0" presId="urn:microsoft.com/office/officeart/2005/8/layout/list1"/>
    <dgm:cxn modelId="{B45893D0-8D38-944D-A4D4-9E7B7482F958}" type="presOf" srcId="{598FAECF-7898-7840-87C9-D2447532FEF0}" destId="{94F3CF15-9280-994D-A4AB-79B14B922604}" srcOrd="1" destOrd="0" presId="urn:microsoft.com/office/officeart/2005/8/layout/list1"/>
    <dgm:cxn modelId="{1F75F020-5A9B-574A-A502-501A49E11DE1}" srcId="{C4966BFA-E361-F246-9160-BF5AEC08F670}" destId="{42346899-8AB7-D145-B16B-6C9E11DD0D6A}" srcOrd="0" destOrd="0" parTransId="{046CC8A8-8C2E-AD4E-8472-427713B7C8B8}" sibTransId="{F8B07D99-0FB3-0649-9F6C-D4AA01A1BFBE}"/>
    <dgm:cxn modelId="{29AA8CAE-5E7B-194D-A9DD-8DB2329F5F65}" srcId="{35B39D8E-177B-8849-B213-F52FB6B9330C}" destId="{E9DF94D1-D460-354A-801D-9FF54AA8C53D}" srcOrd="2" destOrd="0" parTransId="{3C2A8AEE-9747-FF4F-AF33-62DB3C889601}" sibTransId="{E6A17BDB-B3D1-D740-A4BF-DCB0E63B2CF8}"/>
    <dgm:cxn modelId="{509E659B-04A3-2046-886D-F4043CF6E51B}" type="presOf" srcId="{2BB6F6A5-1D0E-C248-A356-C33DA655C1DC}" destId="{D3CD345C-E491-E84A-8DB8-23855B436C1E}" srcOrd="0" destOrd="1" presId="urn:microsoft.com/office/officeart/2005/8/layout/list1"/>
    <dgm:cxn modelId="{33D142D3-EA42-7640-96EB-402A4C4C0DE7}" type="presOf" srcId="{9703AE55-17BC-9241-9E0F-6FC9F55E2C31}" destId="{849EC185-DDA0-0B46-9AA6-2DB019DEADDA}" srcOrd="0" destOrd="1" presId="urn:microsoft.com/office/officeart/2005/8/layout/list1"/>
    <dgm:cxn modelId="{CE346D11-AA37-974A-AAAE-89EAE0C49F69}" type="presOf" srcId="{C4966BFA-E361-F246-9160-BF5AEC08F670}" destId="{C0C26D90-481B-4645-A2B0-6CBE48D39611}" srcOrd="0" destOrd="0" presId="urn:microsoft.com/office/officeart/2005/8/layout/list1"/>
    <dgm:cxn modelId="{66C309DD-8810-8546-A989-1D6242F81306}" type="presOf" srcId="{42346899-8AB7-D145-B16B-6C9E11DD0D6A}" destId="{D3CD345C-E491-E84A-8DB8-23855B436C1E}" srcOrd="0" destOrd="0" presId="urn:microsoft.com/office/officeart/2005/8/layout/list1"/>
    <dgm:cxn modelId="{03406D1B-E307-2F43-8634-D2588910AB0C}" srcId="{0F80419B-5015-F54A-8EB5-F9B3974A0A89}" destId="{35B39D8E-177B-8849-B213-F52FB6B9330C}" srcOrd="0" destOrd="0" parTransId="{93A5FDFC-AABB-7E44-9CAB-F1098E2932CD}" sibTransId="{40FD6C50-2BA5-2347-9EAE-A9BA0778BF17}"/>
    <dgm:cxn modelId="{FEB60587-B552-F34A-83F9-071633BF5020}" type="presParOf" srcId="{9C91CE33-EB53-0F4F-B5AB-0526D00563AC}" destId="{C163954F-A330-D947-9E18-91E6894FE15A}" srcOrd="0" destOrd="0" presId="urn:microsoft.com/office/officeart/2005/8/layout/list1"/>
    <dgm:cxn modelId="{A1E26D40-F8F4-5A4F-B21A-AA49D125429C}" type="presParOf" srcId="{C163954F-A330-D947-9E18-91E6894FE15A}" destId="{EF1A3DF7-4C50-4B4F-8FBC-F61E4C219A13}" srcOrd="0" destOrd="0" presId="urn:microsoft.com/office/officeart/2005/8/layout/list1"/>
    <dgm:cxn modelId="{CB87AA96-2F4C-B844-8E5C-E085BED7D219}" type="presParOf" srcId="{C163954F-A330-D947-9E18-91E6894FE15A}" destId="{2E4D0574-EA2B-DC4B-A44B-79D13DD6E064}" srcOrd="1" destOrd="0" presId="urn:microsoft.com/office/officeart/2005/8/layout/list1"/>
    <dgm:cxn modelId="{C83A78C6-1CAA-5047-8E32-18BEFEB14D06}" type="presParOf" srcId="{9C91CE33-EB53-0F4F-B5AB-0526D00563AC}" destId="{7CF1E282-198D-E94C-AC3B-85A4C4BD1647}" srcOrd="1" destOrd="0" presId="urn:microsoft.com/office/officeart/2005/8/layout/list1"/>
    <dgm:cxn modelId="{590530AC-026E-0348-A5CB-3AB8E51E8436}" type="presParOf" srcId="{9C91CE33-EB53-0F4F-B5AB-0526D00563AC}" destId="{849EC185-DDA0-0B46-9AA6-2DB019DEADDA}" srcOrd="2" destOrd="0" presId="urn:microsoft.com/office/officeart/2005/8/layout/list1"/>
    <dgm:cxn modelId="{FDAB57F8-EE62-6C4F-95C4-E3AF1D8FF2D3}" type="presParOf" srcId="{9C91CE33-EB53-0F4F-B5AB-0526D00563AC}" destId="{2F4590B9-522F-4D4B-B44D-86E03F969F0E}" srcOrd="3" destOrd="0" presId="urn:microsoft.com/office/officeart/2005/8/layout/list1"/>
    <dgm:cxn modelId="{11C09271-7DAF-424F-B1AA-D279397728F2}" type="presParOf" srcId="{9C91CE33-EB53-0F4F-B5AB-0526D00563AC}" destId="{95A24DF9-4317-7C4B-A41F-E6D0E180B84C}" srcOrd="4" destOrd="0" presId="urn:microsoft.com/office/officeart/2005/8/layout/list1"/>
    <dgm:cxn modelId="{68172481-D41B-2B45-BD34-905047F45AB5}" type="presParOf" srcId="{95A24DF9-4317-7C4B-A41F-E6D0E180B84C}" destId="{C0C26D90-481B-4645-A2B0-6CBE48D39611}" srcOrd="0" destOrd="0" presId="urn:microsoft.com/office/officeart/2005/8/layout/list1"/>
    <dgm:cxn modelId="{38D96B0C-914C-2249-BDF9-D1BC02F5FFC7}" type="presParOf" srcId="{95A24DF9-4317-7C4B-A41F-E6D0E180B84C}" destId="{4FA73206-99E9-6443-9172-5A41E4D3DC50}" srcOrd="1" destOrd="0" presId="urn:microsoft.com/office/officeart/2005/8/layout/list1"/>
    <dgm:cxn modelId="{6EF74C48-E694-5545-9ED0-6D20469C24C8}" type="presParOf" srcId="{9C91CE33-EB53-0F4F-B5AB-0526D00563AC}" destId="{D6774FFE-3D79-1D43-8C2C-00C442DFC339}" srcOrd="5" destOrd="0" presId="urn:microsoft.com/office/officeart/2005/8/layout/list1"/>
    <dgm:cxn modelId="{A8074BD5-8CAC-DD48-8CA4-77EC683F3505}" type="presParOf" srcId="{9C91CE33-EB53-0F4F-B5AB-0526D00563AC}" destId="{D3CD345C-E491-E84A-8DB8-23855B436C1E}" srcOrd="6" destOrd="0" presId="urn:microsoft.com/office/officeart/2005/8/layout/list1"/>
    <dgm:cxn modelId="{A2C215E3-4CBF-9444-BAB5-9C87F0FE532E}" type="presParOf" srcId="{9C91CE33-EB53-0F4F-B5AB-0526D00563AC}" destId="{8BD9A089-6F1C-8144-8063-2CC01DD84EB0}" srcOrd="7" destOrd="0" presId="urn:microsoft.com/office/officeart/2005/8/layout/list1"/>
    <dgm:cxn modelId="{AAC8963E-E5DE-B049-B16E-DA9EFBD55476}" type="presParOf" srcId="{9C91CE33-EB53-0F4F-B5AB-0526D00563AC}" destId="{60B05EEC-4FC4-6C41-A2B4-41CB9B4C3202}" srcOrd="8" destOrd="0" presId="urn:microsoft.com/office/officeart/2005/8/layout/list1"/>
    <dgm:cxn modelId="{C2E77CD7-3B23-E34F-90E3-2E2843236817}" type="presParOf" srcId="{60B05EEC-4FC4-6C41-A2B4-41CB9B4C3202}" destId="{C1B55340-CA55-5545-9FA1-6D8254C09406}" srcOrd="0" destOrd="0" presId="urn:microsoft.com/office/officeart/2005/8/layout/list1"/>
    <dgm:cxn modelId="{B4C87AA8-7089-7247-A9EA-BB2F9F22B003}" type="presParOf" srcId="{60B05EEC-4FC4-6C41-A2B4-41CB9B4C3202}" destId="{94F3CF15-9280-994D-A4AB-79B14B922604}" srcOrd="1" destOrd="0" presId="urn:microsoft.com/office/officeart/2005/8/layout/list1"/>
    <dgm:cxn modelId="{0F0DFE9B-E580-C446-89A2-CA678F2027AF}" type="presParOf" srcId="{9C91CE33-EB53-0F4F-B5AB-0526D00563AC}" destId="{D122E6A4-7425-014E-A57E-A9D64508711B}" srcOrd="9" destOrd="0" presId="urn:microsoft.com/office/officeart/2005/8/layout/list1"/>
    <dgm:cxn modelId="{5550000E-D4FF-AC47-B08D-B48A1AE9120D}" type="presParOf" srcId="{9C91CE33-EB53-0F4F-B5AB-0526D00563AC}" destId="{E80A9078-B021-2B4E-A0A6-7E1C0C14981E}" srcOrd="10" destOrd="0" presId="urn:microsoft.com/office/officeart/2005/8/layout/list1"/>
  </dgm:cxnLst>
  <dgm:bg/>
  <dgm:whole>
    <a:ln w="38100" cmpd="sng"/>
  </dgm:whole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18FFF0DC-64FC-0249-B605-6D464E7A0C4A}" type="doc">
      <dgm:prSet loTypeId="urn:microsoft.com/office/officeart/2005/8/layout/vList5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980BE84-3DD2-BB4B-A8D4-FA9BDCFA940B}">
      <dgm:prSet custT="1"/>
      <dgm:spPr/>
      <dgm:t>
        <a:bodyPr/>
        <a:lstStyle/>
        <a:p>
          <a:pPr rtl="0"/>
          <a:r>
            <a:rPr lang="en-US" sz="2400" dirty="0" smtClean="0"/>
            <a:t>Testing</a:t>
          </a:r>
          <a:endParaRPr lang="en-US" sz="1050" dirty="0"/>
        </a:p>
      </dgm:t>
    </dgm:pt>
    <dgm:pt modelId="{DCCE0D67-4E2A-C546-83DC-A4A260A05EBD}" type="parTrans" cxnId="{A2C27B1F-91F2-7B41-AC3E-F9F9B6D2594F}">
      <dgm:prSet/>
      <dgm:spPr/>
      <dgm:t>
        <a:bodyPr/>
        <a:lstStyle/>
        <a:p>
          <a:endParaRPr lang="en-US" sz="2400"/>
        </a:p>
      </dgm:t>
    </dgm:pt>
    <dgm:pt modelId="{011E10DA-98E6-D440-BF78-F1677F3D579E}" type="sibTrans" cxnId="{A2C27B1F-91F2-7B41-AC3E-F9F9B6D2594F}">
      <dgm:prSet/>
      <dgm:spPr/>
      <dgm:t>
        <a:bodyPr/>
        <a:lstStyle/>
        <a:p>
          <a:endParaRPr lang="en-US" sz="2400"/>
        </a:p>
      </dgm:t>
    </dgm:pt>
    <dgm:pt modelId="{45D94ED7-8E2D-C147-BC57-FAD12D42880D}">
      <dgm:prSet custT="1"/>
      <dgm:spPr/>
      <dgm:t>
        <a:bodyPr/>
        <a:lstStyle/>
        <a:p>
          <a:pPr rtl="0"/>
          <a:r>
            <a:rPr lang="en-US" sz="2400" dirty="0" smtClean="0"/>
            <a:t>Investing</a:t>
          </a:r>
          <a:endParaRPr lang="en-US" sz="1050" dirty="0"/>
        </a:p>
      </dgm:t>
    </dgm:pt>
    <dgm:pt modelId="{CEB69A1E-ACB7-624A-B12E-B56D0FE7B68D}" type="parTrans" cxnId="{28BE8C46-B174-C145-8FFA-E715378F2452}">
      <dgm:prSet/>
      <dgm:spPr/>
      <dgm:t>
        <a:bodyPr/>
        <a:lstStyle/>
        <a:p>
          <a:endParaRPr lang="en-US" sz="2400"/>
        </a:p>
      </dgm:t>
    </dgm:pt>
    <dgm:pt modelId="{B53B2E7B-B019-484C-9DE9-9A6723050FCE}" type="sibTrans" cxnId="{28BE8C46-B174-C145-8FFA-E715378F2452}">
      <dgm:prSet/>
      <dgm:spPr/>
      <dgm:t>
        <a:bodyPr/>
        <a:lstStyle/>
        <a:p>
          <a:endParaRPr lang="en-US" sz="2400"/>
        </a:p>
      </dgm:t>
    </dgm:pt>
    <dgm:pt modelId="{5CF869DF-6B0D-4247-95C7-88135767E94F}">
      <dgm:prSet custT="1"/>
      <dgm:spPr/>
      <dgm:t>
        <a:bodyPr/>
        <a:lstStyle/>
        <a:p>
          <a:pPr rtl="0"/>
          <a:r>
            <a:rPr lang="en-US" sz="2400" dirty="0" smtClean="0"/>
            <a:t>Investing</a:t>
          </a:r>
          <a:endParaRPr lang="en-US" sz="2400" dirty="0"/>
        </a:p>
      </dgm:t>
    </dgm:pt>
    <dgm:pt modelId="{9F705FB6-5BEC-664B-BB76-913C9427C648}" type="parTrans" cxnId="{CF7D8951-B8BC-7F45-AD4E-7F04794A0822}">
      <dgm:prSet/>
      <dgm:spPr/>
      <dgm:t>
        <a:bodyPr/>
        <a:lstStyle/>
        <a:p>
          <a:endParaRPr lang="en-US" sz="2400"/>
        </a:p>
      </dgm:t>
    </dgm:pt>
    <dgm:pt modelId="{2FC81BED-B1A4-3942-9707-73FEA1F8CEFA}" type="sibTrans" cxnId="{CF7D8951-B8BC-7F45-AD4E-7F04794A0822}">
      <dgm:prSet/>
      <dgm:spPr/>
      <dgm:t>
        <a:bodyPr/>
        <a:lstStyle/>
        <a:p>
          <a:endParaRPr lang="en-US" sz="2400"/>
        </a:p>
      </dgm:t>
    </dgm:pt>
    <dgm:pt modelId="{F4CE0259-9509-8A4A-B5C3-90D4DB92A4D7}">
      <dgm:prSet custT="1"/>
      <dgm:spPr/>
      <dgm:t>
        <a:bodyPr/>
        <a:lstStyle/>
        <a:p>
          <a:pPr rtl="0"/>
          <a:r>
            <a:rPr lang="en-US" sz="2400" dirty="0" smtClean="0"/>
            <a:t>Loyalty</a:t>
          </a:r>
          <a:endParaRPr lang="en-US" sz="1050" dirty="0"/>
        </a:p>
      </dgm:t>
    </dgm:pt>
    <dgm:pt modelId="{73610EDE-94A9-2449-917B-7F2EF6DF5645}" type="parTrans" cxnId="{DC770801-09FF-6A4F-8734-59A66A81CD6B}">
      <dgm:prSet/>
      <dgm:spPr/>
      <dgm:t>
        <a:bodyPr/>
        <a:lstStyle/>
        <a:p>
          <a:endParaRPr lang="en-US" sz="2400"/>
        </a:p>
      </dgm:t>
    </dgm:pt>
    <dgm:pt modelId="{77F675A0-F348-3848-83DA-C634250D63E3}" type="sibTrans" cxnId="{DC770801-09FF-6A4F-8734-59A66A81CD6B}">
      <dgm:prSet/>
      <dgm:spPr/>
      <dgm:t>
        <a:bodyPr/>
        <a:lstStyle/>
        <a:p>
          <a:endParaRPr lang="en-US" sz="2400"/>
        </a:p>
      </dgm:t>
    </dgm:pt>
    <dgm:pt modelId="{1B0D6E5B-6C75-BD44-8186-7553627CAFA6}">
      <dgm:prSet custT="1"/>
      <dgm:spPr/>
      <dgm:t>
        <a:bodyPr/>
        <a:lstStyle/>
        <a:p>
          <a:pPr rtl="0"/>
          <a:r>
            <a:rPr lang="en-US" sz="2400" dirty="0" smtClean="0"/>
            <a:t>NPS</a:t>
          </a:r>
          <a:endParaRPr lang="en-US" sz="1050" dirty="0"/>
        </a:p>
      </dgm:t>
    </dgm:pt>
    <dgm:pt modelId="{4F381D36-F1FC-2841-A40D-243A17093A08}" type="parTrans" cxnId="{978B8F5C-EEEF-4643-8D69-86C524BC850A}">
      <dgm:prSet/>
      <dgm:spPr/>
      <dgm:t>
        <a:bodyPr/>
        <a:lstStyle/>
        <a:p>
          <a:endParaRPr lang="en-US" sz="2400"/>
        </a:p>
      </dgm:t>
    </dgm:pt>
    <dgm:pt modelId="{6F7E5EDC-AA06-5442-A175-A0F056DAA06C}" type="sibTrans" cxnId="{978B8F5C-EEEF-4643-8D69-86C524BC850A}">
      <dgm:prSet/>
      <dgm:spPr/>
      <dgm:t>
        <a:bodyPr/>
        <a:lstStyle/>
        <a:p>
          <a:endParaRPr lang="en-US" sz="2400"/>
        </a:p>
      </dgm:t>
    </dgm:pt>
    <dgm:pt modelId="{144CD40D-0866-EC46-B925-54C73F01EB3F}">
      <dgm:prSet custT="1"/>
      <dgm:spPr/>
      <dgm:t>
        <a:bodyPr/>
        <a:lstStyle/>
        <a:p>
          <a:pPr rtl="0"/>
          <a:r>
            <a:rPr lang="en-US" sz="1800" dirty="0" smtClean="0"/>
            <a:t>…for a Minimal Viable Product through cost effective channels, iterate and then test again</a:t>
          </a:r>
          <a:endParaRPr lang="en-US" sz="1800" dirty="0"/>
        </a:p>
      </dgm:t>
    </dgm:pt>
    <dgm:pt modelId="{9D45FF65-5090-BB40-BAE4-8356BB59CFA6}" type="parTrans" cxnId="{A870BD5C-2AFC-6146-B626-4960A4FFD023}">
      <dgm:prSet/>
      <dgm:spPr/>
      <dgm:t>
        <a:bodyPr/>
        <a:lstStyle/>
        <a:p>
          <a:endParaRPr lang="en-US" sz="2400"/>
        </a:p>
      </dgm:t>
    </dgm:pt>
    <dgm:pt modelId="{5B548DFA-7580-664D-B38B-2D70AF3727CF}" type="sibTrans" cxnId="{A870BD5C-2AFC-6146-B626-4960A4FFD023}">
      <dgm:prSet/>
      <dgm:spPr/>
      <dgm:t>
        <a:bodyPr/>
        <a:lstStyle/>
        <a:p>
          <a:endParaRPr lang="en-US" sz="2400"/>
        </a:p>
      </dgm:t>
    </dgm:pt>
    <dgm:pt modelId="{5C2E3C8B-CF59-5042-BE31-B15249284A6E}">
      <dgm:prSet custT="1"/>
      <dgm:spPr/>
      <dgm:t>
        <a:bodyPr/>
        <a:lstStyle/>
        <a:p>
          <a:pPr rtl="0"/>
          <a:r>
            <a:rPr lang="en-US" sz="1800" dirty="0" smtClean="0"/>
            <a:t>…in a good website and search strategy – invest </a:t>
          </a:r>
          <a:r>
            <a:rPr lang="en-US" sz="1800" smtClean="0"/>
            <a:t>$</a:t>
          </a:r>
          <a:r>
            <a:rPr lang="en-US" sz="1800" smtClean="0"/>
            <a:t>5,000 </a:t>
          </a:r>
          <a:r>
            <a:rPr lang="en-US" sz="1800" dirty="0" smtClean="0"/>
            <a:t>to get your business online</a:t>
          </a:r>
          <a:endParaRPr lang="en-US" sz="1800" dirty="0"/>
        </a:p>
      </dgm:t>
    </dgm:pt>
    <dgm:pt modelId="{57E3A29A-E5A7-3F46-8A41-F111493D396E}" type="parTrans" cxnId="{BF1B8F17-B201-754C-BDE3-93D9475E2F83}">
      <dgm:prSet/>
      <dgm:spPr/>
      <dgm:t>
        <a:bodyPr/>
        <a:lstStyle/>
        <a:p>
          <a:endParaRPr lang="en-US" sz="2400"/>
        </a:p>
      </dgm:t>
    </dgm:pt>
    <dgm:pt modelId="{A9704EF5-23A6-6645-B941-8E20AE7DF774}" type="sibTrans" cxnId="{BF1B8F17-B201-754C-BDE3-93D9475E2F83}">
      <dgm:prSet/>
      <dgm:spPr/>
      <dgm:t>
        <a:bodyPr/>
        <a:lstStyle/>
        <a:p>
          <a:endParaRPr lang="en-US" sz="2400"/>
        </a:p>
      </dgm:t>
    </dgm:pt>
    <dgm:pt modelId="{08357586-915B-4045-BA8A-5E73E2C94C3C}">
      <dgm:prSet custT="1"/>
      <dgm:spPr/>
      <dgm:t>
        <a:bodyPr/>
        <a:lstStyle/>
        <a:p>
          <a:pPr rtl="0"/>
          <a:r>
            <a:rPr lang="en-US" sz="1800" dirty="0" smtClean="0"/>
            <a:t>…in a SEM and Social strategy – invest $500 to start</a:t>
          </a:r>
          <a:endParaRPr lang="en-US" sz="1800" dirty="0"/>
        </a:p>
      </dgm:t>
    </dgm:pt>
    <dgm:pt modelId="{FEB8530D-ABBD-CA4D-979B-49C6C9847EB7}" type="parTrans" cxnId="{31C6C0CC-8286-0A49-A4F4-ABEAF1ED7966}">
      <dgm:prSet/>
      <dgm:spPr/>
      <dgm:t>
        <a:bodyPr/>
        <a:lstStyle/>
        <a:p>
          <a:endParaRPr lang="en-US" sz="2400"/>
        </a:p>
      </dgm:t>
    </dgm:pt>
    <dgm:pt modelId="{79D2200C-1626-F348-A38B-447FD7F8220B}" type="sibTrans" cxnId="{31C6C0CC-8286-0A49-A4F4-ABEAF1ED7966}">
      <dgm:prSet/>
      <dgm:spPr/>
      <dgm:t>
        <a:bodyPr/>
        <a:lstStyle/>
        <a:p>
          <a:endParaRPr lang="en-US" sz="2400"/>
        </a:p>
      </dgm:t>
    </dgm:pt>
    <dgm:pt modelId="{781D837C-7379-9C40-88FD-26BC89177DDC}">
      <dgm:prSet custT="1"/>
      <dgm:spPr/>
      <dgm:t>
        <a:bodyPr/>
        <a:lstStyle/>
        <a:p>
          <a:pPr rtl="0"/>
          <a:r>
            <a:rPr lang="en-US" sz="1800" dirty="0" smtClean="0"/>
            <a:t>….develop a loyalty mind-set from the onset -  how will you capture customer information</a:t>
          </a:r>
          <a:endParaRPr lang="en-US" sz="1800" dirty="0"/>
        </a:p>
      </dgm:t>
    </dgm:pt>
    <dgm:pt modelId="{5FDD388F-9AB4-A147-B19D-C9CA53F8FCBA}" type="parTrans" cxnId="{2491DC3D-1C31-8147-88F0-B97F7B0FD2D5}">
      <dgm:prSet/>
      <dgm:spPr/>
      <dgm:t>
        <a:bodyPr/>
        <a:lstStyle/>
        <a:p>
          <a:endParaRPr lang="en-US" sz="2400"/>
        </a:p>
      </dgm:t>
    </dgm:pt>
    <dgm:pt modelId="{8E78CE9E-FAFA-EC46-BA76-FFBADE4FCE0C}" type="sibTrans" cxnId="{2491DC3D-1C31-8147-88F0-B97F7B0FD2D5}">
      <dgm:prSet/>
      <dgm:spPr/>
      <dgm:t>
        <a:bodyPr/>
        <a:lstStyle/>
        <a:p>
          <a:endParaRPr lang="en-US" sz="2400"/>
        </a:p>
      </dgm:t>
    </dgm:pt>
    <dgm:pt modelId="{E3D4BEE1-D28C-F048-84B7-267439C8F416}">
      <dgm:prSet custT="1"/>
      <dgm:spPr/>
      <dgm:t>
        <a:bodyPr/>
        <a:lstStyle/>
        <a:p>
          <a:pPr rtl="0"/>
          <a:r>
            <a:rPr lang="en-US" sz="1800" dirty="0" smtClean="0"/>
            <a:t>… ask your customers the ultimate question to determine promoters</a:t>
          </a:r>
          <a:endParaRPr lang="en-US" sz="1800" dirty="0"/>
        </a:p>
      </dgm:t>
    </dgm:pt>
    <dgm:pt modelId="{085E9246-7266-1540-8BDF-1990D127FF6A}" type="parTrans" cxnId="{C11A5748-62E8-6B4F-BA8E-79225D186237}">
      <dgm:prSet/>
      <dgm:spPr/>
      <dgm:t>
        <a:bodyPr/>
        <a:lstStyle/>
        <a:p>
          <a:endParaRPr lang="en-US" sz="2400"/>
        </a:p>
      </dgm:t>
    </dgm:pt>
    <dgm:pt modelId="{94950A5D-E84B-2C4E-92E5-85F0524B5F94}" type="sibTrans" cxnId="{C11A5748-62E8-6B4F-BA8E-79225D186237}">
      <dgm:prSet/>
      <dgm:spPr/>
      <dgm:t>
        <a:bodyPr/>
        <a:lstStyle/>
        <a:p>
          <a:endParaRPr lang="en-US" sz="2400"/>
        </a:p>
      </dgm:t>
    </dgm:pt>
    <dgm:pt modelId="{E32B95A6-095E-384D-B3E6-5749F56E81E9}" type="pres">
      <dgm:prSet presAssocID="{18FFF0DC-64FC-0249-B605-6D464E7A0C4A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38A5DE84-868A-094C-9A20-6AFA87CFD0D6}" type="pres">
      <dgm:prSet presAssocID="{C980BE84-3DD2-BB4B-A8D4-FA9BDCFA940B}" presName="linNode" presStyleCnt="0"/>
      <dgm:spPr/>
    </dgm:pt>
    <dgm:pt modelId="{0B039591-5FBE-CF4E-BDB8-1E93BBA134E0}" type="pres">
      <dgm:prSet presAssocID="{C980BE84-3DD2-BB4B-A8D4-FA9BDCFA940B}" presName="parentText" presStyleLbl="node1" presStyleIdx="0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F06F3F6-619B-C74E-93E8-263649E3905B}" type="pres">
      <dgm:prSet presAssocID="{C980BE84-3DD2-BB4B-A8D4-FA9BDCFA940B}" presName="descendantText" presStyleLbl="alignAccFollow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EBBFBD5-3D0C-AD48-9586-2F6B894260D9}" type="pres">
      <dgm:prSet presAssocID="{011E10DA-98E6-D440-BF78-F1677F3D579E}" presName="sp" presStyleCnt="0"/>
      <dgm:spPr/>
    </dgm:pt>
    <dgm:pt modelId="{4AF3E739-F9F7-9E4A-8C00-C49336DF1558}" type="pres">
      <dgm:prSet presAssocID="{45D94ED7-8E2D-C147-BC57-FAD12D42880D}" presName="linNode" presStyleCnt="0"/>
      <dgm:spPr/>
    </dgm:pt>
    <dgm:pt modelId="{07187CEF-9950-5340-B26A-76614E62583A}" type="pres">
      <dgm:prSet presAssocID="{45D94ED7-8E2D-C147-BC57-FAD12D42880D}" presName="parentText" presStyleLbl="node1" presStyleIdx="1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A2CB0C8-A234-394C-910C-29F3C7D9C16F}" type="pres">
      <dgm:prSet presAssocID="{45D94ED7-8E2D-C147-BC57-FAD12D42880D}" presName="descendantText" presStyleLbl="alignAccFollow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5DDA394-ECA0-8E4A-8763-B4C64283F2AA}" type="pres">
      <dgm:prSet presAssocID="{B53B2E7B-B019-484C-9DE9-9A6723050FCE}" presName="sp" presStyleCnt="0"/>
      <dgm:spPr/>
    </dgm:pt>
    <dgm:pt modelId="{D0EC8EBB-BABC-BB4E-94CF-04134E1B5062}" type="pres">
      <dgm:prSet presAssocID="{5CF869DF-6B0D-4247-95C7-88135767E94F}" presName="linNode" presStyleCnt="0"/>
      <dgm:spPr/>
    </dgm:pt>
    <dgm:pt modelId="{5ACDE869-C5D8-8A42-91CC-6E45DB913CD7}" type="pres">
      <dgm:prSet presAssocID="{5CF869DF-6B0D-4247-95C7-88135767E94F}" presName="parentText" presStyleLbl="node1" presStyleIdx="2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43B3092-88AD-A646-BA00-B24EB3BED47B}" type="pres">
      <dgm:prSet presAssocID="{5CF869DF-6B0D-4247-95C7-88135767E94F}" presName="descendantText" presStyleLbl="alignAccFollow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0364B92-02B6-E741-BAED-9FA7F4D795B0}" type="pres">
      <dgm:prSet presAssocID="{2FC81BED-B1A4-3942-9707-73FEA1F8CEFA}" presName="sp" presStyleCnt="0"/>
      <dgm:spPr/>
    </dgm:pt>
    <dgm:pt modelId="{57274C65-BC28-2C41-8EB7-B09CC2D9E888}" type="pres">
      <dgm:prSet presAssocID="{F4CE0259-9509-8A4A-B5C3-90D4DB92A4D7}" presName="linNode" presStyleCnt="0"/>
      <dgm:spPr/>
    </dgm:pt>
    <dgm:pt modelId="{64DEA340-D190-804E-922A-07A36EE792D1}" type="pres">
      <dgm:prSet presAssocID="{F4CE0259-9509-8A4A-B5C3-90D4DB92A4D7}" presName="parentText" presStyleLbl="node1" presStyleIdx="3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04BE6AC-A7AC-0A42-8982-B1997AAE94DE}" type="pres">
      <dgm:prSet presAssocID="{F4CE0259-9509-8A4A-B5C3-90D4DB92A4D7}" presName="descendantText" presStyleLbl="alignAccFollow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B2C378C-4D90-D849-9D14-A1473F5BCD80}" type="pres">
      <dgm:prSet presAssocID="{77F675A0-F348-3848-83DA-C634250D63E3}" presName="sp" presStyleCnt="0"/>
      <dgm:spPr/>
    </dgm:pt>
    <dgm:pt modelId="{997B202C-E784-F646-9410-207596DF2DB9}" type="pres">
      <dgm:prSet presAssocID="{1B0D6E5B-6C75-BD44-8186-7553627CAFA6}" presName="linNode" presStyleCnt="0"/>
      <dgm:spPr/>
    </dgm:pt>
    <dgm:pt modelId="{F67C7DDF-D7DA-7D4C-A68D-E31DF5B363B7}" type="pres">
      <dgm:prSet presAssocID="{1B0D6E5B-6C75-BD44-8186-7553627CAFA6}" presName="parentText" presStyleLbl="node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A16052B-66F0-CA43-9A2C-284082A7FD24}" type="pres">
      <dgm:prSet presAssocID="{1B0D6E5B-6C75-BD44-8186-7553627CAFA6}" presName="descendantText" presStyleLbl="alignAccFollow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5A34C506-84A2-B24C-8A83-7B0C7995C0FD}" type="presOf" srcId="{5CF869DF-6B0D-4247-95C7-88135767E94F}" destId="{5ACDE869-C5D8-8A42-91CC-6E45DB913CD7}" srcOrd="0" destOrd="0" presId="urn:microsoft.com/office/officeart/2005/8/layout/vList5"/>
    <dgm:cxn modelId="{31C6C0CC-8286-0A49-A4F4-ABEAF1ED7966}" srcId="{5CF869DF-6B0D-4247-95C7-88135767E94F}" destId="{08357586-915B-4045-BA8A-5E73E2C94C3C}" srcOrd="0" destOrd="0" parTransId="{FEB8530D-ABBD-CA4D-979B-49C6C9847EB7}" sibTransId="{79D2200C-1626-F348-A38B-447FD7F8220B}"/>
    <dgm:cxn modelId="{C11A5748-62E8-6B4F-BA8E-79225D186237}" srcId="{1B0D6E5B-6C75-BD44-8186-7553627CAFA6}" destId="{E3D4BEE1-D28C-F048-84B7-267439C8F416}" srcOrd="0" destOrd="0" parTransId="{085E9246-7266-1540-8BDF-1990D127FF6A}" sibTransId="{94950A5D-E84B-2C4E-92E5-85F0524B5F94}"/>
    <dgm:cxn modelId="{29F72BAA-DF1A-284E-909E-C48FE34B580B}" type="presOf" srcId="{45D94ED7-8E2D-C147-BC57-FAD12D42880D}" destId="{07187CEF-9950-5340-B26A-76614E62583A}" srcOrd="0" destOrd="0" presId="urn:microsoft.com/office/officeart/2005/8/layout/vList5"/>
    <dgm:cxn modelId="{978B8F5C-EEEF-4643-8D69-86C524BC850A}" srcId="{18FFF0DC-64FC-0249-B605-6D464E7A0C4A}" destId="{1B0D6E5B-6C75-BD44-8186-7553627CAFA6}" srcOrd="4" destOrd="0" parTransId="{4F381D36-F1FC-2841-A40D-243A17093A08}" sibTransId="{6F7E5EDC-AA06-5442-A175-A0F056DAA06C}"/>
    <dgm:cxn modelId="{28BE8C46-B174-C145-8FFA-E715378F2452}" srcId="{18FFF0DC-64FC-0249-B605-6D464E7A0C4A}" destId="{45D94ED7-8E2D-C147-BC57-FAD12D42880D}" srcOrd="1" destOrd="0" parTransId="{CEB69A1E-ACB7-624A-B12E-B56D0FE7B68D}" sibTransId="{B53B2E7B-B019-484C-9DE9-9A6723050FCE}"/>
    <dgm:cxn modelId="{811412EA-867C-F84D-9464-359B50679A85}" type="presOf" srcId="{144CD40D-0866-EC46-B925-54C73F01EB3F}" destId="{7F06F3F6-619B-C74E-93E8-263649E3905B}" srcOrd="0" destOrd="0" presId="urn:microsoft.com/office/officeart/2005/8/layout/vList5"/>
    <dgm:cxn modelId="{A870BD5C-2AFC-6146-B626-4960A4FFD023}" srcId="{C980BE84-3DD2-BB4B-A8D4-FA9BDCFA940B}" destId="{144CD40D-0866-EC46-B925-54C73F01EB3F}" srcOrd="0" destOrd="0" parTransId="{9D45FF65-5090-BB40-BAE4-8356BB59CFA6}" sibTransId="{5B548DFA-7580-664D-B38B-2D70AF3727CF}"/>
    <dgm:cxn modelId="{DB2BAF94-A1EF-114E-BE51-0815E75FD9CB}" type="presOf" srcId="{1B0D6E5B-6C75-BD44-8186-7553627CAFA6}" destId="{F67C7DDF-D7DA-7D4C-A68D-E31DF5B363B7}" srcOrd="0" destOrd="0" presId="urn:microsoft.com/office/officeart/2005/8/layout/vList5"/>
    <dgm:cxn modelId="{CCAD5189-A464-5542-AA6A-AC2F7199E45B}" type="presOf" srcId="{C980BE84-3DD2-BB4B-A8D4-FA9BDCFA940B}" destId="{0B039591-5FBE-CF4E-BDB8-1E93BBA134E0}" srcOrd="0" destOrd="0" presId="urn:microsoft.com/office/officeart/2005/8/layout/vList5"/>
    <dgm:cxn modelId="{AE7E4B20-0D06-7F4A-AF68-80ABF0186B44}" type="presOf" srcId="{781D837C-7379-9C40-88FD-26BC89177DDC}" destId="{704BE6AC-A7AC-0A42-8982-B1997AAE94DE}" srcOrd="0" destOrd="0" presId="urn:microsoft.com/office/officeart/2005/8/layout/vList5"/>
    <dgm:cxn modelId="{CF7D8951-B8BC-7F45-AD4E-7F04794A0822}" srcId="{18FFF0DC-64FC-0249-B605-6D464E7A0C4A}" destId="{5CF869DF-6B0D-4247-95C7-88135767E94F}" srcOrd="2" destOrd="0" parTransId="{9F705FB6-5BEC-664B-BB76-913C9427C648}" sibTransId="{2FC81BED-B1A4-3942-9707-73FEA1F8CEFA}"/>
    <dgm:cxn modelId="{35E8E5F2-563E-574D-97B2-B652118E8DF4}" type="presOf" srcId="{5C2E3C8B-CF59-5042-BE31-B15249284A6E}" destId="{8A2CB0C8-A234-394C-910C-29F3C7D9C16F}" srcOrd="0" destOrd="0" presId="urn:microsoft.com/office/officeart/2005/8/layout/vList5"/>
    <dgm:cxn modelId="{DC770801-09FF-6A4F-8734-59A66A81CD6B}" srcId="{18FFF0DC-64FC-0249-B605-6D464E7A0C4A}" destId="{F4CE0259-9509-8A4A-B5C3-90D4DB92A4D7}" srcOrd="3" destOrd="0" parTransId="{73610EDE-94A9-2449-917B-7F2EF6DF5645}" sibTransId="{77F675A0-F348-3848-83DA-C634250D63E3}"/>
    <dgm:cxn modelId="{BF1B8F17-B201-754C-BDE3-93D9475E2F83}" srcId="{45D94ED7-8E2D-C147-BC57-FAD12D42880D}" destId="{5C2E3C8B-CF59-5042-BE31-B15249284A6E}" srcOrd="0" destOrd="0" parTransId="{57E3A29A-E5A7-3F46-8A41-F111493D396E}" sibTransId="{A9704EF5-23A6-6645-B941-8E20AE7DF774}"/>
    <dgm:cxn modelId="{B7B44CCB-AD02-594D-B9D0-7D466837D1E8}" type="presOf" srcId="{E3D4BEE1-D28C-F048-84B7-267439C8F416}" destId="{4A16052B-66F0-CA43-9A2C-284082A7FD24}" srcOrd="0" destOrd="0" presId="urn:microsoft.com/office/officeart/2005/8/layout/vList5"/>
    <dgm:cxn modelId="{1A4364DD-9AEF-4742-8B39-F3AF9F6E0E1B}" type="presOf" srcId="{F4CE0259-9509-8A4A-B5C3-90D4DB92A4D7}" destId="{64DEA340-D190-804E-922A-07A36EE792D1}" srcOrd="0" destOrd="0" presId="urn:microsoft.com/office/officeart/2005/8/layout/vList5"/>
    <dgm:cxn modelId="{0D03654A-A2D6-6E4B-92F7-59B36D8BFDC3}" type="presOf" srcId="{08357586-915B-4045-BA8A-5E73E2C94C3C}" destId="{343B3092-88AD-A646-BA00-B24EB3BED47B}" srcOrd="0" destOrd="0" presId="urn:microsoft.com/office/officeart/2005/8/layout/vList5"/>
    <dgm:cxn modelId="{A2C27B1F-91F2-7B41-AC3E-F9F9B6D2594F}" srcId="{18FFF0DC-64FC-0249-B605-6D464E7A0C4A}" destId="{C980BE84-3DD2-BB4B-A8D4-FA9BDCFA940B}" srcOrd="0" destOrd="0" parTransId="{DCCE0D67-4E2A-C546-83DC-A4A260A05EBD}" sibTransId="{011E10DA-98E6-D440-BF78-F1677F3D579E}"/>
    <dgm:cxn modelId="{3340CD56-4175-CB47-A0EA-013A73062120}" type="presOf" srcId="{18FFF0DC-64FC-0249-B605-6D464E7A0C4A}" destId="{E32B95A6-095E-384D-B3E6-5749F56E81E9}" srcOrd="0" destOrd="0" presId="urn:microsoft.com/office/officeart/2005/8/layout/vList5"/>
    <dgm:cxn modelId="{2491DC3D-1C31-8147-88F0-B97F7B0FD2D5}" srcId="{F4CE0259-9509-8A4A-B5C3-90D4DB92A4D7}" destId="{781D837C-7379-9C40-88FD-26BC89177DDC}" srcOrd="0" destOrd="0" parTransId="{5FDD388F-9AB4-A147-B19D-C9CA53F8FCBA}" sibTransId="{8E78CE9E-FAFA-EC46-BA76-FFBADE4FCE0C}"/>
    <dgm:cxn modelId="{81793EB4-2907-7B4D-BFA3-AE1AEFA54F98}" type="presParOf" srcId="{E32B95A6-095E-384D-B3E6-5749F56E81E9}" destId="{38A5DE84-868A-094C-9A20-6AFA87CFD0D6}" srcOrd="0" destOrd="0" presId="urn:microsoft.com/office/officeart/2005/8/layout/vList5"/>
    <dgm:cxn modelId="{0836339A-BF66-4447-B207-4DE3EB18188E}" type="presParOf" srcId="{38A5DE84-868A-094C-9A20-6AFA87CFD0D6}" destId="{0B039591-5FBE-CF4E-BDB8-1E93BBA134E0}" srcOrd="0" destOrd="0" presId="urn:microsoft.com/office/officeart/2005/8/layout/vList5"/>
    <dgm:cxn modelId="{6DDCD752-5F69-B34C-8DFC-162CEBFA8672}" type="presParOf" srcId="{38A5DE84-868A-094C-9A20-6AFA87CFD0D6}" destId="{7F06F3F6-619B-C74E-93E8-263649E3905B}" srcOrd="1" destOrd="0" presId="urn:microsoft.com/office/officeart/2005/8/layout/vList5"/>
    <dgm:cxn modelId="{65C113D5-C9E0-EC42-8AD7-4C1EC28B1C66}" type="presParOf" srcId="{E32B95A6-095E-384D-B3E6-5749F56E81E9}" destId="{0EBBFBD5-3D0C-AD48-9586-2F6B894260D9}" srcOrd="1" destOrd="0" presId="urn:microsoft.com/office/officeart/2005/8/layout/vList5"/>
    <dgm:cxn modelId="{1E8B56D0-6744-B44B-9374-2671440ED099}" type="presParOf" srcId="{E32B95A6-095E-384D-B3E6-5749F56E81E9}" destId="{4AF3E739-F9F7-9E4A-8C00-C49336DF1558}" srcOrd="2" destOrd="0" presId="urn:microsoft.com/office/officeart/2005/8/layout/vList5"/>
    <dgm:cxn modelId="{E97B017E-82AD-A64A-93C8-EC1FDC810E0F}" type="presParOf" srcId="{4AF3E739-F9F7-9E4A-8C00-C49336DF1558}" destId="{07187CEF-9950-5340-B26A-76614E62583A}" srcOrd="0" destOrd="0" presId="urn:microsoft.com/office/officeart/2005/8/layout/vList5"/>
    <dgm:cxn modelId="{D9A86830-9C65-A04F-88CF-903D53CE7EB3}" type="presParOf" srcId="{4AF3E739-F9F7-9E4A-8C00-C49336DF1558}" destId="{8A2CB0C8-A234-394C-910C-29F3C7D9C16F}" srcOrd="1" destOrd="0" presId="urn:microsoft.com/office/officeart/2005/8/layout/vList5"/>
    <dgm:cxn modelId="{EC0FE691-ED0F-2745-8204-743C65DA2E66}" type="presParOf" srcId="{E32B95A6-095E-384D-B3E6-5749F56E81E9}" destId="{85DDA394-ECA0-8E4A-8763-B4C64283F2AA}" srcOrd="3" destOrd="0" presId="urn:microsoft.com/office/officeart/2005/8/layout/vList5"/>
    <dgm:cxn modelId="{68F8E271-7CC0-CE43-B0AE-F87448187A30}" type="presParOf" srcId="{E32B95A6-095E-384D-B3E6-5749F56E81E9}" destId="{D0EC8EBB-BABC-BB4E-94CF-04134E1B5062}" srcOrd="4" destOrd="0" presId="urn:microsoft.com/office/officeart/2005/8/layout/vList5"/>
    <dgm:cxn modelId="{B39BEA61-5E26-6847-981D-A16828FE7B61}" type="presParOf" srcId="{D0EC8EBB-BABC-BB4E-94CF-04134E1B5062}" destId="{5ACDE869-C5D8-8A42-91CC-6E45DB913CD7}" srcOrd="0" destOrd="0" presId="urn:microsoft.com/office/officeart/2005/8/layout/vList5"/>
    <dgm:cxn modelId="{2D92097C-DF4F-5B42-A07A-7B761E3A5963}" type="presParOf" srcId="{D0EC8EBB-BABC-BB4E-94CF-04134E1B5062}" destId="{343B3092-88AD-A646-BA00-B24EB3BED47B}" srcOrd="1" destOrd="0" presId="urn:microsoft.com/office/officeart/2005/8/layout/vList5"/>
    <dgm:cxn modelId="{240622D5-A01A-9948-97EA-CFFAAC7558B4}" type="presParOf" srcId="{E32B95A6-095E-384D-B3E6-5749F56E81E9}" destId="{F0364B92-02B6-E741-BAED-9FA7F4D795B0}" srcOrd="5" destOrd="0" presId="urn:microsoft.com/office/officeart/2005/8/layout/vList5"/>
    <dgm:cxn modelId="{B79D828D-BE3C-564E-B9DA-9AE877B5820C}" type="presParOf" srcId="{E32B95A6-095E-384D-B3E6-5749F56E81E9}" destId="{57274C65-BC28-2C41-8EB7-B09CC2D9E888}" srcOrd="6" destOrd="0" presId="urn:microsoft.com/office/officeart/2005/8/layout/vList5"/>
    <dgm:cxn modelId="{DBF64093-6B50-F24A-BEB4-F10066B0AB8B}" type="presParOf" srcId="{57274C65-BC28-2C41-8EB7-B09CC2D9E888}" destId="{64DEA340-D190-804E-922A-07A36EE792D1}" srcOrd="0" destOrd="0" presId="urn:microsoft.com/office/officeart/2005/8/layout/vList5"/>
    <dgm:cxn modelId="{269F43A2-473A-074B-A837-18223E42A1BB}" type="presParOf" srcId="{57274C65-BC28-2C41-8EB7-B09CC2D9E888}" destId="{704BE6AC-A7AC-0A42-8982-B1997AAE94DE}" srcOrd="1" destOrd="0" presId="urn:microsoft.com/office/officeart/2005/8/layout/vList5"/>
    <dgm:cxn modelId="{7BE5D6C8-5A89-FC43-A1AE-E92ACD229648}" type="presParOf" srcId="{E32B95A6-095E-384D-B3E6-5749F56E81E9}" destId="{4B2C378C-4D90-D849-9D14-A1473F5BCD80}" srcOrd="7" destOrd="0" presId="urn:microsoft.com/office/officeart/2005/8/layout/vList5"/>
    <dgm:cxn modelId="{3B365862-9114-CC44-B880-77DF4E7A3119}" type="presParOf" srcId="{E32B95A6-095E-384D-B3E6-5749F56E81E9}" destId="{997B202C-E784-F646-9410-207596DF2DB9}" srcOrd="8" destOrd="0" presId="urn:microsoft.com/office/officeart/2005/8/layout/vList5"/>
    <dgm:cxn modelId="{1DC9BAF4-494F-B94E-BFEE-F87E20B2064E}" type="presParOf" srcId="{997B202C-E784-F646-9410-207596DF2DB9}" destId="{F67C7DDF-D7DA-7D4C-A68D-E31DF5B363B7}" srcOrd="0" destOrd="0" presId="urn:microsoft.com/office/officeart/2005/8/layout/vList5"/>
    <dgm:cxn modelId="{5B55AA72-512B-AE40-80E2-49FBC5B49D3E}" type="presParOf" srcId="{997B202C-E784-F646-9410-207596DF2DB9}" destId="{4A16052B-66F0-CA43-9A2C-284082A7FD24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A14ADEF-FB76-7A4D-8CD3-F1220CA819C9}">
      <dsp:nvSpPr>
        <dsp:cNvPr id="0" name=""/>
        <dsp:cNvSpPr/>
      </dsp:nvSpPr>
      <dsp:spPr>
        <a:xfrm rot="5400000">
          <a:off x="309064" y="2210701"/>
          <a:ext cx="930366" cy="1548108"/>
        </a:xfrm>
        <a:prstGeom prst="corner">
          <a:avLst>
            <a:gd name="adj1" fmla="val 16120"/>
            <a:gd name="adj2" fmla="val 1611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8F85566B-A834-D843-91B4-68FD8B5D4CEE}">
      <dsp:nvSpPr>
        <dsp:cNvPr id="0" name=""/>
        <dsp:cNvSpPr/>
      </dsp:nvSpPr>
      <dsp:spPr>
        <a:xfrm>
          <a:off x="153763" y="2673252"/>
          <a:ext cx="1397641" cy="122511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smtClean="0"/>
            <a:t>BUSINESS SET</a:t>
          </a:r>
          <a:r>
            <a:rPr lang="en-US" sz="1800" kern="1200" dirty="0" smtClean="0"/>
            <a:t>-UP</a:t>
          </a:r>
          <a:endParaRPr lang="en-US" sz="1800" kern="1200" dirty="0"/>
        </a:p>
        <a:p>
          <a:pPr marL="57150" lvl="1" indent="-57150" algn="l" defTabSz="4889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100" kern="1200" dirty="0" smtClean="0"/>
            <a:t> Sole Proprietor, Partnership or Corporation </a:t>
          </a:r>
          <a:endParaRPr lang="en-US" sz="1100" kern="1200" dirty="0"/>
        </a:p>
      </dsp:txBody>
      <dsp:txXfrm>
        <a:off x="153763" y="2673252"/>
        <a:ext cx="1397641" cy="1225114"/>
      </dsp:txXfrm>
    </dsp:sp>
    <dsp:sp modelId="{891F3463-6B9A-D048-AEDE-F8165594370F}">
      <dsp:nvSpPr>
        <dsp:cNvPr id="0" name=""/>
        <dsp:cNvSpPr/>
      </dsp:nvSpPr>
      <dsp:spPr>
        <a:xfrm>
          <a:off x="1287698" y="2096728"/>
          <a:ext cx="263705" cy="263705"/>
        </a:xfrm>
        <a:prstGeom prst="triangle">
          <a:avLst>
            <a:gd name="adj" fmla="val 10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E04E09CE-3C3D-2540-8FCC-F2ACA7D4754C}">
      <dsp:nvSpPr>
        <dsp:cNvPr id="0" name=""/>
        <dsp:cNvSpPr/>
      </dsp:nvSpPr>
      <dsp:spPr>
        <a:xfrm rot="5400000">
          <a:off x="2020050" y="1787316"/>
          <a:ext cx="930366" cy="1548108"/>
        </a:xfrm>
        <a:prstGeom prst="corner">
          <a:avLst>
            <a:gd name="adj1" fmla="val 16120"/>
            <a:gd name="adj2" fmla="val 1611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D5A298D-48E8-0344-8771-199D89FDF1D6}">
      <dsp:nvSpPr>
        <dsp:cNvPr id="0" name=""/>
        <dsp:cNvSpPr/>
      </dsp:nvSpPr>
      <dsp:spPr>
        <a:xfrm>
          <a:off x="1933428" y="2225708"/>
          <a:ext cx="1441359" cy="122511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PLANNING </a:t>
          </a: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STAGE</a:t>
          </a:r>
          <a:endParaRPr lang="en-US" sz="1800" kern="1200" dirty="0"/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100" kern="1200" dirty="0" smtClean="0"/>
            <a:t>Invest in a business plan (Mission statement, VP, define CA, products/services, investment required)</a:t>
          </a:r>
          <a:endParaRPr lang="en-US" sz="1100" kern="1200" dirty="0"/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100" kern="1200" dirty="0" smtClean="0"/>
            <a:t>Establish your circle of trust – partners, accountants, lawyers</a:t>
          </a:r>
          <a:endParaRPr lang="en-US" sz="1100" kern="1200" dirty="0"/>
        </a:p>
      </dsp:txBody>
      <dsp:txXfrm>
        <a:off x="1933428" y="2225708"/>
        <a:ext cx="1441359" cy="1225114"/>
      </dsp:txXfrm>
    </dsp:sp>
    <dsp:sp modelId="{4AB93CA4-A00F-3641-B9C2-BA03AB02D776}">
      <dsp:nvSpPr>
        <dsp:cNvPr id="0" name=""/>
        <dsp:cNvSpPr/>
      </dsp:nvSpPr>
      <dsp:spPr>
        <a:xfrm>
          <a:off x="2998684" y="1673343"/>
          <a:ext cx="263705" cy="263705"/>
        </a:xfrm>
        <a:prstGeom prst="triangle">
          <a:avLst>
            <a:gd name="adj" fmla="val 10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071A69A1-A596-AC4C-92EB-16BDE0494758}">
      <dsp:nvSpPr>
        <dsp:cNvPr id="0" name=""/>
        <dsp:cNvSpPr/>
      </dsp:nvSpPr>
      <dsp:spPr>
        <a:xfrm rot="5400000">
          <a:off x="3731035" y="1363931"/>
          <a:ext cx="930366" cy="1548108"/>
        </a:xfrm>
        <a:prstGeom prst="corner">
          <a:avLst>
            <a:gd name="adj1" fmla="val 16120"/>
            <a:gd name="adj2" fmla="val 1611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4E91CBE-B5D2-3F4C-932E-741DBA1768F3}">
      <dsp:nvSpPr>
        <dsp:cNvPr id="0" name=""/>
        <dsp:cNvSpPr/>
      </dsp:nvSpPr>
      <dsp:spPr>
        <a:xfrm>
          <a:off x="3575734" y="1826482"/>
          <a:ext cx="1397641" cy="122511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smtClean="0"/>
            <a:t>TESTING FOR MVP</a:t>
          </a:r>
          <a:endParaRPr lang="en-US" sz="1800" kern="1200" dirty="0"/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100" kern="1200" dirty="0" smtClean="0"/>
            <a:t>Test for a MVP and then iterate – you do not need a perfect product or offering from the beginning test your way into it</a:t>
          </a:r>
          <a:endParaRPr lang="en-US" sz="1100" kern="1200" dirty="0"/>
        </a:p>
      </dsp:txBody>
      <dsp:txXfrm>
        <a:off x="3575734" y="1826482"/>
        <a:ext cx="1397641" cy="1225114"/>
      </dsp:txXfrm>
    </dsp:sp>
    <dsp:sp modelId="{CD53B497-1BBE-2D45-97FC-3BDDB3AC7576}">
      <dsp:nvSpPr>
        <dsp:cNvPr id="0" name=""/>
        <dsp:cNvSpPr/>
      </dsp:nvSpPr>
      <dsp:spPr>
        <a:xfrm>
          <a:off x="4709669" y="1249958"/>
          <a:ext cx="263705" cy="263705"/>
        </a:xfrm>
        <a:prstGeom prst="triangle">
          <a:avLst>
            <a:gd name="adj" fmla="val 10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B663E89A-C7C0-B24A-92C9-5D0BDF833763}">
      <dsp:nvSpPr>
        <dsp:cNvPr id="0" name=""/>
        <dsp:cNvSpPr/>
      </dsp:nvSpPr>
      <dsp:spPr>
        <a:xfrm rot="5400000">
          <a:off x="5442021" y="940546"/>
          <a:ext cx="930366" cy="1548108"/>
        </a:xfrm>
        <a:prstGeom prst="corner">
          <a:avLst>
            <a:gd name="adj1" fmla="val 16120"/>
            <a:gd name="adj2" fmla="val 1611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022D8A8D-D24A-C247-9303-F0615909591E}">
      <dsp:nvSpPr>
        <dsp:cNvPr id="0" name=""/>
        <dsp:cNvSpPr/>
      </dsp:nvSpPr>
      <dsp:spPr>
        <a:xfrm>
          <a:off x="5286720" y="1403097"/>
          <a:ext cx="1397641" cy="122511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BRAND PROPERTIES</a:t>
          </a:r>
          <a:endParaRPr lang="en-US" sz="1800" kern="1200" dirty="0"/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100" kern="1200" dirty="0" smtClean="0"/>
            <a:t>Invest in:</a:t>
          </a:r>
          <a:endParaRPr lang="en-US" sz="1100" kern="1200" dirty="0"/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100" kern="1200" dirty="0" smtClean="0"/>
            <a:t>Compelling and relevant business name</a:t>
          </a:r>
          <a:endParaRPr lang="en-US" sz="1100" kern="1200" dirty="0"/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100" kern="1200" dirty="0" smtClean="0"/>
            <a:t>Developing a Logo</a:t>
          </a:r>
          <a:endParaRPr lang="en-US" sz="1100" kern="1200" dirty="0"/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100" kern="1200" dirty="0" smtClean="0"/>
            <a:t>Compliant Website</a:t>
          </a:r>
          <a:endParaRPr lang="en-US" sz="1100" kern="1200" dirty="0"/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100" kern="1200" dirty="0" smtClean="0"/>
            <a:t>SEM and Social Media</a:t>
          </a:r>
          <a:endParaRPr lang="en-US" sz="1100" kern="1200" dirty="0"/>
        </a:p>
      </dsp:txBody>
      <dsp:txXfrm>
        <a:off x="5286720" y="1403097"/>
        <a:ext cx="1397641" cy="1225114"/>
      </dsp:txXfrm>
    </dsp:sp>
    <dsp:sp modelId="{D74E39CB-27D9-3B47-8D8C-277CDB101BB3}">
      <dsp:nvSpPr>
        <dsp:cNvPr id="0" name=""/>
        <dsp:cNvSpPr/>
      </dsp:nvSpPr>
      <dsp:spPr>
        <a:xfrm>
          <a:off x="6420655" y="826573"/>
          <a:ext cx="263705" cy="263705"/>
        </a:xfrm>
        <a:prstGeom prst="triangle">
          <a:avLst>
            <a:gd name="adj" fmla="val 10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23375FAE-6323-6D4F-94E1-6C652EEC91DC}">
      <dsp:nvSpPr>
        <dsp:cNvPr id="0" name=""/>
        <dsp:cNvSpPr/>
      </dsp:nvSpPr>
      <dsp:spPr>
        <a:xfrm rot="5400000">
          <a:off x="7153007" y="517161"/>
          <a:ext cx="930366" cy="1548108"/>
        </a:xfrm>
        <a:prstGeom prst="corner">
          <a:avLst>
            <a:gd name="adj1" fmla="val 16120"/>
            <a:gd name="adj2" fmla="val 1611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529DC76-AB48-BB49-B250-8E1B499466C1}">
      <dsp:nvSpPr>
        <dsp:cNvPr id="0" name=""/>
        <dsp:cNvSpPr/>
      </dsp:nvSpPr>
      <dsp:spPr>
        <a:xfrm>
          <a:off x="6921534" y="979712"/>
          <a:ext cx="1549984" cy="122511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LOYALTY/CRM</a:t>
          </a:r>
          <a:endParaRPr lang="en-US" sz="1800" kern="1200" dirty="0"/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100" kern="1200" dirty="0" smtClean="0"/>
            <a:t>Invest in loyalty from the onset: monitor your Promoter Score; create CRM: </a:t>
          </a:r>
          <a:r>
            <a:rPr lang="en-US" sz="1100" kern="1200" dirty="0" err="1" smtClean="0"/>
            <a:t>Salesforce.com</a:t>
          </a:r>
          <a:r>
            <a:rPr lang="en-US" sz="1100" kern="1200" dirty="0" smtClean="0"/>
            <a:t> or </a:t>
          </a:r>
          <a:r>
            <a:rPr lang="en-US" sz="1100" kern="1200" dirty="0" err="1" smtClean="0"/>
            <a:t>Zoho.com</a:t>
          </a:r>
          <a:endParaRPr lang="en-US" sz="1100" kern="1200" dirty="0"/>
        </a:p>
      </dsp:txBody>
      <dsp:txXfrm>
        <a:off x="6921534" y="979712"/>
        <a:ext cx="1549984" cy="122511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31778EF-F09E-0F4A-B30F-9CB2F2CA5137}">
      <dsp:nvSpPr>
        <dsp:cNvPr id="0" name=""/>
        <dsp:cNvSpPr/>
      </dsp:nvSpPr>
      <dsp:spPr>
        <a:xfrm>
          <a:off x="1651000" y="1257300"/>
          <a:ext cx="1536700" cy="1536700"/>
        </a:xfrm>
        <a:prstGeom prst="gear9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Test Concept</a:t>
          </a:r>
          <a:endParaRPr lang="en-US" sz="1100" kern="1200" dirty="0"/>
        </a:p>
      </dsp:txBody>
      <dsp:txXfrm>
        <a:off x="1959945" y="1617265"/>
        <a:ext cx="918810" cy="789895"/>
      </dsp:txXfrm>
    </dsp:sp>
    <dsp:sp modelId="{56564004-6309-D040-B084-4D578C887874}">
      <dsp:nvSpPr>
        <dsp:cNvPr id="0" name=""/>
        <dsp:cNvSpPr/>
      </dsp:nvSpPr>
      <dsp:spPr>
        <a:xfrm>
          <a:off x="756920" y="894080"/>
          <a:ext cx="1117600" cy="1117600"/>
        </a:xfrm>
        <a:prstGeom prst="gear6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Reiterate</a:t>
          </a:r>
          <a:endParaRPr lang="en-US" sz="1100" kern="1200" dirty="0"/>
        </a:p>
      </dsp:txBody>
      <dsp:txXfrm>
        <a:off x="1038279" y="1177140"/>
        <a:ext cx="554882" cy="551480"/>
      </dsp:txXfrm>
    </dsp:sp>
    <dsp:sp modelId="{C2CC1E09-281C-E74B-93DE-FE58F8B93020}">
      <dsp:nvSpPr>
        <dsp:cNvPr id="0" name=""/>
        <dsp:cNvSpPr/>
      </dsp:nvSpPr>
      <dsp:spPr>
        <a:xfrm rot="20700000">
          <a:off x="1382890" y="123050"/>
          <a:ext cx="1095019" cy="1095019"/>
        </a:xfrm>
        <a:prstGeom prst="gear6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Launch MVP</a:t>
          </a:r>
          <a:endParaRPr lang="en-US" sz="1100" kern="1200" dirty="0"/>
        </a:p>
      </dsp:txBody>
      <dsp:txXfrm rot="-20700000">
        <a:off x="1623060" y="363220"/>
        <a:ext cx="614680" cy="614680"/>
      </dsp:txXfrm>
    </dsp:sp>
    <dsp:sp modelId="{1A6387A6-C2B2-CD40-8CB7-7CB9D84826C4}">
      <dsp:nvSpPr>
        <dsp:cNvPr id="0" name=""/>
        <dsp:cNvSpPr/>
      </dsp:nvSpPr>
      <dsp:spPr>
        <a:xfrm>
          <a:off x="1518131" y="1033658"/>
          <a:ext cx="1966976" cy="1966976"/>
        </a:xfrm>
        <a:prstGeom prst="circularArrow">
          <a:avLst>
            <a:gd name="adj1" fmla="val 4687"/>
            <a:gd name="adj2" fmla="val 299029"/>
            <a:gd name="adj3" fmla="val 2469624"/>
            <a:gd name="adj4" fmla="val 15965449"/>
            <a:gd name="adj5" fmla="val 5469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2CF1A0D8-53E6-4940-B57D-F8A06CB409CA}">
      <dsp:nvSpPr>
        <dsp:cNvPr id="0" name=""/>
        <dsp:cNvSpPr/>
      </dsp:nvSpPr>
      <dsp:spPr>
        <a:xfrm>
          <a:off x="558995" y="652806"/>
          <a:ext cx="1429131" cy="1429131"/>
        </a:xfrm>
        <a:prstGeom prst="leftCircularArrow">
          <a:avLst>
            <a:gd name="adj1" fmla="val 6452"/>
            <a:gd name="adj2" fmla="val 429999"/>
            <a:gd name="adj3" fmla="val 10489124"/>
            <a:gd name="adj4" fmla="val 14837806"/>
            <a:gd name="adj5" fmla="val 7527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3EED2E9A-150C-7745-B288-1CEE5323AFF0}">
      <dsp:nvSpPr>
        <dsp:cNvPr id="0" name=""/>
        <dsp:cNvSpPr/>
      </dsp:nvSpPr>
      <dsp:spPr>
        <a:xfrm>
          <a:off x="1129600" y="-110791"/>
          <a:ext cx="1540891" cy="1540891"/>
        </a:xfrm>
        <a:prstGeom prst="circularArrow">
          <a:avLst>
            <a:gd name="adj1" fmla="val 5984"/>
            <a:gd name="adj2" fmla="val 394124"/>
            <a:gd name="adj3" fmla="val 13313824"/>
            <a:gd name="adj4" fmla="val 10508221"/>
            <a:gd name="adj5" fmla="val 6981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0FFE10E-138F-0745-8A92-241ED376A13D}">
      <dsp:nvSpPr>
        <dsp:cNvPr id="0" name=""/>
        <dsp:cNvSpPr/>
      </dsp:nvSpPr>
      <dsp:spPr>
        <a:xfrm rot="5400000">
          <a:off x="855466" y="1322346"/>
          <a:ext cx="1169501" cy="1331436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29EE347F-2241-4040-B864-9E3D5807484A}">
      <dsp:nvSpPr>
        <dsp:cNvPr id="0" name=""/>
        <dsp:cNvSpPr/>
      </dsp:nvSpPr>
      <dsp:spPr>
        <a:xfrm>
          <a:off x="545619" y="25930"/>
          <a:ext cx="1968752" cy="1378062"/>
        </a:xfrm>
        <a:prstGeom prst="roundRect">
          <a:avLst>
            <a:gd name="adj" fmla="val 1667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1. Develop a basic landing page or 1-800 #</a:t>
          </a:r>
          <a:endParaRPr lang="en-US" sz="2000" kern="1200" dirty="0"/>
        </a:p>
      </dsp:txBody>
      <dsp:txXfrm>
        <a:off x="612903" y="93214"/>
        <a:ext cx="1834184" cy="1243494"/>
      </dsp:txXfrm>
    </dsp:sp>
    <dsp:sp modelId="{5265E4F0-CD42-EA49-BE20-A092BE328540}">
      <dsp:nvSpPr>
        <dsp:cNvPr id="0" name=""/>
        <dsp:cNvSpPr/>
      </dsp:nvSpPr>
      <dsp:spPr>
        <a:xfrm>
          <a:off x="2514371" y="157360"/>
          <a:ext cx="1431882" cy="111381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smtClean="0"/>
            <a:t>Leverage DIY  tools: </a:t>
          </a:r>
          <a:r>
            <a:rPr lang="en-US" sz="1400" kern="1200" dirty="0" err="1" smtClean="0"/>
            <a:t>GoDaddy</a:t>
          </a:r>
          <a:r>
            <a:rPr lang="en-US" sz="1400" kern="1200" dirty="0" smtClean="0"/>
            <a:t>, </a:t>
          </a:r>
          <a:r>
            <a:rPr lang="en-US" sz="1400" kern="1200" dirty="0" err="1" smtClean="0"/>
            <a:t>wordpress</a:t>
          </a:r>
          <a:r>
            <a:rPr lang="en-US" sz="1400" kern="1200" dirty="0" smtClean="0"/>
            <a:t>, </a:t>
          </a:r>
          <a:r>
            <a:rPr lang="en-US" sz="1400" kern="1200" dirty="0" err="1" smtClean="0"/>
            <a:t>ringcentral</a:t>
          </a:r>
          <a:endParaRPr lang="en-US" sz="1400" kern="1200" dirty="0"/>
        </a:p>
      </dsp:txBody>
      <dsp:txXfrm>
        <a:off x="2514371" y="157360"/>
        <a:ext cx="1431882" cy="1113811"/>
      </dsp:txXfrm>
    </dsp:sp>
    <dsp:sp modelId="{30C952D3-75D2-F240-914B-0D3BF27F0A67}">
      <dsp:nvSpPr>
        <dsp:cNvPr id="0" name=""/>
        <dsp:cNvSpPr/>
      </dsp:nvSpPr>
      <dsp:spPr>
        <a:xfrm rot="5400000">
          <a:off x="2487771" y="2870366"/>
          <a:ext cx="1169501" cy="1331436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D44A4D6A-7F0F-1A47-A388-C70702E5836A}">
      <dsp:nvSpPr>
        <dsp:cNvPr id="0" name=""/>
        <dsp:cNvSpPr/>
      </dsp:nvSpPr>
      <dsp:spPr>
        <a:xfrm>
          <a:off x="2177924" y="1573950"/>
          <a:ext cx="1968752" cy="1378062"/>
        </a:xfrm>
        <a:prstGeom prst="roundRect">
          <a:avLst>
            <a:gd name="adj" fmla="val 1667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2. Test for Purchase Behaviour</a:t>
          </a:r>
          <a:endParaRPr lang="en-US" sz="2000" kern="1200" dirty="0"/>
        </a:p>
      </dsp:txBody>
      <dsp:txXfrm>
        <a:off x="2245208" y="1641234"/>
        <a:ext cx="1834184" cy="1243494"/>
      </dsp:txXfrm>
    </dsp:sp>
    <dsp:sp modelId="{05C63107-20D9-AF4A-97CF-9902A2036038}">
      <dsp:nvSpPr>
        <dsp:cNvPr id="0" name=""/>
        <dsp:cNvSpPr/>
      </dsp:nvSpPr>
      <dsp:spPr>
        <a:xfrm>
          <a:off x="4146676" y="1705379"/>
          <a:ext cx="1431882" cy="111381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smtClean="0"/>
            <a:t>Learn about your customers actual </a:t>
          </a:r>
          <a:r>
            <a:rPr lang="en-US" sz="1400" kern="1200" dirty="0" err="1" smtClean="0"/>
            <a:t>behaviour</a:t>
          </a:r>
          <a:r>
            <a:rPr lang="en-US" sz="1400" kern="1200" dirty="0" smtClean="0"/>
            <a:t> – Do vs. SAY</a:t>
          </a:r>
          <a:endParaRPr lang="en-US" sz="1400" kern="1200" dirty="0"/>
        </a:p>
      </dsp:txBody>
      <dsp:txXfrm>
        <a:off x="4146676" y="1705379"/>
        <a:ext cx="1431882" cy="1113811"/>
      </dsp:txXfrm>
    </dsp:sp>
    <dsp:sp modelId="{92DA45C0-F865-6D49-B7B2-DFEA874DF4EC}">
      <dsp:nvSpPr>
        <dsp:cNvPr id="0" name=""/>
        <dsp:cNvSpPr/>
      </dsp:nvSpPr>
      <dsp:spPr>
        <a:xfrm>
          <a:off x="3810229" y="3121969"/>
          <a:ext cx="1968752" cy="1378062"/>
        </a:xfrm>
        <a:prstGeom prst="roundRect">
          <a:avLst>
            <a:gd name="adj" fmla="val 1667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3. Iterate</a:t>
          </a:r>
          <a:endParaRPr lang="en-US" sz="2000" kern="1200" dirty="0"/>
        </a:p>
      </dsp:txBody>
      <dsp:txXfrm>
        <a:off x="3877513" y="3189253"/>
        <a:ext cx="1834184" cy="1243494"/>
      </dsp:txXfrm>
    </dsp:sp>
    <dsp:sp modelId="{133412AC-8A74-1347-8A0A-F83B182B9E18}">
      <dsp:nvSpPr>
        <dsp:cNvPr id="0" name=""/>
        <dsp:cNvSpPr/>
      </dsp:nvSpPr>
      <dsp:spPr>
        <a:xfrm>
          <a:off x="5847447" y="3217701"/>
          <a:ext cx="2378114" cy="111381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1400" kern="1200" dirty="0"/>
        </a:p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smtClean="0"/>
            <a:t>Compare different offerings and Test different value propositions PIVOT or PERSEVERE!</a:t>
          </a:r>
          <a:endParaRPr lang="en-US" sz="1400" kern="1200" dirty="0"/>
        </a:p>
      </dsp:txBody>
      <dsp:txXfrm>
        <a:off x="5847447" y="3217701"/>
        <a:ext cx="2378114" cy="1113811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49EC185-DDA0-0B46-9AA6-2DB019DEADDA}">
      <dsp:nvSpPr>
        <dsp:cNvPr id="0" name=""/>
        <dsp:cNvSpPr/>
      </dsp:nvSpPr>
      <dsp:spPr>
        <a:xfrm>
          <a:off x="0" y="155949"/>
          <a:ext cx="6096000" cy="1197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73117" tIns="208280" rIns="473117" bIns="128016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smtClean="0"/>
            <a:t>Intuitive and impactful naming convention</a:t>
          </a:r>
          <a:endParaRPr lang="en-US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smtClean="0"/>
            <a:t>Dynamic Logo</a:t>
          </a:r>
          <a:endParaRPr lang="en-US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smtClean="0"/>
            <a:t>Slogan</a:t>
          </a:r>
          <a:endParaRPr lang="en-US" sz="1800" kern="1200" dirty="0"/>
        </a:p>
      </dsp:txBody>
      <dsp:txXfrm>
        <a:off x="0" y="155949"/>
        <a:ext cx="6096000" cy="1197000"/>
      </dsp:txXfrm>
    </dsp:sp>
    <dsp:sp modelId="{2E4D0574-EA2B-DC4B-A44B-79D13DD6E064}">
      <dsp:nvSpPr>
        <dsp:cNvPr id="0" name=""/>
        <dsp:cNvSpPr/>
      </dsp:nvSpPr>
      <dsp:spPr>
        <a:xfrm>
          <a:off x="304800" y="8349"/>
          <a:ext cx="4267200" cy="29520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61290" tIns="0" rIns="161290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Brand Assets</a:t>
          </a:r>
          <a:endParaRPr lang="en-US" sz="1800" kern="1200" dirty="0"/>
        </a:p>
      </dsp:txBody>
      <dsp:txXfrm>
        <a:off x="319210" y="22759"/>
        <a:ext cx="4238380" cy="266380"/>
      </dsp:txXfrm>
    </dsp:sp>
    <dsp:sp modelId="{D3CD345C-E491-E84A-8DB8-23855B436C1E}">
      <dsp:nvSpPr>
        <dsp:cNvPr id="0" name=""/>
        <dsp:cNvSpPr/>
      </dsp:nvSpPr>
      <dsp:spPr>
        <a:xfrm>
          <a:off x="0" y="1554549"/>
          <a:ext cx="6096000" cy="1449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73117" tIns="208280" rIns="473117" bIns="128016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smtClean="0"/>
            <a:t>Professional Web design and development </a:t>
          </a:r>
          <a:endParaRPr lang="en-US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smtClean="0"/>
            <a:t>Closed solution for your security</a:t>
          </a:r>
          <a:endParaRPr lang="en-US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smtClean="0"/>
            <a:t>Do not be tempted with DIY – Leave it to the professionals </a:t>
          </a:r>
          <a:endParaRPr lang="en-US" sz="1800" kern="1200" dirty="0"/>
        </a:p>
      </dsp:txBody>
      <dsp:txXfrm>
        <a:off x="0" y="1554549"/>
        <a:ext cx="6096000" cy="1449000"/>
      </dsp:txXfrm>
    </dsp:sp>
    <dsp:sp modelId="{4FA73206-99E9-6443-9172-5A41E4D3DC50}">
      <dsp:nvSpPr>
        <dsp:cNvPr id="0" name=""/>
        <dsp:cNvSpPr/>
      </dsp:nvSpPr>
      <dsp:spPr>
        <a:xfrm>
          <a:off x="304800" y="1406949"/>
          <a:ext cx="4267200" cy="29520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61290" tIns="0" rIns="161290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PCI Compliant Website</a:t>
          </a:r>
          <a:endParaRPr lang="en-US" sz="1800" kern="1200" dirty="0"/>
        </a:p>
      </dsp:txBody>
      <dsp:txXfrm>
        <a:off x="319210" y="1421359"/>
        <a:ext cx="4238380" cy="266380"/>
      </dsp:txXfrm>
    </dsp:sp>
    <dsp:sp modelId="{E80A9078-B021-2B4E-A0A6-7E1C0C14981E}">
      <dsp:nvSpPr>
        <dsp:cNvPr id="0" name=""/>
        <dsp:cNvSpPr/>
      </dsp:nvSpPr>
      <dsp:spPr>
        <a:xfrm>
          <a:off x="0" y="3205150"/>
          <a:ext cx="6096000" cy="8505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73117" tIns="208280" rIns="473117" bIns="128016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smtClean="0"/>
            <a:t>Invest Invest Invest – In today’s times you need to invest in a social and SEM strategy </a:t>
          </a:r>
          <a:endParaRPr lang="en-US" sz="1800" kern="1200" dirty="0"/>
        </a:p>
      </dsp:txBody>
      <dsp:txXfrm>
        <a:off x="0" y="3205150"/>
        <a:ext cx="6096000" cy="850500"/>
      </dsp:txXfrm>
    </dsp:sp>
    <dsp:sp modelId="{94F3CF15-9280-994D-A4AB-79B14B922604}">
      <dsp:nvSpPr>
        <dsp:cNvPr id="0" name=""/>
        <dsp:cNvSpPr/>
      </dsp:nvSpPr>
      <dsp:spPr>
        <a:xfrm>
          <a:off x="304800" y="3057550"/>
          <a:ext cx="4267200" cy="29520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61290" tIns="0" rIns="161290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SEM and Social Media</a:t>
          </a:r>
          <a:endParaRPr lang="en-US" sz="1800" kern="1200" dirty="0"/>
        </a:p>
      </dsp:txBody>
      <dsp:txXfrm>
        <a:off x="319210" y="3071960"/>
        <a:ext cx="4238380" cy="266380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F06F3F6-619B-C74E-93E8-263649E3905B}">
      <dsp:nvSpPr>
        <dsp:cNvPr id="0" name=""/>
        <dsp:cNvSpPr/>
      </dsp:nvSpPr>
      <dsp:spPr>
        <a:xfrm rot="5400000">
          <a:off x="5187963" y="-2202297"/>
          <a:ext cx="609064" cy="5169408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smtClean="0"/>
            <a:t>…for a Minimal Viable Product through cost effective channels, iterate and then test again</a:t>
          </a:r>
          <a:endParaRPr lang="en-US" sz="1800" kern="1200" dirty="0"/>
        </a:p>
      </dsp:txBody>
      <dsp:txXfrm rot="-5400000">
        <a:off x="2907791" y="107607"/>
        <a:ext cx="5139676" cy="549600"/>
      </dsp:txXfrm>
    </dsp:sp>
    <dsp:sp modelId="{0B039591-5FBE-CF4E-BDB8-1E93BBA134E0}">
      <dsp:nvSpPr>
        <dsp:cNvPr id="0" name=""/>
        <dsp:cNvSpPr/>
      </dsp:nvSpPr>
      <dsp:spPr>
        <a:xfrm>
          <a:off x="0" y="1741"/>
          <a:ext cx="2907792" cy="76133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Testing</a:t>
          </a:r>
          <a:endParaRPr lang="en-US" sz="1050" kern="1200" dirty="0"/>
        </a:p>
      </dsp:txBody>
      <dsp:txXfrm>
        <a:off x="37165" y="38906"/>
        <a:ext cx="2833462" cy="687000"/>
      </dsp:txXfrm>
    </dsp:sp>
    <dsp:sp modelId="{8A2CB0C8-A234-394C-910C-29F3C7D9C16F}">
      <dsp:nvSpPr>
        <dsp:cNvPr id="0" name=""/>
        <dsp:cNvSpPr/>
      </dsp:nvSpPr>
      <dsp:spPr>
        <a:xfrm rot="5400000">
          <a:off x="5187963" y="-1402900"/>
          <a:ext cx="609064" cy="5169408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smtClean="0"/>
            <a:t>…in a good website and search strategy – invest </a:t>
          </a:r>
          <a:r>
            <a:rPr lang="en-US" sz="1800" kern="1200" smtClean="0"/>
            <a:t>$</a:t>
          </a:r>
          <a:r>
            <a:rPr lang="en-US" sz="1800" kern="1200" smtClean="0"/>
            <a:t>5,000 </a:t>
          </a:r>
          <a:r>
            <a:rPr lang="en-US" sz="1800" kern="1200" dirty="0" smtClean="0"/>
            <a:t>to get your business online</a:t>
          </a:r>
          <a:endParaRPr lang="en-US" sz="1800" kern="1200" dirty="0"/>
        </a:p>
      </dsp:txBody>
      <dsp:txXfrm rot="-5400000">
        <a:off x="2907791" y="907004"/>
        <a:ext cx="5139676" cy="549600"/>
      </dsp:txXfrm>
    </dsp:sp>
    <dsp:sp modelId="{07187CEF-9950-5340-B26A-76614E62583A}">
      <dsp:nvSpPr>
        <dsp:cNvPr id="0" name=""/>
        <dsp:cNvSpPr/>
      </dsp:nvSpPr>
      <dsp:spPr>
        <a:xfrm>
          <a:off x="0" y="801138"/>
          <a:ext cx="2907792" cy="76133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Investing</a:t>
          </a:r>
          <a:endParaRPr lang="en-US" sz="1050" kern="1200" dirty="0"/>
        </a:p>
      </dsp:txBody>
      <dsp:txXfrm>
        <a:off x="37165" y="838303"/>
        <a:ext cx="2833462" cy="687000"/>
      </dsp:txXfrm>
    </dsp:sp>
    <dsp:sp modelId="{343B3092-88AD-A646-BA00-B24EB3BED47B}">
      <dsp:nvSpPr>
        <dsp:cNvPr id="0" name=""/>
        <dsp:cNvSpPr/>
      </dsp:nvSpPr>
      <dsp:spPr>
        <a:xfrm rot="5400000">
          <a:off x="5187963" y="-603504"/>
          <a:ext cx="609064" cy="5169408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smtClean="0"/>
            <a:t>…in a SEM and Social strategy – invest $500 to start</a:t>
          </a:r>
          <a:endParaRPr lang="en-US" sz="1800" kern="1200" dirty="0"/>
        </a:p>
      </dsp:txBody>
      <dsp:txXfrm rot="-5400000">
        <a:off x="2907791" y="1706400"/>
        <a:ext cx="5139676" cy="549600"/>
      </dsp:txXfrm>
    </dsp:sp>
    <dsp:sp modelId="{5ACDE869-C5D8-8A42-91CC-6E45DB913CD7}">
      <dsp:nvSpPr>
        <dsp:cNvPr id="0" name=""/>
        <dsp:cNvSpPr/>
      </dsp:nvSpPr>
      <dsp:spPr>
        <a:xfrm>
          <a:off x="0" y="1600534"/>
          <a:ext cx="2907792" cy="76133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Investing</a:t>
          </a:r>
          <a:endParaRPr lang="en-US" sz="2400" kern="1200" dirty="0"/>
        </a:p>
      </dsp:txBody>
      <dsp:txXfrm>
        <a:off x="37165" y="1637699"/>
        <a:ext cx="2833462" cy="687000"/>
      </dsp:txXfrm>
    </dsp:sp>
    <dsp:sp modelId="{704BE6AC-A7AC-0A42-8982-B1997AAE94DE}">
      <dsp:nvSpPr>
        <dsp:cNvPr id="0" name=""/>
        <dsp:cNvSpPr/>
      </dsp:nvSpPr>
      <dsp:spPr>
        <a:xfrm rot="5400000">
          <a:off x="5187963" y="195892"/>
          <a:ext cx="609064" cy="5169408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smtClean="0"/>
            <a:t>….develop a loyalty mind-set from the onset -  how will you capture customer information</a:t>
          </a:r>
          <a:endParaRPr lang="en-US" sz="1800" kern="1200" dirty="0"/>
        </a:p>
      </dsp:txBody>
      <dsp:txXfrm rot="-5400000">
        <a:off x="2907791" y="2505796"/>
        <a:ext cx="5139676" cy="549600"/>
      </dsp:txXfrm>
    </dsp:sp>
    <dsp:sp modelId="{64DEA340-D190-804E-922A-07A36EE792D1}">
      <dsp:nvSpPr>
        <dsp:cNvPr id="0" name=""/>
        <dsp:cNvSpPr/>
      </dsp:nvSpPr>
      <dsp:spPr>
        <a:xfrm>
          <a:off x="0" y="2399931"/>
          <a:ext cx="2907792" cy="76133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Loyalty</a:t>
          </a:r>
          <a:endParaRPr lang="en-US" sz="1050" kern="1200" dirty="0"/>
        </a:p>
      </dsp:txBody>
      <dsp:txXfrm>
        <a:off x="37165" y="2437096"/>
        <a:ext cx="2833462" cy="687000"/>
      </dsp:txXfrm>
    </dsp:sp>
    <dsp:sp modelId="{4A16052B-66F0-CA43-9A2C-284082A7FD24}">
      <dsp:nvSpPr>
        <dsp:cNvPr id="0" name=""/>
        <dsp:cNvSpPr/>
      </dsp:nvSpPr>
      <dsp:spPr>
        <a:xfrm rot="5400000">
          <a:off x="5187963" y="995289"/>
          <a:ext cx="609064" cy="5169408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smtClean="0"/>
            <a:t>… ask your customers the ultimate question to determine promoters</a:t>
          </a:r>
          <a:endParaRPr lang="en-US" sz="1800" kern="1200" dirty="0"/>
        </a:p>
      </dsp:txBody>
      <dsp:txXfrm rot="-5400000">
        <a:off x="2907791" y="3305193"/>
        <a:ext cx="5139676" cy="549600"/>
      </dsp:txXfrm>
    </dsp:sp>
    <dsp:sp modelId="{F67C7DDF-D7DA-7D4C-A68D-E31DF5B363B7}">
      <dsp:nvSpPr>
        <dsp:cNvPr id="0" name=""/>
        <dsp:cNvSpPr/>
      </dsp:nvSpPr>
      <dsp:spPr>
        <a:xfrm>
          <a:off x="0" y="3199328"/>
          <a:ext cx="2907792" cy="76133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NPS</a:t>
          </a:r>
          <a:endParaRPr lang="en-US" sz="1050" kern="1200" dirty="0"/>
        </a:p>
      </dsp:txBody>
      <dsp:txXfrm>
        <a:off x="37165" y="3236493"/>
        <a:ext cx="2833462" cy="6870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3/layout/StepUpProcess">
  <dgm:title val=""/>
  <dgm:desc val=""/>
  <dgm:catLst>
    <dgm:cat type="process" pri="13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b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b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onstrLst>
      <dgm:constr type="alignOff" forName="rootnode" val="1"/>
      <dgm:constr type="primFontSz" for="des" ptType="node" op="equ" val="65"/>
      <dgm:constr type="w" for="ch" forName="composite" refType="w"/>
      <dgm:constr type="h" for="ch" forName="composite" refType="h"/>
      <dgm:constr type="sp" refType="h" refFor="ch" refForName="composite" op="equ" fact="-0.765"/>
      <dgm:constr type="w" for="ch" forName="sibTrans" refType="w" fact="0.103"/>
      <dgm:constr type="h" for="ch" forName="sibTrans" refType="h" fact="0.103"/>
    </dgm:constrLst>
    <dgm:forEach name="nodesForEach" axis="ch" ptType="node">
      <dgm:layoutNode name="composite">
        <dgm:alg type="composite">
          <dgm:param type="ar" val="0.861"/>
        </dgm:alg>
        <dgm:shape xmlns:r="http://schemas.openxmlformats.org/officeDocument/2006/relationships" r:blip="">
          <dgm:adjLst/>
        </dgm:shape>
        <dgm:choose name="Name3">
          <dgm:if name="Name4" func="var" arg="dir" op="equ" val="norm">
            <dgm:constrLst>
              <dgm:constr type="l" for="ch" forName="LShape" refType="w" fact="0"/>
              <dgm:constr type="t" for="ch" forName="LShape" refType="h" fact="0.2347"/>
              <dgm:constr type="w" for="ch" forName="LShape" refType="w" fact="0.998"/>
              <dgm:constr type="h" for="ch" forName="LShape" refType="h" fact="0.5164"/>
              <dgm:constr type="r" for="ch" forName="ParentText" refType="w"/>
              <dgm:constr type="t" for="ch" forName="ParentText" refType="h" fact="0.32"/>
              <dgm:constr type="w" for="ch" forName="ParentText" refType="w" fact="0.901"/>
              <dgm:constr type="h" for="ch" forName="ParentText" refType="h" fact="0.68"/>
              <dgm:constr type="l" for="ch" forName="Triangle" refType="w" fact="0.83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if>
          <dgm:else name="Name5">
            <dgm:constrLst>
              <dgm:constr type="l" for="ch" forName="LShape" refType="w" fact="0.002"/>
              <dgm:constr type="t" for="ch" forName="LShape" refType="h" fact="0.2347"/>
              <dgm:constr type="w" for="ch" forName="LShape" refType="w"/>
              <dgm:constr type="h" for="ch" forName="LShape" refType="h" fact="0.5164"/>
              <dgm:constr type="l" for="ch" forName="ParentText" refType="w" fact="0"/>
              <dgm:constr type="t" for="ch" forName="ParentText" refType="h" fact="0.32"/>
              <dgm:constr type="w" for="ch" forName="ParentText" refType="w" fact="0.902"/>
              <dgm:constr type="h" for="ch" forName="ParentText" refType="h" fact="0.68"/>
              <dgm:constr type="l" for="ch" forName="Triangle" refType="w" fact="0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else>
        </dgm:choose>
        <dgm:layoutNode name="LShape" styleLbl="alignNode1">
          <dgm:alg type="sp"/>
          <dgm:choose name="Name6">
            <dgm:if name="Name7" func="var" arg="dir" op="equ" val="norm">
              <dgm:shape xmlns:r="http://schemas.openxmlformats.org/officeDocument/2006/relationships" rot="90" type="corner" r:blip="">
                <dgm:adjLst>
                  <dgm:adj idx="1" val="0.1612"/>
                  <dgm:adj idx="2" val="0.1611"/>
                </dgm:adjLst>
              </dgm:shape>
            </dgm:if>
            <dgm:else name="Name8">
              <dgm:shape xmlns:r="http://schemas.openxmlformats.org/officeDocument/2006/relationships" rot="180" type="corner" r:blip="">
                <dgm:adjLst>
                  <dgm:adj idx="1" val="0.1612"/>
                  <dgm:adj idx="2" val="0.1611"/>
                </dgm:adjLst>
              </dgm:shape>
            </dgm:else>
          </dgm:choose>
          <dgm:presOf/>
        </dgm:layoutNode>
        <dgm:layoutNode name="ParentText" styleLbl="revTx">
          <dgm:varLst>
            <dgm:chMax val="0"/>
            <dgm:chPref val="0"/>
            <dgm:bulletEnabled val="1"/>
          </dgm:varLst>
          <dgm:alg type="tx">
            <dgm:param type="parTxLTRAlign" val="l"/>
            <dgm:param type="txAnchorVert" val="t"/>
          </dgm:alg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9">
          <dgm:if name="Name10" axis="followSib" ptType="node" func="cnt" op="gte" val="1">
            <dgm:layoutNode name="Triangle" styleLbl="alignNode1">
              <dgm:alg type="sp"/>
              <dgm:choose name="Name11">
                <dgm:if name="Name12" func="var" arg="dir" op="equ" val="norm">
                  <dgm:shape xmlns:r="http://schemas.openxmlformats.org/officeDocument/2006/relationships" type="triangle" r:blip="">
                    <dgm:adjLst>
                      <dgm:adj idx="1" val="1"/>
                    </dgm:adjLst>
                  </dgm:shape>
                </dgm:if>
                <dgm:else name="Name13">
                  <dgm:shape xmlns:r="http://schemas.openxmlformats.org/officeDocument/2006/relationships" rot="90" type="triangle" r:blip="">
                    <dgm:adjLst>
                      <dgm:adj idx="1" val="1"/>
                    </dgm:adjLst>
                  </dgm:shape>
                </dgm:else>
              </dgm:choose>
              <dgm:presOf/>
            </dgm:layoutNode>
          </dgm:if>
          <dgm:else name="Name14"/>
        </dgm:choose>
      </dgm:layoutNode>
      <dgm:forEach name="sibTransForEach" axis="followSib" ptType="sibTrans" cnt="1">
        <dgm:layoutNode name="sibTrans">
          <dgm:alg type="composite">
            <dgm:param type="ar" val="0.861"/>
          </dgm:alg>
          <dgm:constrLst>
            <dgm:constr type="w" for="ch" forName="space" refType="w"/>
            <dgm:constr type="h" for="ch" forName="space" refType="w"/>
          </dgm:constrLst>
          <dgm:layoutNode name="space" styleLbl="alignNode1">
            <dgm:alg type="sp"/>
            <dgm:shape xmlns:r="http://schemas.openxmlformats.org/officeDocument/2006/relationships" r:blip="">
              <dgm:adjLst/>
            </dgm:shape>
            <dgm:presOf/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gear1">
  <dgm:title val=""/>
  <dgm:desc val=""/>
  <dgm:catLst>
    <dgm:cat type="relationship" pri="3000"/>
    <dgm:cat type="process" pri="28000"/>
    <dgm:cat type="cycle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composite">
    <dgm:varLst>
      <dgm:chMax val="3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1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05"/>
          <dgm:constr type="t" for="ch" forName="gear1" refType="w" fact="0.05"/>
          <dgm:constr type="w" for="ch" forName="gear1srcNode" val="1"/>
          <dgm:constr type="h" for="ch" forName="gear1srcNode" val="1"/>
          <dgm:constr type="l" for="ch" forName="gear1srcNode" refType="w" fact="0.32"/>
          <dgm:constr type="t" for="ch" forName="gear1srcNode"/>
          <dgm:constr type="w" for="ch" forName="gear1dstNode" val="1"/>
          <dgm:constr type="h" for="ch" forName="gear1dstNode" val="1"/>
          <dgm:constr type="r" for="ch" forName="gear1dstNode" refType="w" fact="0.58"/>
          <dgm:constr type="t" for="ch" forName="gear1dstNode" refType="h" fact="0.5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/>
          <dgm:constr type="b" for="ch" forName="gear1ch" refType="h" fact="0.6"/>
        </dgm:constrLst>
      </dgm:if>
      <dgm:if name="Name2" axis="ch" ptType="node" func="cnt" op="equ" val="2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2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2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7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w" fact="0.8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1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0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3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 refType="w" fact="0.34"/>
          <dgm:constr type="t" for="ch" forName="gear2ch" refType="w" fact="0.04"/>
        </dgm:constrLst>
      </dgm:if>
      <dgm:else name="Name3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4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4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95"/>
          <dgm:constr type="diam" for="des" forName="connector1" refType="w" refFor="ch" refForName="gear1" op="equ" fact="1.15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h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3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2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5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/>
          <dgm:constr type="t" for="ch" forName="gear2ch" refType="w" fact="0.58"/>
          <dgm:constr type="w" for="ch" forName="gear3" refType="w" fact="0.48"/>
          <dgm:constr type="h" for="ch" forName="gear3" refType="w" fact="0.48"/>
          <dgm:constr type="l" for="ch" forName="gear3" refType="w" fact="0.31"/>
          <dgm:constr type="t" for="ch" forName="gear3"/>
          <dgm:constr type="w" for="ch" forName="gear3tx" refType="w" fact="0.22"/>
          <dgm:constr type="h" for="ch" forName="gear3tx" refType="w" fact="0.22"/>
          <dgm:constr type="ctrX" for="ch" forName="gear3tx" refType="ctrX" refFor="ch" refForName="gear3"/>
          <dgm:constr type="ctrY" for="ch" forName="gear3tx" refType="ctrY" refFor="ch" refForName="gear3"/>
          <dgm:constr type="w" for="ch" forName="gear3srcNode" val="1"/>
          <dgm:constr type="h" for="ch" forName="gear3srcNode" val="1"/>
          <dgm:constr type="l" for="ch" forName="gear3srcNode" refType="w" fact="0.3"/>
          <dgm:constr type="t" for="ch" forName="gear3srcNode" refType="w" fact="0.25"/>
          <dgm:constr type="w" for="ch" forName="gear3dstNode" val="1"/>
          <dgm:constr type="h" for="ch" forName="gear3dstNode" val="1"/>
          <dgm:constr type="l" for="ch" forName="gear3dstNode" refType="w" fact="0.38"/>
          <dgm:constr type="t" for="ch" forName="gear3dstNode" refType="h" fact="0.05"/>
          <dgm:constr type="diam" for="des" forName="connector3" refType="w" refFor="ch" refForName="gear3" op="equ"/>
          <dgm:constr type="h" for="des" forName="connector3" refType="w" refFor="ch" refForName="gear1" op="equ" fact="0.1"/>
          <dgm:constr type="w" for="ch" forName="gear3ch" refType="w" fact="0.35"/>
          <dgm:constr type="h" for="ch" forName="gear3ch" refType="w" refFor="ch" refForName="gear3ch" fact="0.6"/>
          <dgm:constr type="l" for="ch" forName="gear3ch" refType="w" fact="0.65"/>
          <dgm:constr type="t" for="ch" forName="gear3ch" refType="h" fact="0.13"/>
        </dgm:constrLst>
      </dgm:else>
    </dgm:choose>
    <dgm:ruleLst/>
    <dgm:forEach name="Name4" axis="ch" ptType="node" cnt="1">
      <dgm:layoutNode name="gear1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9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1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1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5">
        <dgm:if name="Name6" axis="ch" ptType="node" func="cnt" op="gte" val="1">
          <dgm:layoutNode name="gear1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7"/>
      </dgm:choose>
    </dgm:forEach>
    <dgm:forEach name="Name8" axis="ch" ptType="node" st="2" cnt="1">
      <dgm:layoutNode name="gear2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6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2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2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9">
        <dgm:if name="Name10" axis="ch" ptType="node" func="cnt" op="gte" val="1">
          <dgm:layoutNode name="gear2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1"/>
      </dgm:choose>
    </dgm:forEach>
    <dgm:forEach name="Name12" axis="ch" ptType="node" st="3" cnt="1">
      <dgm:layoutNode name="gear3" styleLbl="node1">
        <dgm:alg type="sp"/>
        <dgm:shape xmlns:r="http://schemas.openxmlformats.org/officeDocument/2006/relationships" rot="-15" type="gear6" r:blip="">
          <dgm:adjLst/>
        </dgm:shape>
        <dgm:presOf axis="self"/>
        <dgm:constrLst/>
        <dgm:ruleLst/>
      </dgm:layoutNode>
      <dgm:layoutNode name="gear3tx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3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3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13">
        <dgm:if name="Name14" axis="ch" ptType="node" func="cnt" op="gte" val="1">
          <dgm:layoutNode name="gear3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5"/>
      </dgm:choose>
    </dgm:forEach>
    <dgm:forEach name="Name16" axis="ch" ptType="sibTrans" hideLastTrans="0" cnt="1">
      <dgm:layoutNode name="connector1" styleLbl="sibTrans2D1">
        <dgm:alg type="conn">
          <dgm:param type="connRout" val="curve"/>
          <dgm:param type="srcNode" val="gear1srcNode"/>
          <dgm:param type="dstNode" val="gear1dstNode"/>
          <dgm:param type="begPts" val="midR"/>
          <dgm:param type="endPts" val="tCtr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7" axis="ch" ptType="sibTrans" hideLastTrans="0" st="2" cnt="1">
      <dgm:layoutNode name="connector2" styleLbl="sibTrans2D1">
        <dgm:alg type="conn">
          <dgm:param type="connRout" val="curve"/>
          <dgm:param type="srcNode" val="gear2srcNode"/>
          <dgm:param type="dstNode" val="gear2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8" axis="ch" ptType="sibTrans" hideLastTrans="0" st="3" cnt="1">
      <dgm:layoutNode name="connector3" styleLbl="sibTrans2D1">
        <dgm:alg type="conn">
          <dgm:param type="connRout" val="curve"/>
          <dgm:param type="srcNode" val="gear3srcNode"/>
          <dgm:param type="dstNode" val="gear3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StepDownProcess">
  <dgm:title val=""/>
  <dgm:desc val=""/>
  <dgm:catLst>
    <dgm:cat type="process" pri="16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60" srcId="0" destId="10" srcOrd="0" destOrd="0"/>
        <dgm:cxn modelId="12" srcId="10" destId="11" srcOrd="0" destOrd="0"/>
        <dgm:cxn modelId="70" srcId="0" destId="20" srcOrd="1" destOrd="0"/>
        <dgm:cxn modelId="22" srcId="20" destId="21" srcOrd="0" destOrd="0"/>
        <dgm:cxn modelId="8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t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t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hoose name="Name3">
      <dgm:if name="Name4" func="var" arg="dir" op="equ" val="norm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if>
      <dgm:else name="Name5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else>
    </dgm:choose>
    <dgm:forEach name="nodesForEach" axis="ch" ptType="node">
      <dgm:layoutNode name="composite">
        <dgm:alg type="composite">
          <dgm:param type="ar" val="1.2439"/>
        </dgm:alg>
        <dgm:shape xmlns:r="http://schemas.openxmlformats.org/officeDocument/2006/relationships" r:blip="">
          <dgm:adjLst/>
        </dgm:shape>
        <dgm:choose name="Name6">
          <dgm:if name="Name7" func="var" arg="dir" op="equ" val="norm">
            <dgm:constrLst>
              <dgm:constr type="l" for="ch" forName="bentUpArrow1" refType="w" fact="0.0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refFor="ch" refForName="ParentText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refFor="ch" refForName="ParentText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if>
          <dgm:else name="Name8">
            <dgm:constrLst>
              <dgm:constr type="r" for="ch" forName="bentUpArrow1" refType="w" fact="0.9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.4316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fact="0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fact="0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else>
        </dgm:choose>
        <dgm:choose name="Name9">
          <dgm:if name="Name10" axis="followSib" ptType="node" func="cnt" op="gte" val="1">
            <dgm:layoutNode name="bentUpArrow1" styleLbl="alignImgPlace1">
              <dgm:alg type="sp"/>
              <dgm:choose name="Name11">
                <dgm:if name="Name12" func="var" arg="dir" op="equ" val="norm">
                  <dgm:shape xmlns:r="http://schemas.openxmlformats.org/officeDocument/2006/relationships" rot="90" type="bentUpArrow" r:blip="">
                    <dgm:adjLst>
                      <dgm:adj idx="1" val="0.3284"/>
                      <dgm:adj idx="2" val="0.25"/>
                      <dgm:adj idx="3" val="0.3578"/>
                    </dgm:adjLst>
                  </dgm:shape>
                </dgm:if>
                <dgm:else name="Name13">
                  <dgm:shape xmlns:r="http://schemas.openxmlformats.org/officeDocument/2006/relationships" rot="180" type="bentArrow" r:blip="">
                    <dgm:adjLst>
                      <dgm:adj idx="1" val="0.3284"/>
                      <dgm:adj idx="2" val="0.25"/>
                      <dgm:adj idx="3" val="0.3578"/>
                      <dgm:adj idx="4" val="0"/>
                    </dgm:adjLst>
                  </dgm:shape>
                </dgm:else>
              </dgm:choose>
              <dgm:presOf/>
            </dgm:layoutNode>
          </dgm:if>
          <dgm:else name="Name14"/>
        </dgm:choose>
        <dgm:layoutNode name="ParentText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66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15">
          <dgm:if name="Name16" axis="followSib" ptType="node" func="cnt" op="equ" val="0">
            <dgm:choose name="Name17">
              <dgm:if name="Name18" axis="ch" ptType="node" func="cnt" op="gte" val="1">
                <dgm:layoutNode name="FinalChildText" styleLbl="revTx">
                  <dgm:varLst>
                    <dgm:chMax val="0"/>
                    <dgm:chPref val="0"/>
                    <dgm:bulletEnabled val="1"/>
                  </dgm:varLst>
                  <dgm:alg type="tx">
                    <dgm:param type="stBulletLvl" val="1"/>
                    <dgm:param type="txAnchorVertCh" val="mid"/>
                    <dgm:param type="parTxLTRAlign" val="l"/>
                  </dgm:alg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9"/>
            </dgm:choose>
          </dgm:if>
          <dgm:else name="Name20">
            <dgm:layoutNode name="ChildText" styleLbl="revTx">
              <dgm:varLst>
                <dgm:chMax val="0"/>
                <dgm:chPref val="0"/>
                <dgm:bulletEnabled val="1"/>
              </dgm:varLst>
              <dgm:alg type="tx">
                <dgm:param type="stBulletLvl" val="1"/>
                <dgm:param type="txAnchorVertCh" val="mid"/>
                <dgm:param type="parTxLTRAlign" val="l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else>
        </dgm:choos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AE70108-4A20-4EC3-A5A0-7C468CF4D33B}" type="datetimeFigureOut">
              <a:rPr lang="en-US" smtClean="0"/>
              <a:pPr/>
              <a:t>7/29/2013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6715DE5-7A99-4E28-BD49-277024077C9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92150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715DE5-7A99-4E28-BD49-277024077C9C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742126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715DE5-7A99-4E28-BD49-277024077C9C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681118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715DE5-7A99-4E28-BD49-277024077C9C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466190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715DE5-7A99-4E28-BD49-277024077C9C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46619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715DE5-7A99-4E28-BD49-277024077C9C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466190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715DE5-7A99-4E28-BD49-277024077C9C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681118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715DE5-7A99-4E28-BD49-277024077C9C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418920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en-US" baseline="0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715DE5-7A99-4E28-BD49-277024077C9C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418920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endParaRPr lang="en-CA" baseline="0" dirty="0" smtClean="0"/>
          </a:p>
          <a:p>
            <a:pPr algn="l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715DE5-7A99-4E28-BD49-277024077C9C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681118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715DE5-7A99-4E28-BD49-277024077C9C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681118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715DE5-7A99-4E28-BD49-277024077C9C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681118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715DE5-7A99-4E28-BD49-277024077C9C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68111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CA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101C89-017F-4B48-9D9D-34776020CE0E}" type="datetimeFigureOut">
              <a:rPr lang="en-US" smtClean="0"/>
              <a:pPr/>
              <a:t>7/29/2013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D59D5D-3DD4-4FA4-9EA9-1522DA51356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09953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101C89-017F-4B48-9D9D-34776020CE0E}" type="datetimeFigureOut">
              <a:rPr lang="en-US" smtClean="0"/>
              <a:pPr/>
              <a:t>7/29/2013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D59D5D-3DD4-4FA4-9EA9-1522DA51356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80796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101C89-017F-4B48-9D9D-34776020CE0E}" type="datetimeFigureOut">
              <a:rPr lang="en-US" smtClean="0"/>
              <a:pPr/>
              <a:t>7/29/2013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D59D5D-3DD4-4FA4-9EA9-1522DA51356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48920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101C89-017F-4B48-9D9D-34776020CE0E}" type="datetimeFigureOut">
              <a:rPr lang="en-US" smtClean="0"/>
              <a:pPr/>
              <a:t>7/29/2013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D59D5D-3DD4-4FA4-9EA9-1522DA51356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87234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101C89-017F-4B48-9D9D-34776020CE0E}" type="datetimeFigureOut">
              <a:rPr lang="en-US" smtClean="0"/>
              <a:pPr/>
              <a:t>7/29/2013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D59D5D-3DD4-4FA4-9EA9-1522DA51356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01484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101C89-017F-4B48-9D9D-34776020CE0E}" type="datetimeFigureOut">
              <a:rPr lang="en-US" smtClean="0"/>
              <a:pPr/>
              <a:t>7/29/2013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D59D5D-3DD4-4FA4-9EA9-1522DA51356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13395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101C89-017F-4B48-9D9D-34776020CE0E}" type="datetimeFigureOut">
              <a:rPr lang="en-US" smtClean="0"/>
              <a:pPr/>
              <a:t>7/29/2013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D59D5D-3DD4-4FA4-9EA9-1522DA51356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07977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101C89-017F-4B48-9D9D-34776020CE0E}" type="datetimeFigureOut">
              <a:rPr lang="en-US" smtClean="0"/>
              <a:pPr/>
              <a:t>7/29/2013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D59D5D-3DD4-4FA4-9EA9-1522DA51356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71393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101C89-017F-4B48-9D9D-34776020CE0E}" type="datetimeFigureOut">
              <a:rPr lang="en-US" smtClean="0"/>
              <a:pPr/>
              <a:t>7/29/2013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D59D5D-3DD4-4FA4-9EA9-1522DA51356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1708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101C89-017F-4B48-9D9D-34776020CE0E}" type="datetimeFigureOut">
              <a:rPr lang="en-US" smtClean="0"/>
              <a:pPr/>
              <a:t>7/29/2013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D59D5D-3DD4-4FA4-9EA9-1522DA51356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34364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101C89-017F-4B48-9D9D-34776020CE0E}" type="datetimeFigureOut">
              <a:rPr lang="en-US" smtClean="0"/>
              <a:pPr/>
              <a:t>7/29/2013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D59D5D-3DD4-4FA4-9EA9-1522DA51356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70547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eaLnBrk="0" fontAlgn="base" hangingPunct="0">
              <a:spcAft>
                <a:spcPct val="0"/>
              </a:spcAft>
              <a:defRPr/>
            </a:pPr>
            <a:fld id="{066ABA9F-E499-4512-B22F-352864148BA1}" type="slidenum">
              <a:rPr lang="en-US" smtClean="0">
                <a:solidFill>
                  <a:srgbClr val="000000"/>
                </a:solidFill>
              </a:rPr>
              <a:pPr eaLnBrk="0" fontAlgn="base" hangingPunct="0"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B626FA-89CE-F145-A309-08C1DBF359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11175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</p:sldLayoutIdLst>
  <p:hf sldNum="0" hdr="0" ftr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7.jpg"/><Relationship Id="rId4" Type="http://schemas.openxmlformats.org/officeDocument/2006/relationships/image" Target="../media/image16.jp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mailto:jazz@thestartupshop.ca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g"/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Relationship Id="rId9" Type="http://schemas.openxmlformats.org/officeDocument/2006/relationships/image" Target="../media/image6.jp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g"/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Relationship Id="rId9" Type="http://schemas.openxmlformats.org/officeDocument/2006/relationships/image" Target="../media/image7.jp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jpg"/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tags" Target="../tags/tag8.xml"/><Relationship Id="rId13" Type="http://schemas.openxmlformats.org/officeDocument/2006/relationships/tags" Target="../tags/tag13.xml"/><Relationship Id="rId18" Type="http://schemas.openxmlformats.org/officeDocument/2006/relationships/tags" Target="../tags/tag18.xml"/><Relationship Id="rId26" Type="http://schemas.openxmlformats.org/officeDocument/2006/relationships/image" Target="../media/image8.jpeg"/><Relationship Id="rId3" Type="http://schemas.openxmlformats.org/officeDocument/2006/relationships/tags" Target="../tags/tag3.xml"/><Relationship Id="rId21" Type="http://schemas.openxmlformats.org/officeDocument/2006/relationships/tags" Target="../tags/tag21.xml"/><Relationship Id="rId7" Type="http://schemas.openxmlformats.org/officeDocument/2006/relationships/tags" Target="../tags/tag7.xml"/><Relationship Id="rId12" Type="http://schemas.openxmlformats.org/officeDocument/2006/relationships/tags" Target="../tags/tag12.xml"/><Relationship Id="rId17" Type="http://schemas.openxmlformats.org/officeDocument/2006/relationships/tags" Target="../tags/tag17.xml"/><Relationship Id="rId25" Type="http://schemas.openxmlformats.org/officeDocument/2006/relationships/notesSlide" Target="../notesSlides/notesSlide6.xml"/><Relationship Id="rId2" Type="http://schemas.openxmlformats.org/officeDocument/2006/relationships/tags" Target="../tags/tag2.xml"/><Relationship Id="rId16" Type="http://schemas.openxmlformats.org/officeDocument/2006/relationships/tags" Target="../tags/tag16.xml"/><Relationship Id="rId20" Type="http://schemas.openxmlformats.org/officeDocument/2006/relationships/tags" Target="../tags/tag20.xml"/><Relationship Id="rId29" Type="http://schemas.openxmlformats.org/officeDocument/2006/relationships/image" Target="../media/image11.jpeg"/><Relationship Id="rId1" Type="http://schemas.openxmlformats.org/officeDocument/2006/relationships/tags" Target="../tags/tag1.xml"/><Relationship Id="rId6" Type="http://schemas.openxmlformats.org/officeDocument/2006/relationships/tags" Target="../tags/tag6.xml"/><Relationship Id="rId11" Type="http://schemas.openxmlformats.org/officeDocument/2006/relationships/tags" Target="../tags/tag11.xml"/><Relationship Id="rId24" Type="http://schemas.openxmlformats.org/officeDocument/2006/relationships/slideLayout" Target="../slideLayouts/slideLayout2.xml"/><Relationship Id="rId32" Type="http://schemas.openxmlformats.org/officeDocument/2006/relationships/image" Target="../media/image3.jpg"/><Relationship Id="rId5" Type="http://schemas.openxmlformats.org/officeDocument/2006/relationships/tags" Target="../tags/tag5.xml"/><Relationship Id="rId15" Type="http://schemas.openxmlformats.org/officeDocument/2006/relationships/tags" Target="../tags/tag15.xml"/><Relationship Id="rId23" Type="http://schemas.openxmlformats.org/officeDocument/2006/relationships/tags" Target="../tags/tag23.xml"/><Relationship Id="rId28" Type="http://schemas.openxmlformats.org/officeDocument/2006/relationships/image" Target="../media/image10.jpg"/><Relationship Id="rId10" Type="http://schemas.openxmlformats.org/officeDocument/2006/relationships/tags" Target="../tags/tag10.xml"/><Relationship Id="rId19" Type="http://schemas.openxmlformats.org/officeDocument/2006/relationships/tags" Target="../tags/tag19.xml"/><Relationship Id="rId31" Type="http://schemas.openxmlformats.org/officeDocument/2006/relationships/image" Target="../media/image13.jpeg"/><Relationship Id="rId4" Type="http://schemas.openxmlformats.org/officeDocument/2006/relationships/tags" Target="../tags/tag4.xml"/><Relationship Id="rId9" Type="http://schemas.openxmlformats.org/officeDocument/2006/relationships/tags" Target="../tags/tag9.xml"/><Relationship Id="rId14" Type="http://schemas.openxmlformats.org/officeDocument/2006/relationships/tags" Target="../tags/tag14.xml"/><Relationship Id="rId22" Type="http://schemas.openxmlformats.org/officeDocument/2006/relationships/tags" Target="../tags/tag22.xml"/><Relationship Id="rId27" Type="http://schemas.openxmlformats.org/officeDocument/2006/relationships/image" Target="../media/image9.jpg"/><Relationship Id="rId30" Type="http://schemas.openxmlformats.org/officeDocument/2006/relationships/image" Target="../media/image12.jp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hyperlink" Target="mailto:Jcharlie@yahoo.com" TargetMode="External"/><Relationship Id="rId3" Type="http://schemas.openxmlformats.org/officeDocument/2006/relationships/image" Target="../media/image4.jpg"/><Relationship Id="rId7" Type="http://schemas.openxmlformats.org/officeDocument/2006/relationships/hyperlink" Target="mailto:rickj@gmail.com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mary@hotmail.com" TargetMode="External"/><Relationship Id="rId5" Type="http://schemas.openxmlformats.org/officeDocument/2006/relationships/image" Target="../media/image15.jpg"/><Relationship Id="rId4" Type="http://schemas.openxmlformats.org/officeDocument/2006/relationships/image" Target="../media/image14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286000"/>
            <a:ext cx="8077200" cy="1012825"/>
          </a:xfrm>
          <a:solidFill>
            <a:srgbClr val="FF6600"/>
          </a:solidFill>
          <a:ln>
            <a:solidFill>
              <a:srgbClr val="FFFF00"/>
            </a:solidFill>
          </a:ln>
        </p:spPr>
        <p:txBody>
          <a:bodyPr>
            <a:norm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The Start-Up Shop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429000"/>
            <a:ext cx="6400800" cy="1752600"/>
          </a:xfrm>
        </p:spPr>
        <p:txBody>
          <a:bodyPr>
            <a:normAutofit lnSpcReduction="10000"/>
          </a:bodyPr>
          <a:lstStyle/>
          <a:p>
            <a:r>
              <a:rPr lang="en-US" sz="2400" dirty="0" smtClean="0"/>
              <a:t>Jazz Samira</a:t>
            </a:r>
          </a:p>
          <a:p>
            <a:r>
              <a:rPr lang="en-US" sz="2400" dirty="0" err="1"/>
              <a:t>j</a:t>
            </a:r>
            <a:r>
              <a:rPr lang="en-US" sz="2400" dirty="0" err="1" smtClean="0"/>
              <a:t>azz@thestartupshop.ca</a:t>
            </a:r>
            <a:endParaRPr lang="en-US" sz="2400" dirty="0" smtClean="0"/>
          </a:p>
          <a:p>
            <a:r>
              <a:rPr lang="en-US" sz="2400" dirty="0" smtClean="0"/>
              <a:t>Small Business Start-up Professional </a:t>
            </a:r>
          </a:p>
          <a:p>
            <a:r>
              <a:rPr lang="en-US" sz="2400" dirty="0" smtClean="0"/>
              <a:t>July 2013   </a:t>
            </a:r>
          </a:p>
          <a:p>
            <a:endParaRPr lang="en-US" sz="2400" dirty="0"/>
          </a:p>
        </p:txBody>
      </p:sp>
      <p:sp>
        <p:nvSpPr>
          <p:cNvPr id="5" name="Rectangle 4"/>
          <p:cNvSpPr/>
          <p:nvPr/>
        </p:nvSpPr>
        <p:spPr>
          <a:xfrm>
            <a:off x="762000" y="5029200"/>
            <a:ext cx="75438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dirty="0"/>
              <a:t>“Ability is what you’re capable of doing. Motivation determines what you do. Attitude determines how well you do it.” -- Lou </a:t>
            </a:r>
            <a:r>
              <a:rPr lang="en-US" dirty="0" smtClean="0"/>
              <a:t>Holtz 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6172200" y="6477000"/>
            <a:ext cx="2538534" cy="338554"/>
          </a:xfrm>
          <a:prstGeom prst="rect">
            <a:avLst/>
          </a:prstGeom>
          <a:solidFill>
            <a:srgbClr val="C00000"/>
          </a:solidFill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n-US" sz="1600" b="1" cap="all" spc="0" dirty="0" smtClean="0">
                <a:ln w="0"/>
                <a:solidFill>
                  <a:schemeClr val="bg1"/>
                </a:solidFill>
                <a:effectLst>
                  <a:reflection blurRad="12700" stA="50000" endPos="50000" dist="5000" dir="5400000" sy="-100000" rotWithShape="0"/>
                </a:effectLst>
              </a:rPr>
              <a:t>The START-Up SHOP</a:t>
            </a:r>
            <a:endParaRPr lang="en-US" sz="1600" b="1" cap="all" spc="0" dirty="0">
              <a:ln w="0"/>
              <a:solidFill>
                <a:schemeClr val="bg1"/>
              </a:soli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pic>
        <p:nvPicPr>
          <p:cNvPr id="7" name="Picture 6" descr="images2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9000" y="533400"/>
            <a:ext cx="2197100" cy="147542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  <a:solidFill>
            <a:srgbClr val="FF6600"/>
          </a:solidFill>
          <a:ln>
            <a:solidFill>
              <a:srgbClr val="FFFF00"/>
            </a:solidFill>
          </a:ln>
        </p:spPr>
        <p:txBody>
          <a:bodyPr>
            <a:normAutofit/>
          </a:bodyPr>
          <a:lstStyle/>
          <a:p>
            <a:r>
              <a:rPr lang="en-US" sz="4000" dirty="0" smtClean="0">
                <a:solidFill>
                  <a:schemeClr val="bg1"/>
                </a:solidFill>
              </a:rPr>
              <a:t>NPS/LOYALTY</a:t>
            </a:r>
            <a:endParaRPr lang="en-US" sz="4000" dirty="0">
              <a:solidFill>
                <a:schemeClr val="bg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81000" y="6553200"/>
            <a:ext cx="63246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/>
              <a:t>The Start-up Shop Propriety and Confidential may not be copied or duplicated without written consent. </a:t>
            </a:r>
            <a:endParaRPr lang="en-US" sz="900" dirty="0"/>
          </a:p>
        </p:txBody>
      </p:sp>
      <p:pic>
        <p:nvPicPr>
          <p:cNvPr id="34" name="Picture 33" descr="loyalty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2800" y="304800"/>
            <a:ext cx="1371600" cy="609600"/>
          </a:xfrm>
          <a:prstGeom prst="rect">
            <a:avLst/>
          </a:prstGeom>
        </p:spPr>
      </p:pic>
      <p:grpSp>
        <p:nvGrpSpPr>
          <p:cNvPr id="10" name="Group 9"/>
          <p:cNvGrpSpPr/>
          <p:nvPr/>
        </p:nvGrpSpPr>
        <p:grpSpPr>
          <a:xfrm>
            <a:off x="5181600" y="1752600"/>
            <a:ext cx="3505200" cy="2057400"/>
            <a:chOff x="4191000" y="1524000"/>
            <a:chExt cx="4267200" cy="2362200"/>
          </a:xfrm>
        </p:grpSpPr>
        <p:pic>
          <p:nvPicPr>
            <p:cNvPr id="3" name="Picture 2" descr="Ultimate question.jpg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191000" y="1524000"/>
              <a:ext cx="2324100" cy="2362200"/>
            </a:xfrm>
            <a:prstGeom prst="rect">
              <a:avLst/>
            </a:prstGeom>
          </p:spPr>
        </p:pic>
        <p:pic>
          <p:nvPicPr>
            <p:cNvPr id="6" name="Picture 5" descr="Ultimate question2.jpg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095999" y="1524000"/>
              <a:ext cx="2362201" cy="2362200"/>
            </a:xfrm>
            <a:prstGeom prst="rect">
              <a:avLst/>
            </a:prstGeom>
          </p:spPr>
        </p:pic>
      </p:grpSp>
      <p:sp>
        <p:nvSpPr>
          <p:cNvPr id="40" name="TextBox 39"/>
          <p:cNvSpPr txBox="1"/>
          <p:nvPr/>
        </p:nvSpPr>
        <p:spPr>
          <a:xfrm>
            <a:off x="533400" y="1143000"/>
            <a:ext cx="5029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Invest in your Customer’s and their opinions to determine Loyalty levels and product/service changes needed.</a:t>
            </a:r>
          </a:p>
          <a:p>
            <a:endParaRPr lang="en-US" dirty="0" smtClean="0"/>
          </a:p>
        </p:txBody>
      </p:sp>
      <p:sp>
        <p:nvSpPr>
          <p:cNvPr id="13" name="Rounded Rectangle 12"/>
          <p:cNvSpPr/>
          <p:nvPr/>
        </p:nvSpPr>
        <p:spPr>
          <a:xfrm>
            <a:off x="2895600" y="4876800"/>
            <a:ext cx="4419600" cy="129540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         Word </a:t>
            </a:r>
            <a:r>
              <a:rPr lang="en-US" dirty="0"/>
              <a:t>of Mouth is </a:t>
            </a:r>
            <a:r>
              <a:rPr lang="en-US" dirty="0" smtClean="0"/>
              <a:t>incredibly powerful! It is easier </a:t>
            </a:r>
            <a:r>
              <a:rPr lang="en-US" dirty="0"/>
              <a:t>to retain a customer than acquire a </a:t>
            </a:r>
            <a:r>
              <a:rPr lang="en-US" dirty="0" smtClean="0"/>
              <a:t>new customer!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3400" y="2438400"/>
            <a:ext cx="5029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The </a:t>
            </a:r>
            <a:r>
              <a:rPr lang="en-US" dirty="0"/>
              <a:t>U</a:t>
            </a:r>
            <a:r>
              <a:rPr lang="en-US" dirty="0" smtClean="0"/>
              <a:t>ltimate Question is: “Would you recommend  this product offering to family and friends?” (1-10)</a:t>
            </a:r>
          </a:p>
          <a:p>
            <a:endParaRPr lang="en-US" dirty="0" smtClean="0"/>
          </a:p>
        </p:txBody>
      </p:sp>
      <p:sp>
        <p:nvSpPr>
          <p:cNvPr id="15" name="TextBox 14"/>
          <p:cNvSpPr txBox="1"/>
          <p:nvPr/>
        </p:nvSpPr>
        <p:spPr>
          <a:xfrm>
            <a:off x="609600" y="3276600"/>
            <a:ext cx="502920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Score (NPS) </a:t>
            </a:r>
          </a:p>
          <a:p>
            <a:r>
              <a:rPr lang="en-US" b="1" dirty="0" smtClean="0"/>
              <a:t>Score – </a:t>
            </a:r>
            <a:r>
              <a:rPr lang="en-US" dirty="0" smtClean="0"/>
              <a:t>minus detractors from your promoters</a:t>
            </a:r>
          </a:p>
          <a:p>
            <a:endParaRPr lang="en-US" dirty="0" smtClean="0"/>
          </a:p>
          <a:p>
            <a:r>
              <a:rPr lang="en-US" dirty="0" smtClean="0"/>
              <a:t>9-10 – Net Promoter</a:t>
            </a:r>
          </a:p>
          <a:p>
            <a:r>
              <a:rPr lang="en-US" dirty="0" smtClean="0"/>
              <a:t>6-9 – Passive</a:t>
            </a:r>
          </a:p>
          <a:p>
            <a:r>
              <a:rPr lang="en-US" dirty="0" smtClean="0"/>
              <a:t>1-5 – Detractors 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7148941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/>
      <p:bldP spid="14" grpId="0"/>
      <p:bldP spid="1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  <a:solidFill>
            <a:srgbClr val="FF6600"/>
          </a:solidFill>
          <a:ln>
            <a:solidFill>
              <a:srgbClr val="FFFF00"/>
            </a:solidFill>
          </a:ln>
        </p:spPr>
        <p:txBody>
          <a:bodyPr>
            <a:normAutofit/>
          </a:bodyPr>
          <a:lstStyle/>
          <a:p>
            <a:r>
              <a:rPr lang="en-US" sz="4000" dirty="0" smtClean="0">
                <a:solidFill>
                  <a:schemeClr val="bg1"/>
                </a:solidFill>
              </a:rPr>
              <a:t>Recap </a:t>
            </a:r>
            <a:endParaRPr lang="en-US" sz="4000" dirty="0">
              <a:solidFill>
                <a:schemeClr val="bg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81000" y="6553200"/>
            <a:ext cx="63246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/>
              <a:t>The Start-up Shop Propriety and Confidential may not be copied or duplicated without written consent. </a:t>
            </a:r>
            <a:endParaRPr lang="en-US" sz="900" dirty="0"/>
          </a:p>
        </p:txBody>
      </p:sp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29826343"/>
              </p:ext>
            </p:extLst>
          </p:nvPr>
        </p:nvGraphicFramePr>
        <p:xfrm>
          <a:off x="546912" y="1524000"/>
          <a:ext cx="8077200" cy="3962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964526341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3" grpId="0">
        <p:bldAsOne/>
      </p:bldGraphic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  <a:solidFill>
            <a:srgbClr val="FF6600"/>
          </a:solidFill>
          <a:ln>
            <a:solidFill>
              <a:srgbClr val="FFFF00"/>
            </a:solidFill>
          </a:ln>
        </p:spPr>
        <p:txBody>
          <a:bodyPr>
            <a:normAutofit/>
          </a:bodyPr>
          <a:lstStyle/>
          <a:p>
            <a:r>
              <a:rPr lang="en-US" sz="4000" dirty="0" smtClean="0">
                <a:solidFill>
                  <a:schemeClr val="bg1"/>
                </a:solidFill>
              </a:rPr>
              <a:t>About The Start-Up Shop</a:t>
            </a:r>
            <a:endParaRPr lang="en-US" sz="4000" dirty="0">
              <a:solidFill>
                <a:schemeClr val="bg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6400800" y="6519446"/>
            <a:ext cx="2438400" cy="338554"/>
          </a:xfrm>
          <a:prstGeom prst="rect">
            <a:avLst/>
          </a:prstGeom>
          <a:solidFill>
            <a:srgbClr val="C00000"/>
          </a:solidFill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n-US" sz="1600" b="1" cap="all" spc="0" dirty="0" smtClean="0">
                <a:ln w="0"/>
                <a:solidFill>
                  <a:schemeClr val="bg1"/>
                </a:solidFill>
                <a:effectLst>
                  <a:reflection blurRad="12700" stA="50000" endPos="50000" dist="5000" dir="5400000" sy="-100000" rotWithShape="0"/>
                </a:effectLst>
              </a:rPr>
              <a:t>The START-Up SHOP</a:t>
            </a:r>
            <a:endParaRPr lang="en-US" sz="1600" b="1" cap="all" spc="0" dirty="0">
              <a:ln w="0"/>
              <a:solidFill>
                <a:schemeClr val="bg1"/>
              </a:soli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81000" y="6553200"/>
            <a:ext cx="63246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/>
              <a:t>The Start-up Shop Propriety and Confidential may not be copied or duplicated without written consent. </a:t>
            </a:r>
            <a:endParaRPr lang="en-US" sz="900" dirty="0"/>
          </a:p>
        </p:txBody>
      </p:sp>
      <p:sp>
        <p:nvSpPr>
          <p:cNvPr id="40" name="TextBox 39"/>
          <p:cNvSpPr txBox="1"/>
          <p:nvPr/>
        </p:nvSpPr>
        <p:spPr>
          <a:xfrm>
            <a:off x="533400" y="3124200"/>
            <a:ext cx="80772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Services</a:t>
            </a:r>
            <a:r>
              <a:rPr lang="en-US" sz="2000" dirty="0" smtClean="0"/>
              <a:t>: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 smtClean="0"/>
              <a:t>Rapid Testing set-up execution and consultation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 smtClean="0"/>
              <a:t>Building Compliant Websites and Search strategies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 smtClean="0"/>
              <a:t>Developing a Loyalty mindset from the onset and implementing affordable CRM tools from small businesses </a:t>
            </a:r>
          </a:p>
          <a:p>
            <a:endParaRPr lang="en-US" sz="2000" dirty="0"/>
          </a:p>
        </p:txBody>
      </p:sp>
      <p:sp>
        <p:nvSpPr>
          <p:cNvPr id="3" name="Round Same Side Corner Rectangle 2"/>
          <p:cNvSpPr/>
          <p:nvPr/>
        </p:nvSpPr>
        <p:spPr>
          <a:xfrm>
            <a:off x="381000" y="1295400"/>
            <a:ext cx="8382000" cy="1600200"/>
          </a:xfrm>
          <a:prstGeom prst="round2Same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/>
              <a:t>Our </a:t>
            </a:r>
            <a:r>
              <a:rPr lang="en-US" b="1" dirty="0"/>
              <a:t>Mission</a:t>
            </a:r>
            <a:r>
              <a:rPr lang="en-US" dirty="0"/>
              <a:t> is to share our experience, knowledge and passion for small business growth </a:t>
            </a:r>
            <a:r>
              <a:rPr lang="en-US" dirty="0" smtClean="0"/>
              <a:t>within </a:t>
            </a:r>
            <a:r>
              <a:rPr lang="en-US" dirty="0"/>
              <a:t>the Canadian community. To provide continued value in the testing, investing and customer loyalty stages for </a:t>
            </a:r>
            <a:r>
              <a:rPr lang="en-US" dirty="0" smtClean="0"/>
              <a:t>Start</a:t>
            </a:r>
            <a:r>
              <a:rPr lang="en-US" dirty="0"/>
              <a:t>-ups.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1152612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8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40" grpId="0"/>
      <p:bldP spid="3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  <a:solidFill>
            <a:srgbClr val="FF6600"/>
          </a:solidFill>
          <a:ln>
            <a:solidFill>
              <a:srgbClr val="FFFF00"/>
            </a:solidFill>
          </a:ln>
        </p:spPr>
        <p:txBody>
          <a:bodyPr>
            <a:normAutofit/>
          </a:bodyPr>
          <a:lstStyle/>
          <a:p>
            <a:r>
              <a:rPr lang="en-US" sz="4000" dirty="0" smtClean="0">
                <a:solidFill>
                  <a:schemeClr val="bg1"/>
                </a:solidFill>
              </a:rPr>
              <a:t>Resources</a:t>
            </a:r>
            <a:endParaRPr lang="en-US" sz="4000" dirty="0">
              <a:solidFill>
                <a:schemeClr val="bg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81000" y="6553200"/>
            <a:ext cx="63246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err="1" smtClean="0"/>
              <a:t>SamCor</a:t>
            </a:r>
            <a:r>
              <a:rPr lang="en-US" sz="900" dirty="0" smtClean="0"/>
              <a:t> Consulting Group Propriety and Confidential may not be copied or duplicated without written consent. </a:t>
            </a:r>
            <a:endParaRPr lang="en-US" sz="900" dirty="0"/>
          </a:p>
        </p:txBody>
      </p:sp>
      <p:sp>
        <p:nvSpPr>
          <p:cNvPr id="8" name="Content Placeholder 6"/>
          <p:cNvSpPr txBox="1">
            <a:spLocks/>
          </p:cNvSpPr>
          <p:nvPr/>
        </p:nvSpPr>
        <p:spPr>
          <a:xfrm>
            <a:off x="457200" y="1219200"/>
            <a:ext cx="8305800" cy="5105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sz="2400" b="1" dirty="0" smtClean="0">
                <a:solidFill>
                  <a:schemeClr val="dk1"/>
                </a:solidFill>
              </a:rPr>
              <a:t>Setup </a:t>
            </a:r>
          </a:p>
          <a:p>
            <a:pPr marL="0" indent="0">
              <a:buFont typeface="Arial" pitchFamily="34" charset="0"/>
              <a:buNone/>
            </a:pPr>
            <a:r>
              <a:rPr lang="en-US" sz="2000" dirty="0" err="1" smtClean="0">
                <a:solidFill>
                  <a:schemeClr val="dk1"/>
                </a:solidFill>
              </a:rPr>
              <a:t>Corporationcentre.ca</a:t>
            </a:r>
            <a:endParaRPr lang="en-US" sz="2000" dirty="0">
              <a:solidFill>
                <a:schemeClr val="dk1"/>
              </a:solidFill>
            </a:endParaRPr>
          </a:p>
          <a:p>
            <a:pPr marL="0" indent="0">
              <a:buFont typeface="Arial" pitchFamily="34" charset="0"/>
              <a:buNone/>
            </a:pPr>
            <a:endParaRPr lang="en-US" sz="2000" dirty="0" smtClean="0">
              <a:solidFill>
                <a:schemeClr val="dk1"/>
              </a:solidFill>
            </a:endParaRPr>
          </a:p>
          <a:p>
            <a:pPr marL="0" indent="0">
              <a:buFont typeface="Arial" pitchFamily="34" charset="0"/>
              <a:buNone/>
            </a:pPr>
            <a:r>
              <a:rPr lang="en-US" sz="2400" b="1" dirty="0" smtClean="0">
                <a:solidFill>
                  <a:schemeClr val="dk1"/>
                </a:solidFill>
              </a:rPr>
              <a:t>Testing</a:t>
            </a:r>
          </a:p>
          <a:p>
            <a:pPr marL="0" indent="0">
              <a:buFont typeface="Arial" pitchFamily="34" charset="0"/>
              <a:buNone/>
            </a:pPr>
            <a:r>
              <a:rPr lang="en-US" sz="2000" dirty="0" smtClean="0">
                <a:solidFill>
                  <a:schemeClr val="dk1"/>
                </a:solidFill>
              </a:rPr>
              <a:t>The Start-up Shop; Lean </a:t>
            </a:r>
            <a:r>
              <a:rPr lang="en-US" sz="2000" dirty="0">
                <a:solidFill>
                  <a:schemeClr val="dk1"/>
                </a:solidFill>
              </a:rPr>
              <a:t>Start-</a:t>
            </a:r>
            <a:r>
              <a:rPr lang="en-US" sz="2000" dirty="0" smtClean="0">
                <a:solidFill>
                  <a:schemeClr val="dk1"/>
                </a:solidFill>
              </a:rPr>
              <a:t>in: Eric </a:t>
            </a:r>
            <a:r>
              <a:rPr lang="en-US" sz="2000" dirty="0">
                <a:solidFill>
                  <a:schemeClr val="dk1"/>
                </a:solidFill>
              </a:rPr>
              <a:t>Reis; The Four Hour work Week </a:t>
            </a:r>
            <a:r>
              <a:rPr lang="en-US" sz="2000" dirty="0" smtClean="0">
                <a:solidFill>
                  <a:schemeClr val="dk1"/>
                </a:solidFill>
              </a:rPr>
              <a:t>:Tim </a:t>
            </a:r>
            <a:r>
              <a:rPr lang="en-US" sz="2000" dirty="0">
                <a:solidFill>
                  <a:schemeClr val="dk1"/>
                </a:solidFill>
              </a:rPr>
              <a:t>Ferris</a:t>
            </a:r>
          </a:p>
          <a:p>
            <a:pPr marL="0" indent="0">
              <a:buFont typeface="Arial" pitchFamily="34" charset="0"/>
              <a:buNone/>
            </a:pPr>
            <a:endParaRPr lang="en-US" sz="2000" dirty="0" smtClean="0">
              <a:solidFill>
                <a:schemeClr val="dk1"/>
              </a:solidFill>
            </a:endParaRPr>
          </a:p>
          <a:p>
            <a:pPr marL="0" indent="0">
              <a:buFont typeface="Arial" pitchFamily="34" charset="0"/>
              <a:buNone/>
            </a:pPr>
            <a:r>
              <a:rPr lang="en-US" sz="2400" b="1" dirty="0" smtClean="0">
                <a:solidFill>
                  <a:schemeClr val="dk1"/>
                </a:solidFill>
              </a:rPr>
              <a:t>Investing</a:t>
            </a:r>
          </a:p>
          <a:p>
            <a:pPr marL="0" indent="0">
              <a:buFont typeface="Arial" pitchFamily="34" charset="0"/>
              <a:buNone/>
            </a:pPr>
            <a:r>
              <a:rPr lang="en-US" sz="2000" dirty="0" smtClean="0">
                <a:solidFill>
                  <a:schemeClr val="dk1"/>
                </a:solidFill>
              </a:rPr>
              <a:t>The Start-Up Shop </a:t>
            </a:r>
            <a:r>
              <a:rPr lang="en-US" sz="2000" dirty="0">
                <a:solidFill>
                  <a:schemeClr val="dk1"/>
                </a:solidFill>
              </a:rPr>
              <a:t>– Websites </a:t>
            </a:r>
            <a:r>
              <a:rPr lang="en-US" sz="2000" dirty="0" smtClean="0">
                <a:solidFill>
                  <a:schemeClr val="dk1"/>
                </a:solidFill>
              </a:rPr>
              <a:t>and SEM strategy </a:t>
            </a:r>
            <a:endParaRPr lang="en-US" sz="2000" dirty="0">
              <a:solidFill>
                <a:schemeClr val="dk1"/>
              </a:solidFill>
            </a:endParaRPr>
          </a:p>
          <a:p>
            <a:pPr marL="0" indent="0">
              <a:buFont typeface="Arial" pitchFamily="34" charset="0"/>
              <a:buNone/>
            </a:pPr>
            <a:endParaRPr lang="en-US" sz="2000" dirty="0" smtClean="0">
              <a:solidFill>
                <a:schemeClr val="dk1"/>
              </a:solidFill>
            </a:endParaRPr>
          </a:p>
          <a:p>
            <a:pPr marL="0" indent="0">
              <a:buFont typeface="Arial" pitchFamily="34" charset="0"/>
              <a:buNone/>
            </a:pPr>
            <a:r>
              <a:rPr lang="en-US" sz="2400" b="1" dirty="0" smtClean="0">
                <a:solidFill>
                  <a:schemeClr val="dk1"/>
                </a:solidFill>
              </a:rPr>
              <a:t>CRM/NPS/Loyalty</a:t>
            </a:r>
            <a:endParaRPr lang="en-US" sz="2400" b="1" dirty="0">
              <a:solidFill>
                <a:schemeClr val="dk1"/>
              </a:solidFill>
            </a:endParaRPr>
          </a:p>
          <a:p>
            <a:pPr marL="0" indent="0">
              <a:buFont typeface="Arial" pitchFamily="34" charset="0"/>
              <a:buNone/>
            </a:pPr>
            <a:r>
              <a:rPr lang="en-US" sz="2000" dirty="0" smtClean="0">
                <a:solidFill>
                  <a:schemeClr val="dk1"/>
                </a:solidFill>
              </a:rPr>
              <a:t>The Start-up Shop; The </a:t>
            </a:r>
            <a:r>
              <a:rPr lang="en-US" sz="2000" dirty="0">
                <a:solidFill>
                  <a:schemeClr val="dk1"/>
                </a:solidFill>
              </a:rPr>
              <a:t>Ultimate </a:t>
            </a:r>
            <a:r>
              <a:rPr lang="en-US" sz="2000" dirty="0" smtClean="0">
                <a:solidFill>
                  <a:schemeClr val="dk1"/>
                </a:solidFill>
              </a:rPr>
              <a:t>Question: Fred </a:t>
            </a:r>
            <a:r>
              <a:rPr lang="en-US" sz="2000" dirty="0" err="1" smtClean="0">
                <a:solidFill>
                  <a:schemeClr val="dk1"/>
                </a:solidFill>
              </a:rPr>
              <a:t>Reichheld</a:t>
            </a:r>
            <a:r>
              <a:rPr lang="en-US" sz="2000" dirty="0" smtClean="0">
                <a:solidFill>
                  <a:schemeClr val="dk1"/>
                </a:solidFill>
              </a:rPr>
              <a:t>; </a:t>
            </a:r>
            <a:r>
              <a:rPr lang="en-US" sz="2000" dirty="0" err="1" smtClean="0">
                <a:solidFill>
                  <a:schemeClr val="dk1"/>
                </a:solidFill>
              </a:rPr>
              <a:t>Salesforce.com</a:t>
            </a:r>
            <a:r>
              <a:rPr lang="en-US" sz="2000" dirty="0" smtClean="0">
                <a:solidFill>
                  <a:schemeClr val="dk1"/>
                </a:solidFill>
              </a:rPr>
              <a:t> </a:t>
            </a:r>
            <a:r>
              <a:rPr lang="en-US" sz="2000" dirty="0">
                <a:solidFill>
                  <a:schemeClr val="dk1"/>
                </a:solidFill>
              </a:rPr>
              <a:t>or </a:t>
            </a:r>
            <a:r>
              <a:rPr lang="en-US" sz="2000" dirty="0" err="1">
                <a:solidFill>
                  <a:schemeClr val="dk1"/>
                </a:solidFill>
              </a:rPr>
              <a:t>Zoho.com</a:t>
            </a:r>
            <a:r>
              <a:rPr lang="en-US" sz="2000" dirty="0">
                <a:solidFill>
                  <a:schemeClr val="dk1"/>
                </a:solidFill>
              </a:rPr>
              <a:t> </a:t>
            </a:r>
          </a:p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dk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172200" y="6477000"/>
            <a:ext cx="2538534" cy="338554"/>
          </a:xfrm>
          <a:prstGeom prst="rect">
            <a:avLst/>
          </a:prstGeom>
          <a:solidFill>
            <a:srgbClr val="C00000"/>
          </a:solidFill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n-US" sz="1600" b="1" cap="all" spc="0" dirty="0" smtClean="0">
                <a:ln w="0"/>
                <a:solidFill>
                  <a:schemeClr val="bg1"/>
                </a:solidFill>
                <a:effectLst>
                  <a:reflection blurRad="12700" stA="50000" endPos="50000" dist="5000" dir="5400000" sy="-100000" rotWithShape="0"/>
                </a:effectLst>
              </a:rPr>
              <a:t>The START-Up SHOP</a:t>
            </a:r>
            <a:endParaRPr lang="en-US" sz="1600" b="1" cap="all" spc="0" dirty="0">
              <a:ln w="0"/>
              <a:solidFill>
                <a:schemeClr val="bg1"/>
              </a:solidFill>
              <a:effectLst>
                <a:reflection blurRad="12700" stA="50000" endPos="50000" dist="5000" dir="5400000" sy="-100000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88131260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  <a:solidFill>
            <a:srgbClr val="FF6600"/>
          </a:solidFill>
          <a:ln>
            <a:solidFill>
              <a:srgbClr val="FFFF00"/>
            </a:solidFill>
          </a:ln>
        </p:spPr>
        <p:txBody>
          <a:bodyPr>
            <a:normAutofit/>
          </a:bodyPr>
          <a:lstStyle/>
          <a:p>
            <a:r>
              <a:rPr lang="en-US" sz="4000" dirty="0" smtClean="0">
                <a:solidFill>
                  <a:schemeClr val="bg1"/>
                </a:solidFill>
              </a:rPr>
              <a:t>Contact Info</a:t>
            </a:r>
            <a:endParaRPr lang="en-US" sz="4000" dirty="0">
              <a:solidFill>
                <a:schemeClr val="bg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81000" y="6553200"/>
            <a:ext cx="63246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err="1" smtClean="0"/>
              <a:t>SamCor</a:t>
            </a:r>
            <a:r>
              <a:rPr lang="en-US" sz="900" dirty="0" smtClean="0"/>
              <a:t> Consulting Group Propriety and Confidential may not be copied or duplicated without written consent. </a:t>
            </a:r>
            <a:endParaRPr lang="en-US" sz="900" dirty="0"/>
          </a:p>
        </p:txBody>
      </p:sp>
      <p:sp>
        <p:nvSpPr>
          <p:cNvPr id="8" name="Content Placeholder 6"/>
          <p:cNvSpPr txBox="1">
            <a:spLocks/>
          </p:cNvSpPr>
          <p:nvPr/>
        </p:nvSpPr>
        <p:spPr>
          <a:xfrm>
            <a:off x="304800" y="2362200"/>
            <a:ext cx="8305800" cy="205740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en-US" sz="2400" dirty="0" smtClean="0">
                <a:solidFill>
                  <a:schemeClr val="dk1"/>
                </a:solidFill>
              </a:rPr>
              <a:t>The Start-Up Shop</a:t>
            </a:r>
          </a:p>
          <a:p>
            <a:pPr marL="0" indent="0" algn="ctr">
              <a:buFont typeface="Arial" pitchFamily="34" charset="0"/>
              <a:buNone/>
            </a:pPr>
            <a:r>
              <a:rPr lang="en-US" sz="2400" dirty="0" smtClean="0">
                <a:solidFill>
                  <a:schemeClr val="dk1"/>
                </a:solidFill>
              </a:rPr>
              <a:t>Jazz Samira – Founder</a:t>
            </a:r>
          </a:p>
          <a:p>
            <a:pPr marL="0" indent="0" algn="ctr">
              <a:buNone/>
            </a:pPr>
            <a:r>
              <a:rPr lang="en-US" sz="2400" dirty="0">
                <a:solidFill>
                  <a:schemeClr val="dk1"/>
                </a:solidFill>
              </a:rPr>
              <a:t>Web: </a:t>
            </a:r>
            <a:r>
              <a:rPr lang="en-US" sz="2400" dirty="0" err="1">
                <a:solidFill>
                  <a:schemeClr val="dk1"/>
                </a:solidFill>
              </a:rPr>
              <a:t>t</a:t>
            </a:r>
            <a:r>
              <a:rPr lang="en-US" sz="2400" dirty="0" err="1" smtClean="0">
                <a:solidFill>
                  <a:schemeClr val="dk1"/>
                </a:solidFill>
              </a:rPr>
              <a:t>hestartupshop.ca</a:t>
            </a:r>
            <a:endParaRPr lang="en-US" sz="2400" dirty="0" smtClean="0">
              <a:solidFill>
                <a:schemeClr val="dk1"/>
              </a:solidFill>
            </a:endParaRPr>
          </a:p>
          <a:p>
            <a:pPr marL="0" indent="0" algn="ctr">
              <a:buFont typeface="Arial" pitchFamily="34" charset="0"/>
              <a:buNone/>
            </a:pPr>
            <a:r>
              <a:rPr lang="en-US" sz="2400" dirty="0" smtClean="0">
                <a:solidFill>
                  <a:schemeClr val="dk1"/>
                </a:solidFill>
              </a:rPr>
              <a:t>Email: </a:t>
            </a:r>
            <a:r>
              <a:rPr lang="en-US" sz="2400" dirty="0" smtClean="0">
                <a:solidFill>
                  <a:schemeClr val="dk1"/>
                </a:solidFill>
                <a:hlinkClick r:id="rId3"/>
              </a:rPr>
              <a:t>jazz@thestartupshop.ca</a:t>
            </a:r>
            <a:endParaRPr lang="en-US" sz="2000" dirty="0" smtClean="0">
              <a:solidFill>
                <a:schemeClr val="dk1"/>
              </a:solidFill>
            </a:endParaRPr>
          </a:p>
          <a:p>
            <a:pPr marL="0" indent="0" algn="ctr">
              <a:buFont typeface="Arial" pitchFamily="34" charset="0"/>
              <a:buNone/>
            </a:pPr>
            <a:r>
              <a:rPr lang="en-US" sz="2400" dirty="0">
                <a:solidFill>
                  <a:schemeClr val="dk1"/>
                </a:solidFill>
              </a:rPr>
              <a:t>Telephone: 416 388 4730</a:t>
            </a:r>
          </a:p>
        </p:txBody>
      </p:sp>
      <p:sp>
        <p:nvSpPr>
          <p:cNvPr id="6" name="Rectangle 5"/>
          <p:cNvSpPr/>
          <p:nvPr/>
        </p:nvSpPr>
        <p:spPr>
          <a:xfrm>
            <a:off x="6172200" y="6477000"/>
            <a:ext cx="2538534" cy="338554"/>
          </a:xfrm>
          <a:prstGeom prst="rect">
            <a:avLst/>
          </a:prstGeom>
          <a:solidFill>
            <a:srgbClr val="C00000"/>
          </a:solidFill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n-US" sz="1600" b="1" cap="all" spc="0" dirty="0" smtClean="0">
                <a:ln w="0"/>
                <a:solidFill>
                  <a:schemeClr val="bg1"/>
                </a:solidFill>
                <a:effectLst>
                  <a:reflection blurRad="12700" stA="50000" endPos="50000" dist="5000" dir="5400000" sy="-100000" rotWithShape="0"/>
                </a:effectLst>
              </a:rPr>
              <a:t>The START-Up SHOP</a:t>
            </a:r>
            <a:endParaRPr lang="en-US" sz="1600" b="1" cap="all" spc="0" dirty="0">
              <a:ln w="0"/>
              <a:solidFill>
                <a:schemeClr val="bg1"/>
              </a:solidFill>
              <a:effectLst>
                <a:reflection blurRad="12700" stA="50000" endPos="50000" dist="5000" dir="5400000" sy="-100000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868233483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  <a:solidFill>
            <a:srgbClr val="FF6600"/>
          </a:solidFill>
          <a:ln>
            <a:solidFill>
              <a:srgbClr val="FFFF00"/>
            </a:solidFill>
          </a:ln>
        </p:spPr>
        <p:txBody>
          <a:bodyPr>
            <a:normAutofit/>
          </a:bodyPr>
          <a:lstStyle/>
          <a:p>
            <a:r>
              <a:rPr lang="en-US" sz="4000" dirty="0" smtClean="0">
                <a:solidFill>
                  <a:schemeClr val="bg1"/>
                </a:solidFill>
              </a:rPr>
              <a:t>Agenda</a:t>
            </a:r>
            <a:endParaRPr lang="en-US" sz="4000" dirty="0">
              <a:solidFill>
                <a:schemeClr val="bg1"/>
              </a:solidFill>
            </a:endParaRPr>
          </a:p>
        </p:txBody>
      </p:sp>
      <p:grpSp>
        <p:nvGrpSpPr>
          <p:cNvPr id="19" name="Group 18"/>
          <p:cNvGrpSpPr/>
          <p:nvPr/>
        </p:nvGrpSpPr>
        <p:grpSpPr>
          <a:xfrm>
            <a:off x="609600" y="1295400"/>
            <a:ext cx="7987562" cy="1854200"/>
            <a:chOff x="609600" y="1295400"/>
            <a:chExt cx="7987562" cy="1854200"/>
          </a:xfrm>
        </p:grpSpPr>
        <p:sp>
          <p:nvSpPr>
            <p:cNvPr id="12" name="Content Placeholder 2"/>
            <p:cNvSpPr txBox="1">
              <a:spLocks/>
            </p:cNvSpPr>
            <p:nvPr/>
          </p:nvSpPr>
          <p:spPr>
            <a:xfrm>
              <a:off x="609600" y="1295400"/>
              <a:ext cx="6172200" cy="1600200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lIns="91440" tIns="45720" rIns="91440" bIns="45720" rtlCol="0">
              <a:noAutofit/>
            </a:bodyPr>
            <a:lstStyle>
              <a:lvl1pPr marL="342900" indent="-3429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32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sz="2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sz="20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457200" rtl="0" eaLnBrk="1" latinLnBrk="0" hangingPunct="1">
                <a:spcBef>
                  <a:spcPct val="20000"/>
                </a:spcBef>
                <a:buFont typeface="Arial"/>
                <a:buChar char="»"/>
                <a:defRPr sz="20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en-US" sz="2000" dirty="0" smtClean="0">
                  <a:solidFill>
                    <a:schemeClr val="tx1"/>
                  </a:solidFill>
                </a:rPr>
                <a:t>In </a:t>
              </a:r>
              <a:r>
                <a:rPr lang="en-US" sz="2000" dirty="0">
                  <a:solidFill>
                    <a:schemeClr val="tx1"/>
                  </a:solidFill>
                </a:rPr>
                <a:t>today’s meeting we will discuss:</a:t>
              </a:r>
            </a:p>
            <a:p>
              <a:pPr marL="0" indent="0">
                <a:buNone/>
              </a:pPr>
              <a:endParaRPr lang="en-US" sz="2000" dirty="0">
                <a:solidFill>
                  <a:schemeClr val="tx1"/>
                </a:solidFill>
              </a:endParaRPr>
            </a:p>
            <a:p>
              <a:r>
                <a:rPr lang="en-US" sz="2000" dirty="0">
                  <a:solidFill>
                    <a:schemeClr val="tx1"/>
                  </a:solidFill>
                </a:rPr>
                <a:t>The </a:t>
              </a:r>
              <a:r>
                <a:rPr lang="en-US" sz="2000" dirty="0" smtClean="0">
                  <a:solidFill>
                    <a:schemeClr val="tx1"/>
                  </a:solidFill>
                </a:rPr>
                <a:t>importance </a:t>
              </a:r>
              <a:r>
                <a:rPr lang="en-US" sz="2000" dirty="0">
                  <a:solidFill>
                    <a:schemeClr val="tx1"/>
                  </a:solidFill>
                </a:rPr>
                <a:t>of </a:t>
              </a:r>
              <a:r>
                <a:rPr lang="en-US" sz="2000" b="1" dirty="0">
                  <a:solidFill>
                    <a:srgbClr val="FF0000"/>
                  </a:solidFill>
                </a:rPr>
                <a:t>TESTING</a:t>
              </a:r>
              <a:r>
                <a:rPr lang="en-US" sz="2000" dirty="0">
                  <a:solidFill>
                    <a:schemeClr val="tx1"/>
                  </a:solidFill>
                </a:rPr>
                <a:t> for a Minimal Viable </a:t>
              </a:r>
            </a:p>
            <a:p>
              <a:pPr marL="0" indent="0">
                <a:buNone/>
              </a:pPr>
              <a:r>
                <a:rPr lang="en-US" sz="2000" dirty="0">
                  <a:solidFill>
                    <a:schemeClr val="tx1"/>
                  </a:solidFill>
                </a:rPr>
                <a:t>Product (MVP) before going to market</a:t>
              </a:r>
            </a:p>
            <a:p>
              <a:pPr marL="0" indent="0">
                <a:buNone/>
              </a:pPr>
              <a:endParaRPr lang="en-US" sz="2000" dirty="0" smtClean="0">
                <a:solidFill>
                  <a:schemeClr val="tx1"/>
                </a:solidFill>
              </a:endParaRPr>
            </a:p>
            <a:p>
              <a:pPr marL="0" indent="0">
                <a:buFont typeface="Arial"/>
                <a:buNone/>
              </a:pPr>
              <a:endParaRPr lang="en-US" sz="2000" dirty="0">
                <a:solidFill>
                  <a:schemeClr val="tx1"/>
                </a:solidFill>
              </a:endParaRPr>
            </a:p>
            <a:p>
              <a:pPr marL="0" indent="0">
                <a:buFont typeface="Arial"/>
                <a:buNone/>
              </a:pPr>
              <a:endParaRPr lang="en-US" sz="2000" dirty="0">
                <a:solidFill>
                  <a:schemeClr val="tx1"/>
                </a:solidFill>
              </a:endParaRPr>
            </a:p>
          </p:txBody>
        </p:sp>
        <p:pic>
          <p:nvPicPr>
            <p:cNvPr id="14" name="Picture 13" descr="testing1.jp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477000" y="1905000"/>
              <a:ext cx="2120162" cy="1244600"/>
            </a:xfrm>
            <a:prstGeom prst="rect">
              <a:avLst/>
            </a:prstGeom>
          </p:spPr>
        </p:pic>
      </p:grpSp>
      <p:sp>
        <p:nvSpPr>
          <p:cNvPr id="16" name="TextBox 15"/>
          <p:cNvSpPr txBox="1"/>
          <p:nvPr/>
        </p:nvSpPr>
        <p:spPr>
          <a:xfrm>
            <a:off x="381000" y="6553200"/>
            <a:ext cx="63246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/>
              <a:t>The Start-up Shop Propriety and Confidential may not be copied or duplicated without written consent. </a:t>
            </a:r>
            <a:endParaRPr lang="en-US" sz="900" dirty="0"/>
          </a:p>
        </p:txBody>
      </p:sp>
      <p:grpSp>
        <p:nvGrpSpPr>
          <p:cNvPr id="20" name="Group 19"/>
          <p:cNvGrpSpPr/>
          <p:nvPr/>
        </p:nvGrpSpPr>
        <p:grpSpPr>
          <a:xfrm>
            <a:off x="609600" y="3124200"/>
            <a:ext cx="7721600" cy="1600200"/>
            <a:chOff x="609600" y="3124200"/>
            <a:chExt cx="7721600" cy="1600200"/>
          </a:xfrm>
        </p:grpSpPr>
        <p:pic>
          <p:nvPicPr>
            <p:cNvPr id="6" name="Picture 5" descr="Investing1.jp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629400" y="3429000"/>
              <a:ext cx="1701800" cy="1193800"/>
            </a:xfrm>
            <a:prstGeom prst="rect">
              <a:avLst/>
            </a:prstGeom>
          </p:spPr>
        </p:pic>
        <p:sp>
          <p:nvSpPr>
            <p:cNvPr id="17" name="Content Placeholder 2"/>
            <p:cNvSpPr txBox="1">
              <a:spLocks/>
            </p:cNvSpPr>
            <p:nvPr/>
          </p:nvSpPr>
          <p:spPr>
            <a:xfrm>
              <a:off x="609600" y="3124200"/>
              <a:ext cx="6172200" cy="1600200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lIns="91440" tIns="45720" rIns="91440" bIns="45720" rtlCol="0">
              <a:noAutofit/>
            </a:bodyPr>
            <a:lstStyle>
              <a:lvl1pPr marL="342900" indent="-3429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32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sz="2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sz="20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457200" rtl="0" eaLnBrk="1" latinLnBrk="0" hangingPunct="1">
                <a:spcBef>
                  <a:spcPct val="20000"/>
                </a:spcBef>
                <a:buFont typeface="Arial"/>
                <a:buChar char="»"/>
                <a:defRPr sz="20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endParaRPr lang="en-US" sz="2000" dirty="0">
                <a:solidFill>
                  <a:schemeClr val="tx1"/>
                </a:solidFill>
              </a:endParaRPr>
            </a:p>
            <a:p>
              <a:r>
                <a:rPr lang="en-US" sz="2000" dirty="0">
                  <a:solidFill>
                    <a:schemeClr val="tx1"/>
                  </a:solidFill>
                </a:rPr>
                <a:t>Determining the right level of </a:t>
              </a:r>
              <a:r>
                <a:rPr lang="en-US" sz="2000" b="1" dirty="0">
                  <a:solidFill>
                    <a:srgbClr val="FF0000"/>
                  </a:solidFill>
                </a:rPr>
                <a:t>INVESTMENT</a:t>
              </a:r>
            </a:p>
            <a:p>
              <a:pPr marL="0" indent="0">
                <a:buNone/>
              </a:pPr>
              <a:r>
                <a:rPr lang="en-US" sz="2000" dirty="0" smtClean="0">
                  <a:solidFill>
                    <a:schemeClr val="tx1"/>
                  </a:solidFill>
                </a:rPr>
                <a:t>to take your business online</a:t>
              </a:r>
              <a:endParaRPr lang="en-US" sz="20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21" name="Group 20"/>
          <p:cNvGrpSpPr/>
          <p:nvPr/>
        </p:nvGrpSpPr>
        <p:grpSpPr>
          <a:xfrm>
            <a:off x="381000" y="4191000"/>
            <a:ext cx="8077200" cy="1447800"/>
            <a:chOff x="457200" y="4495800"/>
            <a:chExt cx="8077200" cy="1447800"/>
          </a:xfrm>
        </p:grpSpPr>
        <p:pic>
          <p:nvPicPr>
            <p:cNvPr id="11" name="Picture 10" descr="loyalty.jpg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781800" y="4648200"/>
              <a:ext cx="1752600" cy="1267980"/>
            </a:xfrm>
            <a:prstGeom prst="rect">
              <a:avLst/>
            </a:prstGeom>
          </p:spPr>
        </p:pic>
        <p:sp>
          <p:nvSpPr>
            <p:cNvPr id="18" name="Content Placeholder 2"/>
            <p:cNvSpPr txBox="1">
              <a:spLocks/>
            </p:cNvSpPr>
            <p:nvPr/>
          </p:nvSpPr>
          <p:spPr>
            <a:xfrm>
              <a:off x="457200" y="4495800"/>
              <a:ext cx="6172200" cy="1447800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lIns="91440" tIns="45720" rIns="91440" bIns="45720" rtlCol="0">
              <a:noAutofit/>
            </a:bodyPr>
            <a:lstStyle>
              <a:lvl1pPr marL="342900" indent="-3429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32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sz="2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sz="20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457200" rtl="0" eaLnBrk="1" latinLnBrk="0" hangingPunct="1">
                <a:spcBef>
                  <a:spcPct val="20000"/>
                </a:spcBef>
                <a:buFont typeface="Arial"/>
                <a:buChar char="»"/>
                <a:defRPr sz="20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endParaRPr lang="en-US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endParaRPr>
            </a:p>
            <a:p>
              <a:pPr marL="0" indent="0">
                <a:buNone/>
              </a:pPr>
              <a:endParaRPr lang="en-US" sz="2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endParaRPr>
            </a:p>
            <a:p>
              <a:r>
                <a:rPr lang="en-US" sz="2000" dirty="0" smtClean="0">
                  <a:solidFill>
                    <a:schemeClr val="tx1"/>
                  </a:solidFill>
                </a:rPr>
                <a:t>Developing a </a:t>
              </a:r>
              <a:r>
                <a:rPr lang="en-US" sz="2000" b="1" dirty="0" smtClean="0">
                  <a:solidFill>
                    <a:srgbClr val="FF0000"/>
                  </a:solidFill>
                </a:rPr>
                <a:t>CUSTOMER </a:t>
              </a:r>
              <a:r>
                <a:rPr lang="en-US" sz="2000" b="1" dirty="0">
                  <a:solidFill>
                    <a:srgbClr val="FF0000"/>
                  </a:solidFill>
                </a:rPr>
                <a:t>LOYALTY</a:t>
              </a:r>
              <a:r>
                <a:rPr lang="en-US" sz="2000" dirty="0">
                  <a:solidFill>
                    <a:schemeClr val="tx1"/>
                  </a:solidFill>
                </a:rPr>
                <a:t> </a:t>
              </a:r>
              <a:r>
                <a:rPr lang="en-US" sz="2000" dirty="0" smtClean="0">
                  <a:solidFill>
                    <a:schemeClr val="tx1"/>
                  </a:solidFill>
                </a:rPr>
                <a:t>mindset from </a:t>
              </a:r>
              <a:r>
                <a:rPr lang="en-US" sz="2000" dirty="0">
                  <a:solidFill>
                    <a:schemeClr val="tx1"/>
                  </a:solidFill>
                </a:rPr>
                <a:t>the </a:t>
              </a:r>
              <a:r>
                <a:rPr lang="en-US" sz="2000" dirty="0" smtClean="0">
                  <a:solidFill>
                    <a:schemeClr val="tx1"/>
                  </a:solidFill>
                </a:rPr>
                <a:t>onset </a:t>
              </a:r>
              <a:endParaRPr lang="en-US" sz="2000" dirty="0">
                <a:solidFill>
                  <a:schemeClr val="tx1"/>
                </a:solidFill>
              </a:endParaRPr>
            </a:p>
            <a:p>
              <a:pPr marL="0" indent="0">
                <a:buFont typeface="Arial"/>
                <a:buNone/>
              </a:pPr>
              <a:endParaRPr lang="en-US" sz="2000" dirty="0">
                <a:solidFill>
                  <a:schemeClr val="tx1"/>
                </a:solidFill>
              </a:endParaRPr>
            </a:p>
            <a:p>
              <a:pPr marL="0" indent="0">
                <a:buFont typeface="Arial"/>
                <a:buNone/>
              </a:pPr>
              <a:endParaRPr lang="en-US" sz="2000" dirty="0">
                <a:solidFill>
                  <a:schemeClr val="tx1"/>
                </a:solidFill>
              </a:endParaRPr>
            </a:p>
          </p:txBody>
        </p:sp>
      </p:grpSp>
      <p:sp>
        <p:nvSpPr>
          <p:cNvPr id="22" name="Rectangle 21"/>
          <p:cNvSpPr/>
          <p:nvPr/>
        </p:nvSpPr>
        <p:spPr>
          <a:xfrm>
            <a:off x="6172200" y="6477000"/>
            <a:ext cx="2538534" cy="338554"/>
          </a:xfrm>
          <a:prstGeom prst="rect">
            <a:avLst/>
          </a:prstGeom>
          <a:solidFill>
            <a:srgbClr val="C00000"/>
          </a:solidFill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n-US" sz="1600" b="1" cap="all" spc="0" dirty="0" smtClean="0">
                <a:ln w="0"/>
                <a:solidFill>
                  <a:schemeClr val="bg1"/>
                </a:solidFill>
                <a:effectLst>
                  <a:reflection blurRad="12700" stA="50000" endPos="50000" dist="5000" dir="5400000" sy="-100000" rotWithShape="0"/>
                </a:effectLst>
              </a:rPr>
              <a:t>The START-Up SHOP</a:t>
            </a:r>
            <a:endParaRPr lang="en-US" sz="1600" b="1" cap="all" spc="0" dirty="0">
              <a:ln w="0"/>
              <a:solidFill>
                <a:schemeClr val="bg1"/>
              </a:solidFill>
              <a:effectLst>
                <a:reflection blurRad="12700" stA="50000" endPos="50000" dist="5000" dir="5400000" sy="-100000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391754291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  <a:solidFill>
            <a:srgbClr val="FF6600"/>
          </a:solidFill>
          <a:ln>
            <a:solidFill>
              <a:srgbClr val="FFFF00"/>
            </a:solidFill>
          </a:ln>
        </p:spPr>
        <p:txBody>
          <a:bodyPr>
            <a:normAutofit/>
          </a:bodyPr>
          <a:lstStyle/>
          <a:p>
            <a:r>
              <a:rPr lang="en-US" sz="4000" dirty="0" smtClean="0">
                <a:solidFill>
                  <a:schemeClr val="bg1"/>
                </a:solidFill>
              </a:rPr>
              <a:t>Small Business Life-cycle </a:t>
            </a:r>
            <a:endParaRPr lang="en-US" sz="4000" dirty="0">
              <a:solidFill>
                <a:schemeClr val="bg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143000" y="2133600"/>
            <a:ext cx="838200" cy="3352800"/>
          </a:xfrm>
          <a:prstGeom prst="rect">
            <a:avLst/>
          </a:prstGeom>
          <a:ln w="57150" cmpd="sng"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vert270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200" dirty="0" smtClean="0">
                <a:solidFill>
                  <a:schemeClr val="bg1"/>
                </a:solidFill>
              </a:rPr>
              <a:t>Ideation 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981200" y="2133600"/>
            <a:ext cx="1143000" cy="3352800"/>
          </a:xfrm>
          <a:prstGeom prst="rect">
            <a:avLst/>
          </a:prstGeom>
          <a:ln w="57150" cmpd="sng"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vert270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200" dirty="0" smtClean="0">
                <a:solidFill>
                  <a:schemeClr val="bg1"/>
                </a:solidFill>
              </a:rPr>
              <a:t>Start-up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3124200" y="2133600"/>
            <a:ext cx="1485900" cy="3352800"/>
          </a:xfrm>
          <a:prstGeom prst="rect">
            <a:avLst/>
          </a:prstGeom>
          <a:ln w="57150" cmpd="sng"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vert270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200" dirty="0" smtClean="0">
                <a:solidFill>
                  <a:schemeClr val="bg1"/>
                </a:solidFill>
              </a:rPr>
              <a:t>Growth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4610100" y="2133600"/>
            <a:ext cx="1796881" cy="3352800"/>
          </a:xfrm>
          <a:prstGeom prst="rect">
            <a:avLst/>
          </a:prstGeom>
          <a:ln w="57150" cmpd="sng"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vert270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200" dirty="0" smtClean="0">
                <a:solidFill>
                  <a:schemeClr val="bg1"/>
                </a:solidFill>
              </a:rPr>
              <a:t>Expansion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6406981" y="2133600"/>
            <a:ext cx="1251119" cy="3352800"/>
          </a:xfrm>
          <a:prstGeom prst="rect">
            <a:avLst/>
          </a:prstGeom>
          <a:ln w="57150" cmpd="sng"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vert270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200" dirty="0" smtClean="0">
                <a:solidFill>
                  <a:schemeClr val="bg1"/>
                </a:solidFill>
              </a:rPr>
              <a:t>Exit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4" name="Freeform 13"/>
          <p:cNvSpPr/>
          <p:nvPr/>
        </p:nvSpPr>
        <p:spPr>
          <a:xfrm>
            <a:off x="1168400" y="2392618"/>
            <a:ext cx="6014720" cy="3124262"/>
          </a:xfrm>
          <a:custGeom>
            <a:avLst/>
            <a:gdLst>
              <a:gd name="connsiteX0" fmla="*/ 0 w 6014720"/>
              <a:gd name="connsiteY0" fmla="*/ 3124262 h 3124262"/>
              <a:gd name="connsiteX1" fmla="*/ 2275840 w 6014720"/>
              <a:gd name="connsiteY1" fmla="*/ 25462 h 3124262"/>
              <a:gd name="connsiteX2" fmla="*/ 6014720 w 6014720"/>
              <a:gd name="connsiteY2" fmla="*/ 1569782 h 3124262"/>
              <a:gd name="connsiteX3" fmla="*/ 6014720 w 6014720"/>
              <a:gd name="connsiteY3" fmla="*/ 1569782 h 31242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014720" h="3124262">
                <a:moveTo>
                  <a:pt x="0" y="3124262"/>
                </a:moveTo>
                <a:cubicBezTo>
                  <a:pt x="636693" y="1704402"/>
                  <a:pt x="1273387" y="284542"/>
                  <a:pt x="2275840" y="25462"/>
                </a:cubicBezTo>
                <a:cubicBezTo>
                  <a:pt x="3278293" y="-233618"/>
                  <a:pt x="6014720" y="1569782"/>
                  <a:pt x="6014720" y="1569782"/>
                </a:cubicBezTo>
                <a:lnTo>
                  <a:pt x="6014720" y="1569782"/>
                </a:ln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cxnSp>
        <p:nvCxnSpPr>
          <p:cNvPr id="16" name="Straight Arrow Connector 15"/>
          <p:cNvCxnSpPr/>
          <p:nvPr/>
        </p:nvCxnSpPr>
        <p:spPr>
          <a:xfrm>
            <a:off x="914400" y="5943600"/>
            <a:ext cx="7061200" cy="0"/>
          </a:xfrm>
          <a:prstGeom prst="straightConnector1">
            <a:avLst/>
          </a:prstGeom>
          <a:ln w="76200" cmpd="sng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 flipV="1">
            <a:off x="914400" y="1676400"/>
            <a:ext cx="0" cy="4267200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" name="Group 8"/>
          <p:cNvGrpSpPr/>
          <p:nvPr/>
        </p:nvGrpSpPr>
        <p:grpSpPr>
          <a:xfrm>
            <a:off x="1981200" y="2133600"/>
            <a:ext cx="5410200" cy="3200400"/>
            <a:chOff x="6248400" y="1295400"/>
            <a:chExt cx="5410200" cy="3200400"/>
          </a:xfrm>
        </p:grpSpPr>
        <p:sp>
          <p:nvSpPr>
            <p:cNvPr id="3" name="Rounded Rectangle 2"/>
            <p:cNvSpPr/>
            <p:nvPr/>
          </p:nvSpPr>
          <p:spPr>
            <a:xfrm>
              <a:off x="6248400" y="1295400"/>
              <a:ext cx="5410200" cy="3200400"/>
            </a:xfrm>
            <a:prstGeom prst="roundRect">
              <a:avLst/>
            </a:prstGeom>
            <a:ln w="57150" cmpd="sng"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lang="en-US" dirty="0">
                <a:solidFill>
                  <a:schemeClr val="bg1"/>
                </a:solidFill>
              </a:endParaRPr>
            </a:p>
          </p:txBody>
        </p:sp>
        <p:pic>
          <p:nvPicPr>
            <p:cNvPr id="8" name="Picture 7" descr="lightbulb growing.jp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467600" y="1447800"/>
              <a:ext cx="2857500" cy="2857500"/>
            </a:xfrm>
            <a:prstGeom prst="rect">
              <a:avLst/>
            </a:prstGeom>
          </p:spPr>
        </p:pic>
      </p:grpSp>
      <p:sp>
        <p:nvSpPr>
          <p:cNvPr id="21" name="TextBox 20"/>
          <p:cNvSpPr txBox="1"/>
          <p:nvPr/>
        </p:nvSpPr>
        <p:spPr>
          <a:xfrm>
            <a:off x="381000" y="6553200"/>
            <a:ext cx="63246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/>
              <a:t>The Start-up Shop Propriety and Confidential may not be copied or duplicated without written consent. </a:t>
            </a:r>
            <a:endParaRPr lang="en-US" sz="900" dirty="0"/>
          </a:p>
        </p:txBody>
      </p:sp>
      <p:sp>
        <p:nvSpPr>
          <p:cNvPr id="17" name="Rectangle 16"/>
          <p:cNvSpPr/>
          <p:nvPr/>
        </p:nvSpPr>
        <p:spPr>
          <a:xfrm>
            <a:off x="6172200" y="6477000"/>
            <a:ext cx="2538534" cy="338554"/>
          </a:xfrm>
          <a:prstGeom prst="rect">
            <a:avLst/>
          </a:prstGeom>
          <a:solidFill>
            <a:srgbClr val="C00000"/>
          </a:solidFill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n-US" sz="1600" b="1" cap="all" spc="0" dirty="0" smtClean="0">
                <a:ln w="0"/>
                <a:solidFill>
                  <a:schemeClr val="bg1"/>
                </a:solidFill>
                <a:effectLst>
                  <a:reflection blurRad="12700" stA="50000" endPos="50000" dist="5000" dir="5400000" sy="-100000" rotWithShape="0"/>
                </a:effectLst>
              </a:rPr>
              <a:t>The START-Up SHOP</a:t>
            </a:r>
            <a:endParaRPr lang="en-US" sz="1600" b="1" cap="all" spc="0" dirty="0">
              <a:ln w="0"/>
              <a:solidFill>
                <a:schemeClr val="bg1"/>
              </a:solidFill>
              <a:effectLst>
                <a:reflection blurRad="12700" stA="50000" endPos="50000" dist="5000" dir="5400000" sy="-100000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297312008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  <a:solidFill>
            <a:srgbClr val="FF6600"/>
          </a:solidFill>
          <a:ln>
            <a:solidFill>
              <a:srgbClr val="FFFF00"/>
            </a:solidFill>
          </a:ln>
        </p:spPr>
        <p:txBody>
          <a:bodyPr>
            <a:normAutofit/>
          </a:bodyPr>
          <a:lstStyle/>
          <a:p>
            <a:r>
              <a:rPr lang="en-US" sz="4000" dirty="0" smtClean="0">
                <a:solidFill>
                  <a:schemeClr val="bg1"/>
                </a:solidFill>
              </a:rPr>
              <a:t>The Start-up: Avoiding Pitfalls</a:t>
            </a:r>
            <a:endParaRPr lang="en-US" sz="4000" dirty="0">
              <a:solidFill>
                <a:schemeClr val="bg1"/>
              </a:solidFill>
            </a:endParaRPr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20637094"/>
              </p:ext>
            </p:extLst>
          </p:nvPr>
        </p:nvGraphicFramePr>
        <p:xfrm>
          <a:off x="443688" y="1278100"/>
          <a:ext cx="8471712" cy="4724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8" name="Content Placeholder 6"/>
          <p:cNvSpPr txBox="1">
            <a:spLocks/>
          </p:cNvSpPr>
          <p:nvPr/>
        </p:nvSpPr>
        <p:spPr>
          <a:xfrm>
            <a:off x="533400" y="1219200"/>
            <a:ext cx="8305800" cy="5105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sz="2400" dirty="0"/>
              <a:t>5 S</a:t>
            </a:r>
            <a:r>
              <a:rPr lang="en-US" sz="2400" dirty="0" smtClean="0"/>
              <a:t>teps </a:t>
            </a:r>
            <a:r>
              <a:rPr lang="en-US" sz="2400" dirty="0"/>
              <a:t>to avoid the </a:t>
            </a:r>
            <a:r>
              <a:rPr lang="en-US" sz="2400" dirty="0" smtClean="0"/>
              <a:t>Common </a:t>
            </a:r>
            <a:r>
              <a:rPr lang="en-US" sz="2400" dirty="0"/>
              <a:t>Pitfalls in the </a:t>
            </a:r>
            <a:r>
              <a:rPr lang="en-US" sz="2400" dirty="0" smtClean="0"/>
              <a:t>Start</a:t>
            </a:r>
            <a:r>
              <a:rPr lang="en-US" sz="2400" dirty="0"/>
              <a:t>-up </a:t>
            </a:r>
            <a:r>
              <a:rPr lang="en-US" sz="2400" dirty="0" smtClean="0"/>
              <a:t>phase:</a:t>
            </a:r>
            <a:endParaRPr lang="en-US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pPr marL="0" indent="0">
              <a:buFont typeface="Arial" pitchFamily="34" charset="0"/>
              <a:buNone/>
            </a:pPr>
            <a:endParaRPr lang="en-US" sz="2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81000" y="6553200"/>
            <a:ext cx="63246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/>
              <a:t>The Start-up Shop Propriety and Confidential may not be copied or duplicated without written consent. </a:t>
            </a:r>
            <a:endParaRPr lang="en-US" sz="900" dirty="0"/>
          </a:p>
        </p:txBody>
      </p:sp>
      <p:sp>
        <p:nvSpPr>
          <p:cNvPr id="3" name="Rectangle 2"/>
          <p:cNvSpPr/>
          <p:nvPr/>
        </p:nvSpPr>
        <p:spPr>
          <a:xfrm>
            <a:off x="3733800" y="2819400"/>
            <a:ext cx="1752600" cy="2667000"/>
          </a:xfrm>
          <a:prstGeom prst="rect">
            <a:avLst/>
          </a:prstGeom>
          <a:noFill/>
          <a:ln w="76200" cmpd="sng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/>
          </a:p>
          <a:p>
            <a:pPr algn="ctr"/>
            <a:endParaRPr lang="en-US" dirty="0" smtClean="0"/>
          </a:p>
        </p:txBody>
      </p:sp>
      <p:sp>
        <p:nvSpPr>
          <p:cNvPr id="12" name="Rectangle 11"/>
          <p:cNvSpPr/>
          <p:nvPr/>
        </p:nvSpPr>
        <p:spPr>
          <a:xfrm>
            <a:off x="7239000" y="1981200"/>
            <a:ext cx="1676400" cy="2971800"/>
          </a:xfrm>
          <a:prstGeom prst="rect">
            <a:avLst/>
          </a:prstGeom>
          <a:noFill/>
          <a:ln w="76200" cmpd="sng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5562600" y="2438400"/>
            <a:ext cx="1600200" cy="3048000"/>
          </a:xfrm>
          <a:prstGeom prst="rect">
            <a:avLst/>
          </a:prstGeom>
          <a:noFill/>
          <a:ln w="76200" cmpd="sng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/>
          </a:p>
          <a:p>
            <a:pPr algn="ctr"/>
            <a:endParaRPr lang="en-US" dirty="0" smtClean="0"/>
          </a:p>
        </p:txBody>
      </p:sp>
      <p:sp>
        <p:nvSpPr>
          <p:cNvPr id="14" name="Rectangle 13"/>
          <p:cNvSpPr/>
          <p:nvPr/>
        </p:nvSpPr>
        <p:spPr>
          <a:xfrm>
            <a:off x="6172200" y="6477000"/>
            <a:ext cx="2538534" cy="338554"/>
          </a:xfrm>
          <a:prstGeom prst="rect">
            <a:avLst/>
          </a:prstGeom>
          <a:solidFill>
            <a:srgbClr val="C00000"/>
          </a:solidFill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n-US" sz="1600" b="1" cap="all" spc="0" dirty="0" smtClean="0">
                <a:ln w="0"/>
                <a:solidFill>
                  <a:schemeClr val="bg1"/>
                </a:solidFill>
                <a:effectLst>
                  <a:reflection blurRad="12700" stA="50000" endPos="50000" dist="5000" dir="5400000" sy="-100000" rotWithShape="0"/>
                </a:effectLst>
              </a:rPr>
              <a:t>The START-Up SHOP</a:t>
            </a:r>
            <a:endParaRPr lang="en-US" sz="1600" b="1" cap="all" spc="0" dirty="0">
              <a:ln w="0"/>
              <a:solidFill>
                <a:schemeClr val="bg1"/>
              </a:solidFill>
              <a:effectLst>
                <a:reflection blurRad="12700" stA="50000" endPos="50000" dist="5000" dir="5400000" sy="-100000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916677210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9" grpId="0">
        <p:bldAsOne/>
      </p:bldGraphic>
      <p:bldP spid="3" grpId="0" animBg="1"/>
      <p:bldP spid="12" grpId="0" animBg="1"/>
      <p:bldP spid="1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  <a:solidFill>
            <a:srgbClr val="FF6600"/>
          </a:solidFill>
          <a:ln>
            <a:solidFill>
              <a:srgbClr val="FFFF00"/>
            </a:solidFill>
          </a:ln>
        </p:spPr>
        <p:txBody>
          <a:bodyPr>
            <a:normAutofit/>
          </a:bodyPr>
          <a:lstStyle/>
          <a:p>
            <a:r>
              <a:rPr lang="en-US" sz="4000" dirty="0" smtClean="0">
                <a:solidFill>
                  <a:schemeClr val="bg1"/>
                </a:solidFill>
              </a:rPr>
              <a:t>Testing for MVP</a:t>
            </a:r>
            <a:endParaRPr lang="en-US" sz="4000" dirty="0">
              <a:solidFill>
                <a:schemeClr val="bg1"/>
              </a:solidFill>
            </a:endParaRPr>
          </a:p>
        </p:txBody>
      </p:sp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3853868247"/>
              </p:ext>
            </p:extLst>
          </p:nvPr>
        </p:nvGraphicFramePr>
        <p:xfrm>
          <a:off x="-381000" y="3657600"/>
          <a:ext cx="3581400" cy="279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533400" y="1143000"/>
            <a:ext cx="8077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Invest time in the early stages of your business to test different value propositions and offerings  through various channels.</a:t>
            </a:r>
          </a:p>
          <a:p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381000" y="6553200"/>
            <a:ext cx="63246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/>
              <a:t>The Start-up Shop Propriety and Confidential may not be copied or duplicated without written consent. </a:t>
            </a:r>
            <a:endParaRPr lang="en-US" sz="900" dirty="0"/>
          </a:p>
        </p:txBody>
      </p:sp>
      <p:sp>
        <p:nvSpPr>
          <p:cNvPr id="14" name="TextBox 13"/>
          <p:cNvSpPr txBox="1"/>
          <p:nvPr/>
        </p:nvSpPr>
        <p:spPr>
          <a:xfrm>
            <a:off x="3962400" y="1828800"/>
            <a:ext cx="38862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/>
              <a:t>Testing Principles: 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600" dirty="0" smtClean="0"/>
              <a:t>Build simple </a:t>
            </a:r>
            <a:r>
              <a:rPr lang="en-US" sz="1600" i="1" dirty="0" smtClean="0"/>
              <a:t>landing pag</a:t>
            </a:r>
            <a:r>
              <a:rPr lang="en-US" sz="1600" dirty="0" smtClean="0"/>
              <a:t>es to test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600" dirty="0" smtClean="0"/>
              <a:t>Learn </a:t>
            </a:r>
            <a:r>
              <a:rPr lang="en-US" sz="1600" dirty="0"/>
              <a:t>about what </a:t>
            </a:r>
            <a:r>
              <a:rPr lang="en-US" sz="1600" i="1" dirty="0"/>
              <a:t>customers do </a:t>
            </a:r>
            <a:r>
              <a:rPr lang="en-US" sz="1600" dirty="0"/>
              <a:t>NOT what they say they will do </a:t>
            </a:r>
            <a:endParaRPr lang="en-US" sz="1600" dirty="0" smtClean="0"/>
          </a:p>
          <a:p>
            <a:pPr marL="342900" indent="-342900">
              <a:buFont typeface="+mj-lt"/>
              <a:buAutoNum type="arabicPeriod"/>
            </a:pPr>
            <a:r>
              <a:rPr lang="en-US" sz="1600" dirty="0" smtClean="0"/>
              <a:t>Test </a:t>
            </a:r>
            <a:r>
              <a:rPr lang="en-US" sz="1600" dirty="0"/>
              <a:t>your features, packages, value proposition, pricing, promotion channels </a:t>
            </a:r>
            <a:endParaRPr lang="en-US" sz="1600" dirty="0" smtClean="0"/>
          </a:p>
          <a:p>
            <a:pPr marL="342900" indent="-342900">
              <a:buFont typeface="+mj-lt"/>
              <a:buAutoNum type="arabicPeriod"/>
            </a:pPr>
            <a:r>
              <a:rPr lang="en-US" sz="1600" dirty="0" smtClean="0"/>
              <a:t>Your </a:t>
            </a:r>
            <a:r>
              <a:rPr lang="en-US" sz="1600" dirty="0"/>
              <a:t>offering </a:t>
            </a:r>
            <a:r>
              <a:rPr lang="en-US" sz="1600" i="1" dirty="0"/>
              <a:t>doesn't have to be perfect </a:t>
            </a:r>
            <a:r>
              <a:rPr lang="en-US" sz="1600" dirty="0"/>
              <a:t>- test, learn and then test again</a:t>
            </a:r>
          </a:p>
          <a:p>
            <a:endParaRPr lang="en-US" sz="1600" dirty="0"/>
          </a:p>
        </p:txBody>
      </p:sp>
      <p:pic>
        <p:nvPicPr>
          <p:cNvPr id="16" name="Picture 15" descr="testing1.jpg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43800" y="381000"/>
            <a:ext cx="1053362" cy="542156"/>
          </a:xfrm>
          <a:prstGeom prst="rect">
            <a:avLst/>
          </a:prstGeom>
        </p:spPr>
      </p:pic>
      <p:sp>
        <p:nvSpPr>
          <p:cNvPr id="7" name="Rounded Rectangle 6"/>
          <p:cNvSpPr/>
          <p:nvPr/>
        </p:nvSpPr>
        <p:spPr>
          <a:xfrm>
            <a:off x="3886200" y="4648200"/>
            <a:ext cx="4419600" cy="1143000"/>
          </a:xfrm>
          <a:prstGeom prst="roundRect">
            <a:avLst>
              <a:gd name="adj" fmla="val 48584"/>
            </a:avLst>
          </a:prstGeom>
          <a:solidFill>
            <a:srgbClr val="FF66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        Your Product or Offering does not have to be perfect from the beginning </a:t>
            </a:r>
            <a:endParaRPr lang="en-US" dirty="0"/>
          </a:p>
        </p:txBody>
      </p:sp>
      <p:pic>
        <p:nvPicPr>
          <p:cNvPr id="19" name="Picture 18" descr="lean startup.jpg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2057400"/>
            <a:ext cx="2820894" cy="1498600"/>
          </a:xfrm>
          <a:prstGeom prst="rect">
            <a:avLst/>
          </a:prstGeom>
        </p:spPr>
      </p:pic>
      <p:sp>
        <p:nvSpPr>
          <p:cNvPr id="20" name="Rectangle 19"/>
          <p:cNvSpPr/>
          <p:nvPr/>
        </p:nvSpPr>
        <p:spPr>
          <a:xfrm>
            <a:off x="6172200" y="6477000"/>
            <a:ext cx="2538534" cy="338554"/>
          </a:xfrm>
          <a:prstGeom prst="rect">
            <a:avLst/>
          </a:prstGeom>
          <a:solidFill>
            <a:srgbClr val="C00000"/>
          </a:solidFill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n-US" sz="1600" b="1" cap="all" spc="0" dirty="0" smtClean="0">
                <a:ln w="0"/>
                <a:solidFill>
                  <a:schemeClr val="bg1"/>
                </a:solidFill>
                <a:effectLst>
                  <a:reflection blurRad="12700" stA="50000" endPos="50000" dist="5000" dir="5400000" sy="-100000" rotWithShape="0"/>
                </a:effectLst>
              </a:rPr>
              <a:t>The START-Up SHOP</a:t>
            </a:r>
            <a:endParaRPr lang="en-US" sz="1600" b="1" cap="all" spc="0" dirty="0">
              <a:ln w="0"/>
              <a:solidFill>
                <a:schemeClr val="bg1"/>
              </a:solidFill>
              <a:effectLst>
                <a:reflection blurRad="12700" stA="50000" endPos="50000" dist="5000" dir="5400000" sy="-100000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425786745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3" grpId="0">
        <p:bldAsOne/>
      </p:bldGraphic>
      <p:bldP spid="6" grpId="0"/>
      <p:bldP spid="14" grpId="0"/>
      <p:bldP spid="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  <a:solidFill>
            <a:srgbClr val="FF6600"/>
          </a:solidFill>
          <a:ln>
            <a:solidFill>
              <a:srgbClr val="FFFF00"/>
            </a:solidFill>
          </a:ln>
        </p:spPr>
        <p:txBody>
          <a:bodyPr>
            <a:normAutofit/>
          </a:bodyPr>
          <a:lstStyle/>
          <a:p>
            <a:r>
              <a:rPr lang="en-US" sz="4000" dirty="0" smtClean="0">
                <a:solidFill>
                  <a:schemeClr val="bg1"/>
                </a:solidFill>
              </a:rPr>
              <a:t>Steps to Testing for MVP</a:t>
            </a:r>
            <a:endParaRPr lang="en-US" sz="4000" dirty="0">
              <a:solidFill>
                <a:schemeClr val="bg1"/>
              </a:solidFill>
            </a:endParaRPr>
          </a:p>
        </p:txBody>
      </p:sp>
      <p:graphicFrame>
        <p:nvGraphicFramePr>
          <p:cNvPr id="3" name="Content Placeholder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38518622"/>
              </p:ext>
            </p:extLst>
          </p:nvPr>
        </p:nvGraphicFramePr>
        <p:xfrm>
          <a:off x="-56242" y="17353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381000" y="6553200"/>
            <a:ext cx="63246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/>
              <a:t>The Start-up Shop Propriety and Confidential may not be copied or duplicated without written consent. </a:t>
            </a:r>
            <a:endParaRPr lang="en-US" sz="900" dirty="0"/>
          </a:p>
        </p:txBody>
      </p:sp>
      <p:pic>
        <p:nvPicPr>
          <p:cNvPr id="10" name="Picture 9" descr="testing1.jpg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43800" y="381000"/>
            <a:ext cx="1053362" cy="542156"/>
          </a:xfrm>
          <a:prstGeom prst="rect">
            <a:avLst/>
          </a:prstGeom>
        </p:spPr>
      </p:pic>
      <p:pic>
        <p:nvPicPr>
          <p:cNvPr id="15" name="Picture 14" descr="the four hour work week.jpg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62600" y="1295400"/>
            <a:ext cx="2500424" cy="1791971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>
          <a:xfrm>
            <a:off x="6172200" y="6477000"/>
            <a:ext cx="2538534" cy="338554"/>
          </a:xfrm>
          <a:prstGeom prst="rect">
            <a:avLst/>
          </a:prstGeom>
          <a:solidFill>
            <a:srgbClr val="C00000"/>
          </a:solidFill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n-US" sz="1600" b="1" cap="all" spc="0" dirty="0" smtClean="0">
                <a:ln w="0"/>
                <a:solidFill>
                  <a:schemeClr val="bg1"/>
                </a:solidFill>
                <a:effectLst>
                  <a:reflection blurRad="12700" stA="50000" endPos="50000" dist="5000" dir="5400000" sy="-100000" rotWithShape="0"/>
                </a:effectLst>
              </a:rPr>
              <a:t>The START-Up SHOP</a:t>
            </a:r>
            <a:endParaRPr lang="en-US" sz="1600" b="1" cap="all" spc="0" dirty="0">
              <a:ln w="0"/>
              <a:solidFill>
                <a:schemeClr val="bg1"/>
              </a:solidFill>
              <a:effectLst>
                <a:reflection blurRad="12700" stA="50000" endPos="50000" dist="5000" dir="5400000" sy="-100000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417825404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3" grpId="0">
        <p:bldAsOne/>
      </p:bldGraphic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  <a:solidFill>
            <a:srgbClr val="FF6600"/>
          </a:solidFill>
          <a:ln>
            <a:solidFill>
              <a:srgbClr val="FFFF00"/>
            </a:solidFill>
          </a:ln>
        </p:spPr>
        <p:txBody>
          <a:bodyPr>
            <a:normAutofit/>
          </a:bodyPr>
          <a:lstStyle/>
          <a:p>
            <a:r>
              <a:rPr lang="en-US" sz="4000" dirty="0" smtClean="0">
                <a:solidFill>
                  <a:schemeClr val="bg1"/>
                </a:solidFill>
              </a:rPr>
              <a:t>Investing – The Start-Up</a:t>
            </a:r>
            <a:endParaRPr lang="en-US" sz="4000" dirty="0">
              <a:solidFill>
                <a:schemeClr val="bg1"/>
              </a:solidFill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381000" y="1219201"/>
            <a:ext cx="8229600" cy="685800"/>
          </a:xfrm>
        </p:spPr>
        <p:txBody>
          <a:bodyPr/>
          <a:lstStyle/>
          <a:p>
            <a:r>
              <a:rPr lang="en-US" dirty="0" smtClean="0"/>
              <a:t>Invest $5,500* in your business to go online</a:t>
            </a:r>
            <a:endParaRPr lang="en-US" dirty="0"/>
          </a:p>
        </p:txBody>
      </p:sp>
      <p:graphicFrame>
        <p:nvGraphicFramePr>
          <p:cNvPr id="10" name="Diagram 9"/>
          <p:cNvGraphicFramePr/>
          <p:nvPr>
            <p:extLst>
              <p:ext uri="{D42A27DB-BD31-4B8C-83A1-F6EECF244321}">
                <p14:modId xmlns:p14="http://schemas.microsoft.com/office/powerpoint/2010/main" val="1854087991"/>
              </p:ext>
            </p:extLst>
          </p:nvPr>
        </p:nvGraphicFramePr>
        <p:xfrm>
          <a:off x="1524000" y="19812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381000" y="6172200"/>
            <a:ext cx="5334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* Assuming a basic website and SEM set up.  </a:t>
            </a:r>
            <a:endParaRPr lang="en-US" sz="1200" dirty="0"/>
          </a:p>
        </p:txBody>
      </p:sp>
      <p:sp>
        <p:nvSpPr>
          <p:cNvPr id="13" name="TextBox 12"/>
          <p:cNvSpPr txBox="1"/>
          <p:nvPr/>
        </p:nvSpPr>
        <p:spPr>
          <a:xfrm>
            <a:off x="381000" y="6553200"/>
            <a:ext cx="63246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/>
              <a:t>The Start-up Shop Propriety and Confidential may not be copied or duplicated without written consent. </a:t>
            </a:r>
            <a:endParaRPr lang="en-US" sz="900" dirty="0"/>
          </a:p>
        </p:txBody>
      </p:sp>
      <p:pic>
        <p:nvPicPr>
          <p:cNvPr id="14" name="Picture 13" descr="Investing1.jpg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43800" y="304800"/>
            <a:ext cx="1016000" cy="60960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6172200" y="6477000"/>
            <a:ext cx="2538534" cy="338554"/>
          </a:xfrm>
          <a:prstGeom prst="rect">
            <a:avLst/>
          </a:prstGeom>
          <a:solidFill>
            <a:srgbClr val="C00000"/>
          </a:solidFill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n-US" sz="1600" b="1" cap="all" spc="0" dirty="0" smtClean="0">
                <a:ln w="0"/>
                <a:solidFill>
                  <a:schemeClr val="bg1"/>
                </a:solidFill>
                <a:effectLst>
                  <a:reflection blurRad="12700" stA="50000" endPos="50000" dist="5000" dir="5400000" sy="-100000" rotWithShape="0"/>
                </a:effectLst>
              </a:rPr>
              <a:t>The START-Up SHOP</a:t>
            </a:r>
            <a:endParaRPr lang="en-US" sz="1600" b="1" cap="all" spc="0" dirty="0">
              <a:ln w="0"/>
              <a:solidFill>
                <a:schemeClr val="bg1"/>
              </a:solidFill>
              <a:effectLst>
                <a:reflection blurRad="12700" stA="50000" endPos="50000" dist="5000" dir="5400000" sy="-100000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68139370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  <p:bldGraphic spid="10" grpId="0">
        <p:bldAsOne/>
      </p:bldGraphic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Oval 85"/>
          <p:cNvSpPr/>
          <p:nvPr>
            <p:custDataLst>
              <p:tags r:id="rId1"/>
            </p:custDataLst>
          </p:nvPr>
        </p:nvSpPr>
        <p:spPr bwMode="auto">
          <a:xfrm>
            <a:off x="457200" y="1676400"/>
            <a:ext cx="4038600" cy="3810000"/>
          </a:xfrm>
          <a:prstGeom prst="ellipse">
            <a:avLst/>
          </a:prstGeom>
          <a:solidFill>
            <a:schemeClr val="bg1">
              <a:lumMod val="65000"/>
            </a:schemeClr>
          </a:solidFill>
          <a:ln w="9525" cap="flat" cmpd="sng" algn="ctr">
            <a:solidFill>
              <a:srgbClr val="4F81BD">
                <a:lumMod val="40000"/>
                <a:lumOff val="60000"/>
              </a:srgbClr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21" tIns="45711" rIns="91421" bIns="45711" numCol="1" rtlCol="0" anchor="ctr" anchorCtr="0" compatLnSpc="1">
            <a:prstTxWarp prst="textNoShape">
              <a:avLst/>
            </a:prstTxWarp>
          </a:bodyPr>
          <a:lstStyle/>
          <a:p>
            <a:pPr algn="ctr" defTabSz="914212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endParaRPr lang="en-US" sz="1200" b="1" kern="0" dirty="0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7" name="Oval 6"/>
          <p:cNvSpPr/>
          <p:nvPr>
            <p:custDataLst>
              <p:tags r:id="rId2"/>
            </p:custDataLst>
          </p:nvPr>
        </p:nvSpPr>
        <p:spPr bwMode="auto">
          <a:xfrm>
            <a:off x="897788" y="2207157"/>
            <a:ext cx="3005726" cy="2795900"/>
          </a:xfrm>
          <a:prstGeom prst="ellipse">
            <a:avLst/>
          </a:prstGeom>
          <a:gradFill flip="none" rotWithShape="1">
            <a:gsLst>
              <a:gs pos="0">
                <a:sysClr val="window" lastClr="FFFFFF"/>
              </a:gs>
              <a:gs pos="50000">
                <a:srgbClr val="4F81BD">
                  <a:tint val="44500"/>
                  <a:satMod val="160000"/>
                </a:srgbClr>
              </a:gs>
              <a:gs pos="100000">
                <a:srgbClr val="4F81BD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 w="9525" cap="flat" cmpd="sng" algn="ctr">
            <a:solidFill>
              <a:srgbClr val="4F81BD">
                <a:lumMod val="40000"/>
                <a:lumOff val="60000"/>
              </a:srgbClr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21" tIns="45711" rIns="91421" bIns="45711" numCol="1" rtlCol="0" anchor="ctr" anchorCtr="0" compatLnSpc="1">
            <a:prstTxWarp prst="textNoShape">
              <a:avLst/>
            </a:prstTxWarp>
          </a:bodyPr>
          <a:lstStyle/>
          <a:p>
            <a:pPr algn="ctr" defTabSz="914212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endParaRPr lang="en-US" sz="1200" b="1" kern="0" dirty="0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67" name="Rounded Rectangle 66"/>
          <p:cNvSpPr/>
          <p:nvPr>
            <p:custDataLst>
              <p:tags r:id="rId3"/>
            </p:custDataLst>
          </p:nvPr>
        </p:nvSpPr>
        <p:spPr bwMode="auto">
          <a:xfrm>
            <a:off x="304800" y="2286000"/>
            <a:ext cx="1269911" cy="808423"/>
          </a:xfrm>
          <a:prstGeom prst="roundRect">
            <a:avLst/>
          </a:prstGeom>
          <a:solidFill>
            <a:sysClr val="window" lastClr="FFFFFF"/>
          </a:solidFill>
          <a:ln w="38100" cap="flat" cmpd="sng" algn="ctr">
            <a:solidFill>
              <a:srgbClr val="1F497D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21" tIns="45711" rIns="91421" bIns="45711" numCol="1" rtlCol="0" anchor="ctr" anchorCtr="0" compatLnSpc="1">
            <a:prstTxWarp prst="textNoShape">
              <a:avLst/>
            </a:prstTxWarp>
          </a:bodyPr>
          <a:lstStyle/>
          <a:p>
            <a:pPr algn="ctr" defTabSz="914212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endParaRPr lang="en-US" sz="1200" b="1" kern="0" dirty="0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64" name="Rounded Rectangle 63"/>
          <p:cNvSpPr/>
          <p:nvPr>
            <p:custDataLst>
              <p:tags r:id="rId4"/>
            </p:custDataLst>
          </p:nvPr>
        </p:nvSpPr>
        <p:spPr bwMode="auto">
          <a:xfrm>
            <a:off x="152400" y="4038600"/>
            <a:ext cx="1269911" cy="808423"/>
          </a:xfrm>
          <a:prstGeom prst="roundRect">
            <a:avLst/>
          </a:prstGeom>
          <a:solidFill>
            <a:sysClr val="window" lastClr="FFFFFF"/>
          </a:solidFill>
          <a:ln w="38100" cap="flat" cmpd="sng" algn="ctr">
            <a:solidFill>
              <a:srgbClr val="1F497D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21" tIns="45711" rIns="91421" bIns="45711" numCol="1" rtlCol="0" anchor="ctr" anchorCtr="0" compatLnSpc="1">
            <a:prstTxWarp prst="textNoShape">
              <a:avLst/>
            </a:prstTxWarp>
          </a:bodyPr>
          <a:lstStyle/>
          <a:p>
            <a:pPr algn="ctr" defTabSz="914212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endParaRPr lang="en-US" sz="1200" b="1" kern="0" dirty="0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63" name="Rounded Rectangle 62"/>
          <p:cNvSpPr/>
          <p:nvPr>
            <p:custDataLst>
              <p:tags r:id="rId5"/>
            </p:custDataLst>
          </p:nvPr>
        </p:nvSpPr>
        <p:spPr bwMode="auto">
          <a:xfrm>
            <a:off x="1828800" y="4800600"/>
            <a:ext cx="1269911" cy="808423"/>
          </a:xfrm>
          <a:prstGeom prst="roundRect">
            <a:avLst/>
          </a:prstGeom>
          <a:solidFill>
            <a:sysClr val="window" lastClr="FFFFFF"/>
          </a:solidFill>
          <a:ln w="38100" cap="flat" cmpd="sng" algn="ctr">
            <a:solidFill>
              <a:srgbClr val="1F497D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21" tIns="45711" rIns="91421" bIns="45711" numCol="1" rtlCol="0" anchor="ctr" anchorCtr="0" compatLnSpc="1">
            <a:prstTxWarp prst="textNoShape">
              <a:avLst/>
            </a:prstTxWarp>
          </a:bodyPr>
          <a:lstStyle/>
          <a:p>
            <a:pPr algn="ctr" defTabSz="914212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endParaRPr lang="en-US" sz="1200" b="1" kern="0" dirty="0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62" name="Rounded Rectangle 61"/>
          <p:cNvSpPr/>
          <p:nvPr>
            <p:custDataLst>
              <p:tags r:id="rId6"/>
            </p:custDataLst>
          </p:nvPr>
        </p:nvSpPr>
        <p:spPr bwMode="auto">
          <a:xfrm>
            <a:off x="3505200" y="4038600"/>
            <a:ext cx="1269911" cy="808423"/>
          </a:xfrm>
          <a:prstGeom prst="roundRect">
            <a:avLst/>
          </a:prstGeom>
          <a:solidFill>
            <a:sysClr val="window" lastClr="FFFFFF"/>
          </a:solidFill>
          <a:ln w="38100" cap="flat" cmpd="sng" algn="ctr">
            <a:solidFill>
              <a:srgbClr val="1F497D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21" tIns="45711" rIns="91421" bIns="45711" numCol="1" rtlCol="0" anchor="ctr" anchorCtr="0" compatLnSpc="1">
            <a:prstTxWarp prst="textNoShape">
              <a:avLst/>
            </a:prstTxWarp>
          </a:bodyPr>
          <a:lstStyle/>
          <a:p>
            <a:pPr algn="ctr" defTabSz="914212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endParaRPr lang="en-US" sz="1200" b="1" kern="0" dirty="0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65" name="Rounded Rectangle 64"/>
          <p:cNvSpPr/>
          <p:nvPr>
            <p:custDataLst>
              <p:tags r:id="rId7"/>
            </p:custDataLst>
          </p:nvPr>
        </p:nvSpPr>
        <p:spPr bwMode="auto">
          <a:xfrm>
            <a:off x="3200400" y="2362200"/>
            <a:ext cx="1269911" cy="808423"/>
          </a:xfrm>
          <a:prstGeom prst="roundRect">
            <a:avLst/>
          </a:prstGeom>
          <a:solidFill>
            <a:sysClr val="window" lastClr="FFFFFF"/>
          </a:solidFill>
          <a:ln w="38100" cap="flat" cmpd="sng" algn="ctr">
            <a:solidFill>
              <a:srgbClr val="1F497D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21" tIns="45711" rIns="91421" bIns="45711" numCol="1" rtlCol="0" anchor="ctr" anchorCtr="0" compatLnSpc="1">
            <a:prstTxWarp prst="textNoShape">
              <a:avLst/>
            </a:prstTxWarp>
          </a:bodyPr>
          <a:lstStyle/>
          <a:p>
            <a:pPr algn="ctr" defTabSz="914212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endParaRPr lang="en-US" sz="1200" b="1" kern="0" dirty="0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66" name="Rounded Rectangle 65"/>
          <p:cNvSpPr/>
          <p:nvPr>
            <p:custDataLst>
              <p:tags r:id="rId8"/>
            </p:custDataLst>
          </p:nvPr>
        </p:nvSpPr>
        <p:spPr bwMode="auto">
          <a:xfrm>
            <a:off x="1752600" y="1600200"/>
            <a:ext cx="1269911" cy="808423"/>
          </a:xfrm>
          <a:prstGeom prst="roundRect">
            <a:avLst/>
          </a:prstGeom>
          <a:solidFill>
            <a:sysClr val="window" lastClr="FFFFFF"/>
          </a:solidFill>
          <a:ln w="38100" cap="flat" cmpd="sng" algn="ctr">
            <a:solidFill>
              <a:srgbClr val="1F497D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21" tIns="45711" rIns="91421" bIns="45711" numCol="1" rtlCol="0" anchor="ctr" anchorCtr="0" compatLnSpc="1">
            <a:prstTxWarp prst="textNoShape">
              <a:avLst/>
            </a:prstTxWarp>
          </a:bodyPr>
          <a:lstStyle/>
          <a:p>
            <a:pPr algn="ctr" defTabSz="914212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endParaRPr lang="en-US" sz="1200" b="1" kern="0" dirty="0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  <a:solidFill>
            <a:srgbClr val="FF6600"/>
          </a:solidFill>
          <a:ln>
            <a:solidFill>
              <a:srgbClr val="FFFF00"/>
            </a:solidFill>
          </a:ln>
        </p:spPr>
        <p:txBody>
          <a:bodyPr>
            <a:normAutofit/>
          </a:bodyPr>
          <a:lstStyle/>
          <a:p>
            <a:r>
              <a:rPr lang="en-US" sz="4000" dirty="0" smtClean="0">
                <a:solidFill>
                  <a:schemeClr val="bg1"/>
                </a:solidFill>
              </a:rPr>
              <a:t>Investing in Digital</a:t>
            </a:r>
            <a:endParaRPr lang="en-US" sz="4000" dirty="0">
              <a:solidFill>
                <a:schemeClr val="bg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81000" y="6553200"/>
            <a:ext cx="63246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/>
              <a:t>The Start-up Shop Propriety and Confidential may not be copied or duplicated without written consent. </a:t>
            </a:r>
            <a:endParaRPr lang="en-US" sz="900" dirty="0"/>
          </a:p>
        </p:txBody>
      </p:sp>
      <p:sp>
        <p:nvSpPr>
          <p:cNvPr id="8" name="Oval 7"/>
          <p:cNvSpPr/>
          <p:nvPr>
            <p:custDataLst>
              <p:tags r:id="rId9"/>
            </p:custDataLst>
          </p:nvPr>
        </p:nvSpPr>
        <p:spPr bwMode="auto">
          <a:xfrm>
            <a:off x="1721347" y="2951920"/>
            <a:ext cx="1358608" cy="1358608"/>
          </a:xfrm>
          <a:prstGeom prst="ellipse">
            <a:avLst/>
          </a:prstGeom>
          <a:gradFill>
            <a:gsLst>
              <a:gs pos="38000">
                <a:sysClr val="window" lastClr="FFFFFF"/>
              </a:gs>
              <a:gs pos="79000">
                <a:sysClr val="window" lastClr="FFFFFF">
                  <a:lumMod val="95000"/>
                </a:sysClr>
              </a:gs>
            </a:gsLst>
            <a:lin ang="5400000" scaled="0"/>
          </a:gradFill>
          <a:ln w="9525" cap="flat" cmpd="sng" algn="ctr">
            <a:solidFill>
              <a:srgbClr val="1F497D"/>
            </a:solidFill>
            <a:prstDash val="solid"/>
            <a:round/>
            <a:headEnd type="none" w="sm" len="sm"/>
            <a:tailEnd type="none" w="sm" len="sm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vert="horz" wrap="none" lIns="91421" tIns="45711" rIns="91421" bIns="45711" numCol="1" rtlCol="0" anchor="ctr" anchorCtr="0" compatLnSpc="1">
            <a:prstTxWarp prst="textNoShape">
              <a:avLst/>
            </a:prstTxWarp>
          </a:bodyPr>
          <a:lstStyle/>
          <a:p>
            <a:pPr algn="ctr" defTabSz="914212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endParaRPr lang="en-US" sz="1200" b="1" kern="0" dirty="0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9" name="TextBox 8"/>
          <p:cNvSpPr txBox="1"/>
          <p:nvPr>
            <p:custDataLst>
              <p:tags r:id="rId10"/>
            </p:custDataLst>
          </p:nvPr>
        </p:nvSpPr>
        <p:spPr>
          <a:xfrm>
            <a:off x="1928520" y="3120429"/>
            <a:ext cx="944262" cy="1021599"/>
          </a:xfrm>
          <a:prstGeom prst="rect">
            <a:avLst/>
          </a:prstGeom>
          <a:noFill/>
        </p:spPr>
        <p:txBody>
          <a:bodyPr wrap="square" lIns="91421" tIns="45711" rIns="91421" bIns="45711" rtlCol="0" anchor="ctr" anchorCtr="0">
            <a:noAutofit/>
          </a:bodyPr>
          <a:lstStyle/>
          <a:p>
            <a:pPr algn="ctr" defTabSz="914212" eaLnBrk="0" fontAlgn="base" hangingPunct="0">
              <a:spcBef>
                <a:spcPct val="50000"/>
              </a:spcBef>
              <a:spcAft>
                <a:spcPct val="0"/>
              </a:spcAft>
            </a:pPr>
            <a:endParaRPr lang="en-US" sz="1000" b="1" dirty="0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15" name="TextBox 14"/>
          <p:cNvSpPr txBox="1"/>
          <p:nvPr>
            <p:custDataLst>
              <p:tags r:id="rId11"/>
            </p:custDataLst>
          </p:nvPr>
        </p:nvSpPr>
        <p:spPr>
          <a:xfrm>
            <a:off x="2133600" y="4800600"/>
            <a:ext cx="727595" cy="276981"/>
          </a:xfrm>
          <a:prstGeom prst="rect">
            <a:avLst/>
          </a:prstGeom>
          <a:noFill/>
        </p:spPr>
        <p:txBody>
          <a:bodyPr wrap="none" lIns="91421" tIns="45711" rIns="91421" bIns="45711" rtlCol="0">
            <a:spAutoFit/>
          </a:bodyPr>
          <a:lstStyle/>
          <a:p>
            <a:pPr algn="ctr" defTabSz="914212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1200" b="1" dirty="0" smtClean="0">
                <a:solidFill>
                  <a:prstClr val="black"/>
                </a:solidFill>
                <a:latin typeface="Calibri" pitchFamily="34" charset="0"/>
              </a:rPr>
              <a:t>LinkedIn</a:t>
            </a:r>
            <a:endParaRPr lang="en-US" sz="1200" b="1" dirty="0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22" name="TextBox 21"/>
          <p:cNvSpPr txBox="1"/>
          <p:nvPr>
            <p:custDataLst>
              <p:tags r:id="rId12"/>
            </p:custDataLst>
          </p:nvPr>
        </p:nvSpPr>
        <p:spPr>
          <a:xfrm>
            <a:off x="457200" y="4038600"/>
            <a:ext cx="646443" cy="276981"/>
          </a:xfrm>
          <a:prstGeom prst="rect">
            <a:avLst/>
          </a:prstGeom>
          <a:noFill/>
        </p:spPr>
        <p:txBody>
          <a:bodyPr wrap="none" lIns="91421" tIns="45711" rIns="91421" bIns="45711" rtlCol="0">
            <a:spAutoFit/>
          </a:bodyPr>
          <a:lstStyle/>
          <a:p>
            <a:pPr algn="ctr" defTabSz="914212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1200" b="1" dirty="0" smtClean="0">
                <a:solidFill>
                  <a:srgbClr val="505050"/>
                </a:solidFill>
                <a:latin typeface="Calibri" pitchFamily="34" charset="0"/>
              </a:rPr>
              <a:t>Twitter</a:t>
            </a:r>
            <a:endParaRPr lang="en-US" sz="1200" b="1" dirty="0">
              <a:solidFill>
                <a:srgbClr val="505050"/>
              </a:solidFill>
              <a:latin typeface="Calibri" pitchFamily="34" charset="0"/>
            </a:endParaRPr>
          </a:p>
        </p:txBody>
      </p:sp>
      <p:sp>
        <p:nvSpPr>
          <p:cNvPr id="23" name="TextBox 22"/>
          <p:cNvSpPr txBox="1"/>
          <p:nvPr>
            <p:custDataLst>
              <p:tags r:id="rId13"/>
            </p:custDataLst>
          </p:nvPr>
        </p:nvSpPr>
        <p:spPr>
          <a:xfrm>
            <a:off x="1981200" y="1676400"/>
            <a:ext cx="800181" cy="276981"/>
          </a:xfrm>
          <a:prstGeom prst="rect">
            <a:avLst/>
          </a:prstGeom>
          <a:noFill/>
        </p:spPr>
        <p:txBody>
          <a:bodyPr wrap="none" lIns="91421" tIns="45711" rIns="91421" bIns="45711" rtlCol="0">
            <a:spAutoFit/>
          </a:bodyPr>
          <a:lstStyle/>
          <a:p>
            <a:pPr algn="ctr" defTabSz="914212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1200" b="1" dirty="0" smtClean="0">
                <a:solidFill>
                  <a:prstClr val="black"/>
                </a:solidFill>
                <a:latin typeface="Calibri" pitchFamily="34" charset="0"/>
              </a:rPr>
              <a:t>Facebook</a:t>
            </a:r>
            <a:endParaRPr lang="en-US" sz="1200" b="1" dirty="0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24" name="TextBox 23"/>
          <p:cNvSpPr txBox="1"/>
          <p:nvPr>
            <p:custDataLst>
              <p:tags r:id="rId14"/>
            </p:custDataLst>
          </p:nvPr>
        </p:nvSpPr>
        <p:spPr>
          <a:xfrm>
            <a:off x="3505200" y="2362200"/>
            <a:ext cx="713017" cy="276981"/>
          </a:xfrm>
          <a:prstGeom prst="rect">
            <a:avLst/>
          </a:prstGeom>
          <a:noFill/>
        </p:spPr>
        <p:txBody>
          <a:bodyPr wrap="none" lIns="91421" tIns="45711" rIns="91421" bIns="45711" rtlCol="0">
            <a:spAutoFit/>
          </a:bodyPr>
          <a:lstStyle/>
          <a:p>
            <a:pPr algn="ctr" defTabSz="914212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1200" b="1" dirty="0" smtClean="0">
                <a:solidFill>
                  <a:prstClr val="black"/>
                </a:solidFill>
                <a:latin typeface="Calibri" pitchFamily="34" charset="0"/>
              </a:rPr>
              <a:t>Google+</a:t>
            </a:r>
            <a:endParaRPr lang="en-US" sz="1200" b="1" dirty="0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25" name="Rounded Rectangle 24"/>
          <p:cNvSpPr/>
          <p:nvPr>
            <p:custDataLst>
              <p:tags r:id="rId15"/>
            </p:custDataLst>
          </p:nvPr>
        </p:nvSpPr>
        <p:spPr bwMode="auto">
          <a:xfrm>
            <a:off x="1781861" y="3299930"/>
            <a:ext cx="1201956" cy="583660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 w="9525" algn="ctr">
            <a:solidFill>
              <a:schemeClr val="bg1"/>
            </a:solidFill>
            <a:miter lim="800000"/>
            <a:headEnd/>
            <a:tailEnd/>
          </a:ln>
        </p:spPr>
        <p:txBody>
          <a:bodyPr lIns="0" tIns="0" rIns="0" bIns="0" rtlCol="0" anchor="ctr"/>
          <a:lstStyle/>
          <a:p>
            <a:pPr algn="ctr" defTabSz="914212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200" b="1" dirty="0" smtClean="0">
                <a:solidFill>
                  <a:srgbClr val="FFFFFF"/>
                </a:solidFill>
                <a:latin typeface="Verdana"/>
                <a:cs typeface="Arial" pitchFamily="34" charset="0"/>
              </a:rPr>
              <a:t>Your Business</a:t>
            </a:r>
            <a:endParaRPr lang="en-US" sz="1200" b="1" dirty="0">
              <a:solidFill>
                <a:srgbClr val="FFFFFF"/>
              </a:solidFill>
              <a:latin typeface="Verdana"/>
              <a:cs typeface="Arial" pitchFamily="34" charset="0"/>
            </a:endParaRPr>
          </a:p>
        </p:txBody>
      </p:sp>
      <p:sp>
        <p:nvSpPr>
          <p:cNvPr id="26" name="TextBox 25"/>
          <p:cNvSpPr txBox="1"/>
          <p:nvPr>
            <p:custDataLst>
              <p:tags r:id="rId16"/>
            </p:custDataLst>
          </p:nvPr>
        </p:nvSpPr>
        <p:spPr>
          <a:xfrm>
            <a:off x="3733800" y="3990219"/>
            <a:ext cx="443446" cy="276981"/>
          </a:xfrm>
          <a:prstGeom prst="rect">
            <a:avLst/>
          </a:prstGeom>
          <a:noFill/>
        </p:spPr>
        <p:txBody>
          <a:bodyPr wrap="square" lIns="91421" tIns="45711" rIns="91421" bIns="45711" rtlCol="0">
            <a:spAutoFit/>
          </a:bodyPr>
          <a:lstStyle/>
          <a:p>
            <a:pPr algn="ctr" defTabSz="914212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1200" b="1" dirty="0" smtClean="0">
                <a:solidFill>
                  <a:prstClr val="black"/>
                </a:solidFill>
                <a:latin typeface="Calibri" pitchFamily="34" charset="0"/>
              </a:rPr>
              <a:t>SEO</a:t>
            </a:r>
            <a:endParaRPr lang="en-US" sz="1200" b="1" dirty="0">
              <a:solidFill>
                <a:prstClr val="black"/>
              </a:solidFill>
              <a:latin typeface="Calibri" pitchFamily="34" charset="0"/>
            </a:endParaRPr>
          </a:p>
        </p:txBody>
      </p:sp>
      <p:cxnSp>
        <p:nvCxnSpPr>
          <p:cNvPr id="30" name="Straight Arrow Connector 29"/>
          <p:cNvCxnSpPr>
            <a:stCxn id="66" idx="2"/>
          </p:cNvCxnSpPr>
          <p:nvPr>
            <p:custDataLst>
              <p:tags r:id="rId17"/>
            </p:custDataLst>
          </p:nvPr>
        </p:nvCxnSpPr>
        <p:spPr bwMode="auto">
          <a:xfrm flipH="1">
            <a:off x="2362200" y="2408623"/>
            <a:ext cx="25356" cy="555059"/>
          </a:xfrm>
          <a:prstGeom prst="straightConnector1">
            <a:avLst/>
          </a:prstGeom>
          <a:solidFill>
            <a:sysClr val="window" lastClr="FFFFFF"/>
          </a:solidFill>
          <a:ln w="28575" cap="flat" cmpd="sng" algn="ctr">
            <a:solidFill>
              <a:srgbClr val="1F497D"/>
            </a:solidFill>
            <a:prstDash val="solid"/>
            <a:round/>
            <a:headEnd type="none" w="sm" len="sm"/>
            <a:tailEnd type="triangle" w="lg" len="lg"/>
          </a:ln>
          <a:effectLst/>
        </p:spPr>
      </p:cxnSp>
      <p:cxnSp>
        <p:nvCxnSpPr>
          <p:cNvPr id="37" name="Straight Arrow Connector 36"/>
          <p:cNvCxnSpPr/>
          <p:nvPr>
            <p:custDataLst>
              <p:tags r:id="rId18"/>
            </p:custDataLst>
          </p:nvPr>
        </p:nvCxnSpPr>
        <p:spPr bwMode="auto">
          <a:xfrm flipH="1">
            <a:off x="3048001" y="3124200"/>
            <a:ext cx="152399" cy="136563"/>
          </a:xfrm>
          <a:prstGeom prst="straightConnector1">
            <a:avLst/>
          </a:prstGeom>
          <a:solidFill>
            <a:sysClr val="window" lastClr="FFFFFF"/>
          </a:solidFill>
          <a:ln w="28575" cap="flat" cmpd="sng" algn="ctr">
            <a:solidFill>
              <a:srgbClr val="1F497D"/>
            </a:solidFill>
            <a:prstDash val="solid"/>
            <a:round/>
            <a:headEnd type="none" w="sm" len="sm"/>
            <a:tailEnd type="triangle" w="lg" len="lg"/>
          </a:ln>
          <a:effectLst/>
        </p:spPr>
      </p:cxnSp>
      <p:cxnSp>
        <p:nvCxnSpPr>
          <p:cNvPr id="38" name="Straight Arrow Connector 37"/>
          <p:cNvCxnSpPr>
            <a:stCxn id="63" idx="0"/>
          </p:cNvCxnSpPr>
          <p:nvPr>
            <p:custDataLst>
              <p:tags r:id="rId19"/>
            </p:custDataLst>
          </p:nvPr>
        </p:nvCxnSpPr>
        <p:spPr bwMode="auto">
          <a:xfrm flipH="1" flipV="1">
            <a:off x="2438400" y="4343400"/>
            <a:ext cx="25356" cy="457200"/>
          </a:xfrm>
          <a:prstGeom prst="straightConnector1">
            <a:avLst/>
          </a:prstGeom>
          <a:solidFill>
            <a:sysClr val="window" lastClr="FFFFFF"/>
          </a:solidFill>
          <a:ln w="28575" cap="flat" cmpd="sng" algn="ctr">
            <a:solidFill>
              <a:srgbClr val="1F497D"/>
            </a:solidFill>
            <a:prstDash val="solid"/>
            <a:round/>
            <a:headEnd type="none" w="sm" len="sm"/>
            <a:tailEnd type="triangle" w="lg" len="lg"/>
          </a:ln>
          <a:effectLst/>
        </p:spPr>
      </p:cxnSp>
      <p:cxnSp>
        <p:nvCxnSpPr>
          <p:cNvPr id="39" name="Straight Arrow Connector 38"/>
          <p:cNvCxnSpPr/>
          <p:nvPr>
            <p:custDataLst>
              <p:tags r:id="rId20"/>
            </p:custDataLst>
          </p:nvPr>
        </p:nvCxnSpPr>
        <p:spPr bwMode="auto">
          <a:xfrm>
            <a:off x="1600200" y="3048000"/>
            <a:ext cx="214590" cy="223935"/>
          </a:xfrm>
          <a:prstGeom prst="straightConnector1">
            <a:avLst/>
          </a:prstGeom>
          <a:solidFill>
            <a:sysClr val="window" lastClr="FFFFFF"/>
          </a:solidFill>
          <a:ln w="28575" cap="flat" cmpd="sng" algn="ctr">
            <a:solidFill>
              <a:srgbClr val="1F497D"/>
            </a:solidFill>
            <a:prstDash val="solid"/>
            <a:round/>
            <a:headEnd type="none" w="sm" len="sm"/>
            <a:tailEnd type="triangle" w="lg" len="lg"/>
          </a:ln>
          <a:effectLst/>
        </p:spPr>
      </p:cxnSp>
      <p:cxnSp>
        <p:nvCxnSpPr>
          <p:cNvPr id="44" name="Straight Arrow Connector 43"/>
          <p:cNvCxnSpPr/>
          <p:nvPr>
            <p:custDataLst>
              <p:tags r:id="rId21"/>
            </p:custDataLst>
          </p:nvPr>
        </p:nvCxnSpPr>
        <p:spPr bwMode="auto">
          <a:xfrm flipH="1" flipV="1">
            <a:off x="3048001" y="3962400"/>
            <a:ext cx="457199" cy="152400"/>
          </a:xfrm>
          <a:prstGeom prst="straightConnector1">
            <a:avLst/>
          </a:prstGeom>
          <a:solidFill>
            <a:sysClr val="window" lastClr="FFFFFF"/>
          </a:solidFill>
          <a:ln w="28575" cap="flat" cmpd="sng" algn="ctr">
            <a:solidFill>
              <a:srgbClr val="1F497D"/>
            </a:solidFill>
            <a:prstDash val="solid"/>
            <a:round/>
            <a:headEnd type="none" w="sm" len="sm"/>
            <a:tailEnd type="triangle" w="lg" len="lg"/>
          </a:ln>
          <a:effectLst/>
        </p:spPr>
      </p:cxnSp>
      <p:sp>
        <p:nvSpPr>
          <p:cNvPr id="49" name="TextBox 48"/>
          <p:cNvSpPr txBox="1"/>
          <p:nvPr>
            <p:custDataLst>
              <p:tags r:id="rId22"/>
            </p:custDataLst>
          </p:nvPr>
        </p:nvSpPr>
        <p:spPr>
          <a:xfrm>
            <a:off x="609600" y="2438400"/>
            <a:ext cx="761533" cy="276981"/>
          </a:xfrm>
          <a:prstGeom prst="rect">
            <a:avLst/>
          </a:prstGeom>
          <a:noFill/>
        </p:spPr>
        <p:txBody>
          <a:bodyPr wrap="none" lIns="91421" tIns="45711" rIns="91421" bIns="45711" rtlCol="0">
            <a:spAutoFit/>
          </a:bodyPr>
          <a:lstStyle/>
          <a:p>
            <a:pPr algn="ctr" defTabSz="914212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1200" b="1" dirty="0" smtClean="0">
                <a:solidFill>
                  <a:prstClr val="black"/>
                </a:solidFill>
                <a:latin typeface="Calibri" pitchFamily="34" charset="0"/>
              </a:rPr>
              <a:t>YouTube</a:t>
            </a:r>
            <a:endParaRPr lang="en-US" sz="1200" b="1" dirty="0">
              <a:solidFill>
                <a:prstClr val="black"/>
              </a:solidFill>
              <a:latin typeface="Calibri" pitchFamily="34" charset="0"/>
            </a:endParaRPr>
          </a:p>
        </p:txBody>
      </p:sp>
      <p:pic>
        <p:nvPicPr>
          <p:cNvPr id="4" name="Picture 3" descr="google plus.jpg"/>
          <p:cNvPicPr>
            <a:picLocks noChangeAspect="1"/>
          </p:cNvPicPr>
          <p:nvPr/>
        </p:nvPicPr>
        <p:blipFill>
          <a:blip r:embed="rId2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57600" y="2667000"/>
            <a:ext cx="419100" cy="419100"/>
          </a:xfrm>
          <a:prstGeom prst="rect">
            <a:avLst/>
          </a:prstGeom>
        </p:spPr>
      </p:pic>
      <p:pic>
        <p:nvPicPr>
          <p:cNvPr id="5" name="Picture 4" descr="Linkedin.jpg"/>
          <p:cNvPicPr>
            <a:picLocks noChangeAspect="1"/>
          </p:cNvPicPr>
          <p:nvPr/>
        </p:nvPicPr>
        <p:blipFill>
          <a:blip r:embed="rId2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0" y="5105400"/>
            <a:ext cx="419100" cy="419100"/>
          </a:xfrm>
          <a:prstGeom prst="rect">
            <a:avLst/>
          </a:prstGeom>
        </p:spPr>
      </p:pic>
      <p:pic>
        <p:nvPicPr>
          <p:cNvPr id="52" name="Picture 51" descr="yahoo.jpg"/>
          <p:cNvPicPr>
            <a:picLocks noChangeAspect="1"/>
          </p:cNvPicPr>
          <p:nvPr/>
        </p:nvPicPr>
        <p:blipFill>
          <a:blip r:embed="rId2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0" y="4343400"/>
            <a:ext cx="685799" cy="384047"/>
          </a:xfrm>
          <a:prstGeom prst="rect">
            <a:avLst/>
          </a:prstGeom>
        </p:spPr>
      </p:pic>
      <p:pic>
        <p:nvPicPr>
          <p:cNvPr id="53" name="Picture 52" descr="twitter.jpg"/>
          <p:cNvPicPr>
            <a:picLocks noChangeAspect="1"/>
          </p:cNvPicPr>
          <p:nvPr/>
        </p:nvPicPr>
        <p:blipFill>
          <a:blip r:embed="rId2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4267200"/>
            <a:ext cx="496199" cy="502874"/>
          </a:xfrm>
          <a:prstGeom prst="rect">
            <a:avLst/>
          </a:prstGeom>
        </p:spPr>
      </p:pic>
      <p:pic>
        <p:nvPicPr>
          <p:cNvPr id="54" name="Picture 53" descr="youtube.jpg"/>
          <p:cNvPicPr>
            <a:picLocks noChangeAspect="1"/>
          </p:cNvPicPr>
          <p:nvPr/>
        </p:nvPicPr>
        <p:blipFill>
          <a:blip r:embed="rId3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2667000"/>
            <a:ext cx="940544" cy="408671"/>
          </a:xfrm>
          <a:prstGeom prst="rect">
            <a:avLst/>
          </a:prstGeom>
        </p:spPr>
      </p:pic>
      <p:pic>
        <p:nvPicPr>
          <p:cNvPr id="55" name="Picture 54" descr="facebook.jpg"/>
          <p:cNvPicPr>
            <a:picLocks noChangeAspect="1"/>
          </p:cNvPicPr>
          <p:nvPr/>
        </p:nvPicPr>
        <p:blipFill>
          <a:blip r:embed="rId3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7400" y="1905000"/>
            <a:ext cx="630628" cy="419654"/>
          </a:xfrm>
          <a:prstGeom prst="rect">
            <a:avLst/>
          </a:prstGeom>
        </p:spPr>
      </p:pic>
      <p:cxnSp>
        <p:nvCxnSpPr>
          <p:cNvPr id="77" name="Straight Arrow Connector 76"/>
          <p:cNvCxnSpPr/>
          <p:nvPr>
            <p:custDataLst>
              <p:tags r:id="rId23"/>
            </p:custDataLst>
          </p:nvPr>
        </p:nvCxnSpPr>
        <p:spPr bwMode="auto">
          <a:xfrm flipV="1">
            <a:off x="1447800" y="3962400"/>
            <a:ext cx="304800" cy="76200"/>
          </a:xfrm>
          <a:prstGeom prst="straightConnector1">
            <a:avLst/>
          </a:prstGeom>
          <a:solidFill>
            <a:sysClr val="window" lastClr="FFFFFF"/>
          </a:solidFill>
          <a:ln w="28575" cap="flat" cmpd="sng" algn="ctr">
            <a:solidFill>
              <a:srgbClr val="1F497D"/>
            </a:solidFill>
            <a:prstDash val="solid"/>
            <a:round/>
            <a:headEnd type="none" w="sm" len="sm"/>
            <a:tailEnd type="triangle" w="lg" len="lg"/>
          </a:ln>
          <a:effectLst/>
        </p:spPr>
      </p:cxnSp>
      <p:sp>
        <p:nvSpPr>
          <p:cNvPr id="85" name="TextBox 84"/>
          <p:cNvSpPr txBox="1"/>
          <p:nvPr/>
        </p:nvSpPr>
        <p:spPr>
          <a:xfrm>
            <a:off x="4953000" y="2209800"/>
            <a:ext cx="3886200" cy="175432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CA" dirty="0" smtClean="0"/>
              <a:t>Develop a connected Social and SEM strategy from the beginning by building a </a:t>
            </a:r>
            <a:r>
              <a:rPr lang="en-CA" dirty="0"/>
              <a:t>F</a:t>
            </a:r>
            <a:r>
              <a:rPr lang="en-CA" dirty="0" smtClean="0"/>
              <a:t>acebook page, a Twitter account a Google+ account and LinkedIn account. Then build your SEM strategy. </a:t>
            </a:r>
          </a:p>
          <a:p>
            <a:pPr algn="ctr"/>
            <a:endParaRPr lang="en-CA" dirty="0"/>
          </a:p>
        </p:txBody>
      </p:sp>
      <p:pic>
        <p:nvPicPr>
          <p:cNvPr id="87" name="Picture 86" descr="Investing1.jpg"/>
          <p:cNvPicPr>
            <a:picLocks noChangeAspect="1"/>
          </p:cNvPicPr>
          <p:nvPr/>
        </p:nvPicPr>
        <p:blipFill>
          <a:blip r:embed="rId3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43800" y="304800"/>
            <a:ext cx="1016000" cy="609600"/>
          </a:xfrm>
          <a:prstGeom prst="rect">
            <a:avLst/>
          </a:prstGeom>
        </p:spPr>
      </p:pic>
      <p:sp>
        <p:nvSpPr>
          <p:cNvPr id="36" name="Rounded Rectangle 35"/>
          <p:cNvSpPr/>
          <p:nvPr/>
        </p:nvSpPr>
        <p:spPr>
          <a:xfrm>
            <a:off x="5105400" y="4343400"/>
            <a:ext cx="3581400" cy="114300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         </a:t>
            </a:r>
            <a:r>
              <a:rPr lang="en-CA" dirty="0"/>
              <a:t>Get </a:t>
            </a:r>
            <a:r>
              <a:rPr lang="en-CA" dirty="0" smtClean="0"/>
              <a:t>Started </a:t>
            </a:r>
            <a:r>
              <a:rPr lang="en-CA" dirty="0"/>
              <a:t>Right – build your brand presence and your credibility from the onset. </a:t>
            </a:r>
            <a:endParaRPr lang="en-US" dirty="0"/>
          </a:p>
        </p:txBody>
      </p:sp>
      <p:sp>
        <p:nvSpPr>
          <p:cNvPr id="41" name="Rectangle 40"/>
          <p:cNvSpPr/>
          <p:nvPr/>
        </p:nvSpPr>
        <p:spPr>
          <a:xfrm>
            <a:off x="6172200" y="6477000"/>
            <a:ext cx="2538534" cy="338554"/>
          </a:xfrm>
          <a:prstGeom prst="rect">
            <a:avLst/>
          </a:prstGeom>
          <a:solidFill>
            <a:srgbClr val="C00000"/>
          </a:solidFill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n-US" sz="1600" b="1" cap="all" spc="0" dirty="0" smtClean="0">
                <a:ln w="0"/>
                <a:solidFill>
                  <a:schemeClr val="bg1"/>
                </a:solidFill>
                <a:effectLst>
                  <a:reflection blurRad="12700" stA="50000" endPos="50000" dist="5000" dir="5400000" sy="-100000" rotWithShape="0"/>
                </a:effectLst>
              </a:rPr>
              <a:t>The START-Up SHOP</a:t>
            </a:r>
            <a:endParaRPr lang="en-US" sz="1600" b="1" cap="all" spc="0" dirty="0">
              <a:ln w="0"/>
              <a:solidFill>
                <a:schemeClr val="bg1"/>
              </a:solidFill>
              <a:effectLst>
                <a:reflection blurRad="12700" stA="50000" endPos="50000" dist="5000" dir="5400000" sy="-100000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60261049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47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3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4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7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8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5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6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1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2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8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36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6" grpId="0" animBg="1"/>
      <p:bldP spid="7" grpId="0" animBg="1"/>
      <p:bldP spid="67" grpId="0" animBg="1"/>
      <p:bldP spid="64" grpId="0" animBg="1"/>
      <p:bldP spid="63" grpId="0" animBg="1"/>
      <p:bldP spid="62" grpId="0" animBg="1"/>
      <p:bldP spid="65" grpId="0" animBg="1"/>
      <p:bldP spid="66" grpId="0" animBg="1"/>
      <p:bldP spid="8" grpId="0" animBg="1"/>
      <p:bldP spid="9" grpId="0"/>
      <p:bldP spid="15" grpId="0"/>
      <p:bldP spid="22" grpId="0"/>
      <p:bldP spid="23" grpId="0"/>
      <p:bldP spid="24" grpId="0"/>
      <p:bldP spid="25" grpId="0" animBg="1"/>
      <p:bldP spid="26" grpId="0"/>
      <p:bldP spid="49" grpId="0"/>
      <p:bldP spid="85" grpId="0"/>
      <p:bldP spid="36" grpId="0" animBg="1"/>
      <p:bldP spid="36" grpId="1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  <a:solidFill>
            <a:srgbClr val="FF6600"/>
          </a:solidFill>
          <a:ln>
            <a:solidFill>
              <a:srgbClr val="FFFF00"/>
            </a:solidFill>
          </a:ln>
        </p:spPr>
        <p:txBody>
          <a:bodyPr>
            <a:normAutofit/>
          </a:bodyPr>
          <a:lstStyle/>
          <a:p>
            <a:r>
              <a:rPr lang="en-US" sz="4000" dirty="0" smtClean="0">
                <a:solidFill>
                  <a:schemeClr val="bg1"/>
                </a:solidFill>
              </a:rPr>
              <a:t>CRM/LOYALTY</a:t>
            </a:r>
            <a:endParaRPr lang="en-US" sz="4000" dirty="0">
              <a:solidFill>
                <a:schemeClr val="bg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81000" y="6553200"/>
            <a:ext cx="63246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/>
              <a:t>The Start-up Shop Propriety and Confidential may not be copied or duplicated without written consent. </a:t>
            </a:r>
            <a:endParaRPr lang="en-US" sz="900" dirty="0"/>
          </a:p>
        </p:txBody>
      </p:sp>
      <p:pic>
        <p:nvPicPr>
          <p:cNvPr id="34" name="Picture 33" descr="loyalty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2800" y="304800"/>
            <a:ext cx="1371600" cy="609600"/>
          </a:xfrm>
          <a:prstGeom prst="rect">
            <a:avLst/>
          </a:prstGeom>
        </p:spPr>
      </p:pic>
      <p:sp>
        <p:nvSpPr>
          <p:cNvPr id="40" name="TextBox 39"/>
          <p:cNvSpPr txBox="1"/>
          <p:nvPr/>
        </p:nvSpPr>
        <p:spPr>
          <a:xfrm>
            <a:off x="533400" y="1143000"/>
            <a:ext cx="8077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Develop a Loyalty mind-set from the beginning - Create an affordable solution</a:t>
            </a:r>
            <a:r>
              <a:rPr lang="en-US" dirty="0"/>
              <a:t> </a:t>
            </a:r>
            <a:r>
              <a:rPr lang="en-US" dirty="0" smtClean="0"/>
              <a:t>or partner with a platform focused on Small Business solutions.</a:t>
            </a:r>
            <a:endParaRPr lang="en-US" dirty="0"/>
          </a:p>
        </p:txBody>
      </p:sp>
      <p:pic>
        <p:nvPicPr>
          <p:cNvPr id="4" name="Picture 3" descr="salesforce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24400" y="4953000"/>
            <a:ext cx="2011680" cy="838200"/>
          </a:xfrm>
          <a:prstGeom prst="rect">
            <a:avLst/>
          </a:prstGeom>
        </p:spPr>
      </p:pic>
      <p:pic>
        <p:nvPicPr>
          <p:cNvPr id="5" name="Picture 4" descr="zoho.com.jp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52600" y="4724400"/>
            <a:ext cx="1892300" cy="1521409"/>
          </a:xfrm>
          <a:prstGeom prst="rect">
            <a:avLst/>
          </a:prstGeom>
        </p:spPr>
      </p:pic>
      <p:graphicFrame>
        <p:nvGraphicFramePr>
          <p:cNvPr id="15" name="Table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33247114"/>
              </p:ext>
            </p:extLst>
          </p:nvPr>
        </p:nvGraphicFramePr>
        <p:xfrm>
          <a:off x="381000" y="2133600"/>
          <a:ext cx="8534400" cy="1778000"/>
        </p:xfrm>
        <a:graphic>
          <a:graphicData uri="http://schemas.openxmlformats.org/drawingml/2006/table">
            <a:tbl>
              <a:tblPr firstRow="1" bandRow="1">
                <a:tableStyleId>{3C2FFA5D-87B4-456A-9821-1D502468CF0F}</a:tableStyleId>
              </a:tblPr>
              <a:tblGrid>
                <a:gridCol w="1565945"/>
                <a:gridCol w="861270"/>
                <a:gridCol w="1735541"/>
                <a:gridCol w="1092911"/>
                <a:gridCol w="1092911"/>
                <a:gridCol w="966622"/>
                <a:gridCol w="12192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Customer Name 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#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email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Purchase</a:t>
                      </a:r>
                      <a:r>
                        <a:rPr lang="en-US" sz="1600" baseline="0" dirty="0" smtClean="0"/>
                        <a:t> Date 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Items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Total Cart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Geography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Mary Jane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222-2222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hlinkClick r:id="rId6"/>
                        </a:rPr>
                        <a:t>mary@hotmail.com</a:t>
                      </a:r>
                      <a:endParaRPr lang="en-US" sz="1200" dirty="0" smtClean="0"/>
                    </a:p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July 23, 2013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Leather Handbag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$149.99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Newmarket</a:t>
                      </a:r>
                      <a:endParaRPr lang="en-US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Rick Jensen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444-4444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hlinkClick r:id="rId7"/>
                        </a:rPr>
                        <a:t>rickj@gmail.com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July 24</a:t>
                      </a:r>
                      <a:r>
                        <a:rPr lang="en-US" sz="1200" baseline="30000" dirty="0" smtClean="0"/>
                        <a:t>th</a:t>
                      </a:r>
                      <a:r>
                        <a:rPr lang="en-US" sz="1200" dirty="0" smtClean="0"/>
                        <a:t>, 2013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Leather Wallet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$49.99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Mississauga</a:t>
                      </a:r>
                      <a:r>
                        <a:rPr lang="en-US" sz="1200" baseline="0" dirty="0" smtClean="0"/>
                        <a:t> </a:t>
                      </a:r>
                      <a:endParaRPr lang="en-US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Charlie Joan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666-6666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hlinkClick r:id="rId8"/>
                        </a:rPr>
                        <a:t>Jcharlie@yahoo.com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July 26</a:t>
                      </a:r>
                      <a:r>
                        <a:rPr lang="en-US" sz="1200" baseline="30000" dirty="0" smtClean="0"/>
                        <a:t>th</a:t>
                      </a:r>
                      <a:r>
                        <a:rPr lang="en-US" sz="1200" dirty="0" smtClean="0"/>
                        <a:t>, 2013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Leather Belt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$19.99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3" name="Rectangle 12"/>
          <p:cNvSpPr/>
          <p:nvPr/>
        </p:nvSpPr>
        <p:spPr>
          <a:xfrm>
            <a:off x="6172200" y="6477000"/>
            <a:ext cx="2538534" cy="338554"/>
          </a:xfrm>
          <a:prstGeom prst="rect">
            <a:avLst/>
          </a:prstGeom>
          <a:solidFill>
            <a:srgbClr val="C00000"/>
          </a:solidFill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n-US" sz="1600" b="1" cap="all" spc="0" dirty="0" smtClean="0">
                <a:ln w="0"/>
                <a:solidFill>
                  <a:schemeClr val="bg1"/>
                </a:solidFill>
                <a:effectLst>
                  <a:reflection blurRad="12700" stA="50000" endPos="50000" dist="5000" dir="5400000" sy="-100000" rotWithShape="0"/>
                </a:effectLst>
              </a:rPr>
              <a:t>The START-Up SHOP</a:t>
            </a:r>
            <a:endParaRPr lang="en-US" sz="1600" b="1" cap="all" spc="0" dirty="0">
              <a:ln w="0"/>
              <a:solidFill>
                <a:schemeClr val="bg1"/>
              </a:solidFill>
              <a:effectLst>
                <a:reflection blurRad="12700" stA="50000" endPos="50000" dist="5000" dir="5400000" sy="-100000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18146000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_cE4VwhaRkeoBpGLn_znHg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jitzeqh6aEqoYN6lwNMJTQ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LHux3sDQf0mNWN3za8HsNQ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LnjsDuyIf0ywf1c935koyQ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920jv0.x5U.4yYcOeZPVcA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dxRNQbqtf0i6vq.tVo2OPA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O7gp6b0qIkizVfaBvfZSdA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dWabjRjzs0GzhfA3fdZkAw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HBE2pRVq_kGTJSaao0m0xQ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DSkngbv0B0eF6pvlzu3Beg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zWIh1So7hEGLUku0oc08zg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_cE4VwhaRkeoBpGLn_znHg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Xh2knpIUukm97T7PhG7Sgw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o66VhHzXCkub8tHr4GqHjA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ecfnRBXRykWV.Wbtjallzw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Xh2knpIUukm97T7PhG7Sgw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f62krc1jb0G8TJSyKsqjlw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f62krc1jb0G8TJSyKsqjlw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f62krc1jb0G8TJSyKsqjlw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f62krc1jb0G8TJSyKsqjlw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f62krc1jb0G8TJSyKsqjlw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f62krc1jb0G8TJSyKsqjlw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U5qHYnM_E0i5Op8wq7mj2g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1181</TotalTime>
  <Words>1105</Words>
  <Application>Microsoft Office PowerPoint</Application>
  <PresentationFormat>On-screen Show (4:3)</PresentationFormat>
  <Paragraphs>195</Paragraphs>
  <Slides>14</Slides>
  <Notes>12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The Start-Up Shop</vt:lpstr>
      <vt:lpstr>Agenda</vt:lpstr>
      <vt:lpstr>Small Business Life-cycle </vt:lpstr>
      <vt:lpstr>The Start-up: Avoiding Pitfalls</vt:lpstr>
      <vt:lpstr>Testing for MVP</vt:lpstr>
      <vt:lpstr>Steps to Testing for MVP</vt:lpstr>
      <vt:lpstr>Investing – The Start-Up</vt:lpstr>
      <vt:lpstr>Investing in Digital</vt:lpstr>
      <vt:lpstr>CRM/LOYALTY</vt:lpstr>
      <vt:lpstr>NPS/LOYALTY</vt:lpstr>
      <vt:lpstr>Recap </vt:lpstr>
      <vt:lpstr>About The Start-Up Shop</vt:lpstr>
      <vt:lpstr>Resources</vt:lpstr>
      <vt:lpstr>Contact Info</vt:lpstr>
    </vt:vector>
  </TitlesOfParts>
  <Company>Intuit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Business of Life Coaching</dc:title>
  <dc:creator>jsamra</dc:creator>
  <cp:lastModifiedBy>HP</cp:lastModifiedBy>
  <cp:revision>207</cp:revision>
  <dcterms:created xsi:type="dcterms:W3CDTF">2013-02-25T19:27:11Z</dcterms:created>
  <dcterms:modified xsi:type="dcterms:W3CDTF">2013-07-29T15:33:32Z</dcterms:modified>
</cp:coreProperties>
</file>