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392" r:id="rId8"/>
    <p:sldId id="416" r:id="rId9"/>
    <p:sldId id="395" r:id="rId10"/>
    <p:sldId id="391" r:id="rId11"/>
    <p:sldId id="338" r:id="rId12"/>
    <p:sldId id="269" r:id="rId13"/>
    <p:sldId id="402" r:id="rId14"/>
    <p:sldId id="404" r:id="rId15"/>
    <p:sldId id="340" r:id="rId16"/>
    <p:sldId id="400" r:id="rId17"/>
    <p:sldId id="420" r:id="rId18"/>
    <p:sldId id="401" r:id="rId19"/>
    <p:sldId id="427" r:id="rId20"/>
    <p:sldId id="405" r:id="rId21"/>
    <p:sldId id="406" r:id="rId22"/>
    <p:sldId id="408" r:id="rId23"/>
    <p:sldId id="412" r:id="rId24"/>
    <p:sldId id="421" r:id="rId25"/>
    <p:sldId id="344" r:id="rId26"/>
    <p:sldId id="272" r:id="rId27"/>
    <p:sldId id="411" r:id="rId28"/>
    <p:sldId id="413" r:id="rId29"/>
    <p:sldId id="422" r:id="rId30"/>
    <p:sldId id="418" r:id="rId31"/>
    <p:sldId id="425" r:id="rId32"/>
    <p:sldId id="426" r:id="rId33"/>
    <p:sldId id="424" r:id="rId34"/>
    <p:sldId id="414" r:id="rId35"/>
    <p:sldId id="42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FCF0D-84BC-4DD5-B890-5887598AA5F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1B2F063-DCF4-42C6-936A-10C45006497D}">
      <dgm:prSet phldrT="[Text]"/>
      <dgm:spPr/>
      <dgm:t>
        <a:bodyPr/>
        <a:lstStyle/>
        <a:p>
          <a:r>
            <a:rPr lang="en-CA" dirty="0" smtClean="0"/>
            <a:t>Human Behaviour</a:t>
          </a:r>
          <a:endParaRPr lang="en-CA" dirty="0"/>
        </a:p>
      </dgm:t>
    </dgm:pt>
    <dgm:pt modelId="{A87F727C-7237-4EC2-88DE-9443063F4674}" type="parTrans" cxnId="{858A127E-3E14-4F55-99EA-B7588A575F6A}">
      <dgm:prSet/>
      <dgm:spPr/>
      <dgm:t>
        <a:bodyPr/>
        <a:lstStyle/>
        <a:p>
          <a:endParaRPr lang="en-CA"/>
        </a:p>
      </dgm:t>
    </dgm:pt>
    <dgm:pt modelId="{00E673EF-D515-4230-8982-340F0570B41E}" type="sibTrans" cxnId="{858A127E-3E14-4F55-99EA-B7588A575F6A}">
      <dgm:prSet/>
      <dgm:spPr/>
      <dgm:t>
        <a:bodyPr/>
        <a:lstStyle/>
        <a:p>
          <a:endParaRPr lang="en-CA"/>
        </a:p>
      </dgm:t>
    </dgm:pt>
    <dgm:pt modelId="{946255AC-C0EF-49E3-8CCF-E7F5F9AA9C57}">
      <dgm:prSet phldrT="[Text]"/>
      <dgm:spPr/>
      <dgm:t>
        <a:bodyPr/>
        <a:lstStyle/>
        <a:p>
          <a:r>
            <a:rPr lang="en-CA" dirty="0" smtClean="0"/>
            <a:t>Known Critical Success Factors</a:t>
          </a:r>
        </a:p>
      </dgm:t>
    </dgm:pt>
    <dgm:pt modelId="{92A3D980-74DB-4A67-8563-247D80BCA7BB}" type="parTrans" cxnId="{DF469F85-87F9-4A7C-80F9-EDFCA6F6F80B}">
      <dgm:prSet/>
      <dgm:spPr/>
      <dgm:t>
        <a:bodyPr/>
        <a:lstStyle/>
        <a:p>
          <a:endParaRPr lang="en-CA"/>
        </a:p>
      </dgm:t>
    </dgm:pt>
    <dgm:pt modelId="{EEC58582-2DD2-43D5-A065-8B2C2811A2C7}" type="sibTrans" cxnId="{DF469F85-87F9-4A7C-80F9-EDFCA6F6F80B}">
      <dgm:prSet/>
      <dgm:spPr/>
      <dgm:t>
        <a:bodyPr/>
        <a:lstStyle/>
        <a:p>
          <a:endParaRPr lang="en-CA"/>
        </a:p>
      </dgm:t>
    </dgm:pt>
    <dgm:pt modelId="{39253B63-740D-4E3B-B0CE-31A0234203E5}">
      <dgm:prSet phldrT="[Text]"/>
      <dgm:spPr/>
      <dgm:t>
        <a:bodyPr/>
        <a:lstStyle/>
        <a:p>
          <a:r>
            <a:rPr lang="en-CA" dirty="0" smtClean="0"/>
            <a:t>Balanced &amp; Strategic</a:t>
          </a:r>
          <a:endParaRPr lang="en-CA" dirty="0"/>
        </a:p>
      </dgm:t>
    </dgm:pt>
    <dgm:pt modelId="{2C308F72-D7AB-46D8-B11D-AE714BCAB317}" type="parTrans" cxnId="{54AD5D70-A792-46FB-9314-62BBE51F5BB5}">
      <dgm:prSet/>
      <dgm:spPr/>
      <dgm:t>
        <a:bodyPr/>
        <a:lstStyle/>
        <a:p>
          <a:endParaRPr lang="en-CA"/>
        </a:p>
      </dgm:t>
    </dgm:pt>
    <dgm:pt modelId="{CDA2F08F-C41D-431A-881D-A2CE74F17268}" type="sibTrans" cxnId="{54AD5D70-A792-46FB-9314-62BBE51F5BB5}">
      <dgm:prSet/>
      <dgm:spPr/>
      <dgm:t>
        <a:bodyPr/>
        <a:lstStyle/>
        <a:p>
          <a:endParaRPr lang="en-CA"/>
        </a:p>
      </dgm:t>
    </dgm:pt>
    <dgm:pt modelId="{52E9C497-ADD6-46D6-A4B4-84E31DBFD707}">
      <dgm:prSet phldrT="[Text]"/>
      <dgm:spPr/>
      <dgm:t>
        <a:bodyPr/>
        <a:lstStyle/>
        <a:p>
          <a:r>
            <a:rPr lang="en-CA" dirty="0" smtClean="0"/>
            <a:t>Monitor</a:t>
          </a:r>
          <a:endParaRPr lang="en-CA" dirty="0" smtClean="0"/>
        </a:p>
      </dgm:t>
    </dgm:pt>
    <dgm:pt modelId="{B029AD20-583F-4402-A1B3-40944BFD89B6}" type="parTrans" cxnId="{9218F6F5-DEFF-477C-A894-768B39CAA46F}">
      <dgm:prSet/>
      <dgm:spPr/>
      <dgm:t>
        <a:bodyPr/>
        <a:lstStyle/>
        <a:p>
          <a:endParaRPr lang="en-CA"/>
        </a:p>
      </dgm:t>
    </dgm:pt>
    <dgm:pt modelId="{79C227B0-EF41-49F6-A78B-FF0B165BA335}" type="sibTrans" cxnId="{9218F6F5-DEFF-477C-A894-768B39CAA46F}">
      <dgm:prSet/>
      <dgm:spPr/>
      <dgm:t>
        <a:bodyPr/>
        <a:lstStyle/>
        <a:p>
          <a:endParaRPr lang="en-CA"/>
        </a:p>
      </dgm:t>
    </dgm:pt>
    <dgm:pt modelId="{5AF6A991-FB21-4DC6-AD91-8310DEB78C75}">
      <dgm:prSet phldrT="[Text]"/>
      <dgm:spPr/>
      <dgm:t>
        <a:bodyPr/>
        <a:lstStyle/>
        <a:p>
          <a:r>
            <a:rPr lang="en-CA" dirty="0" smtClean="0"/>
            <a:t>Create Measures</a:t>
          </a:r>
        </a:p>
      </dgm:t>
    </dgm:pt>
    <dgm:pt modelId="{BFB6E59C-4432-4ADC-B013-CCD53FDB008E}" type="parTrans" cxnId="{F891D75A-16D3-4CBB-AE18-EBC24D88A46A}">
      <dgm:prSet/>
      <dgm:spPr/>
      <dgm:t>
        <a:bodyPr/>
        <a:lstStyle/>
        <a:p>
          <a:endParaRPr lang="en-CA"/>
        </a:p>
      </dgm:t>
    </dgm:pt>
    <dgm:pt modelId="{FEE87036-976E-4F04-8AB2-6D3C4BCFCE5C}" type="sibTrans" cxnId="{F891D75A-16D3-4CBB-AE18-EBC24D88A46A}">
      <dgm:prSet/>
      <dgm:spPr/>
      <dgm:t>
        <a:bodyPr/>
        <a:lstStyle/>
        <a:p>
          <a:endParaRPr lang="en-CA"/>
        </a:p>
      </dgm:t>
    </dgm:pt>
    <dgm:pt modelId="{9FE901BC-3405-4257-BD0F-7CB8A5963627}" type="pres">
      <dgm:prSet presAssocID="{6C1FCF0D-84BC-4DD5-B890-5887598AA5F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A0A4DC3-4D7E-4EC3-9899-BEB75F0FA952}" type="pres">
      <dgm:prSet presAssocID="{6C1FCF0D-84BC-4DD5-B890-5887598AA5FA}" presName="dummyMaxCanvas" presStyleCnt="0">
        <dgm:presLayoutVars/>
      </dgm:prSet>
      <dgm:spPr/>
    </dgm:pt>
    <dgm:pt modelId="{3AA70A42-5DE4-4ADF-B62B-AE552F71E875}" type="pres">
      <dgm:prSet presAssocID="{6C1FCF0D-84BC-4DD5-B890-5887598AA5F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89E42A1-BDFD-4928-8C81-44435EC64663}" type="pres">
      <dgm:prSet presAssocID="{6C1FCF0D-84BC-4DD5-B890-5887598AA5F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21BE37C-D689-4AEA-B0A9-7A5704F93047}" type="pres">
      <dgm:prSet presAssocID="{6C1FCF0D-84BC-4DD5-B890-5887598AA5F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FF8494-E86D-4A8A-B4D7-608854D0CAF7}" type="pres">
      <dgm:prSet presAssocID="{6C1FCF0D-84BC-4DD5-B890-5887598AA5F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5CE1DF-E821-4B6C-92D4-C1EA6505C9E7}" type="pres">
      <dgm:prSet presAssocID="{6C1FCF0D-84BC-4DD5-B890-5887598AA5F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18BD2F6-D369-4D16-BCAB-246420AF02A0}" type="pres">
      <dgm:prSet presAssocID="{6C1FCF0D-84BC-4DD5-B890-5887598AA5F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64BFFC7-337A-4F12-BA9D-990A984553BC}" type="pres">
      <dgm:prSet presAssocID="{6C1FCF0D-84BC-4DD5-B890-5887598AA5F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5F2A763-528C-4B69-889E-06DB9ABC0391}" type="pres">
      <dgm:prSet presAssocID="{6C1FCF0D-84BC-4DD5-B890-5887598AA5F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29E742-F3EB-47D4-A47B-F10FC73346DE}" type="pres">
      <dgm:prSet presAssocID="{6C1FCF0D-84BC-4DD5-B890-5887598AA5F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00D6612-9B57-4662-AF5F-39B3336D937E}" type="pres">
      <dgm:prSet presAssocID="{6C1FCF0D-84BC-4DD5-B890-5887598AA5F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EEA58BA-0ED8-4798-B1A7-F1D526225EFC}" type="pres">
      <dgm:prSet presAssocID="{6C1FCF0D-84BC-4DD5-B890-5887598AA5F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C57E83-C933-4A2E-A8F3-0F1E085FC5EC}" type="pres">
      <dgm:prSet presAssocID="{6C1FCF0D-84BC-4DD5-B890-5887598AA5F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789C4AE-E8C8-4E19-9662-D967DD4EBD25}" type="pres">
      <dgm:prSet presAssocID="{6C1FCF0D-84BC-4DD5-B890-5887598AA5F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5AA615-7DB2-49AA-BABF-2D6F0E69AA1D}" type="pres">
      <dgm:prSet presAssocID="{6C1FCF0D-84BC-4DD5-B890-5887598AA5F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53BE9B4-849B-48B6-B294-0F1883542FB1}" type="presOf" srcId="{5AF6A991-FB21-4DC6-AD91-8310DEB78C75}" destId="{7789C4AE-E8C8-4E19-9662-D967DD4EBD25}" srcOrd="1" destOrd="0" presId="urn:microsoft.com/office/officeart/2005/8/layout/vProcess5"/>
    <dgm:cxn modelId="{FB902D42-C9D5-46EB-803B-A547C51939AD}" type="presOf" srcId="{39253B63-740D-4E3B-B0CE-31A0234203E5}" destId="{FEEA58BA-0ED8-4798-B1A7-F1D526225EFC}" srcOrd="1" destOrd="0" presId="urn:microsoft.com/office/officeart/2005/8/layout/vProcess5"/>
    <dgm:cxn modelId="{1E4BF486-2FE9-46F8-88A5-631BC8F5E699}" type="presOf" srcId="{946255AC-C0EF-49E3-8CCF-E7F5F9AA9C57}" destId="{52C57E83-C933-4A2E-A8F3-0F1E085FC5EC}" srcOrd="1" destOrd="0" presId="urn:microsoft.com/office/officeart/2005/8/layout/vProcess5"/>
    <dgm:cxn modelId="{051335CF-08F3-4BC8-90B3-187555EDB116}" type="presOf" srcId="{946255AC-C0EF-49E3-8CCF-E7F5F9AA9C57}" destId="{C21BE37C-D689-4AEA-B0A9-7A5704F93047}" srcOrd="0" destOrd="0" presId="urn:microsoft.com/office/officeart/2005/8/layout/vProcess5"/>
    <dgm:cxn modelId="{858A127E-3E14-4F55-99EA-B7588A575F6A}" srcId="{6C1FCF0D-84BC-4DD5-B890-5887598AA5FA}" destId="{81B2F063-DCF4-42C6-936A-10C45006497D}" srcOrd="0" destOrd="0" parTransId="{A87F727C-7237-4EC2-88DE-9443063F4674}" sibTransId="{00E673EF-D515-4230-8982-340F0570B41E}"/>
    <dgm:cxn modelId="{0799CF51-D26A-4C99-87F8-953EC2A98825}" type="presOf" srcId="{FEE87036-976E-4F04-8AB2-6D3C4BCFCE5C}" destId="{6B29E742-F3EB-47D4-A47B-F10FC73346DE}" srcOrd="0" destOrd="0" presId="urn:microsoft.com/office/officeart/2005/8/layout/vProcess5"/>
    <dgm:cxn modelId="{86C3CAEC-B6FF-4A88-9A5F-4394F84FF935}" type="presOf" srcId="{00E673EF-D515-4230-8982-340F0570B41E}" destId="{718BD2F6-D369-4D16-BCAB-246420AF02A0}" srcOrd="0" destOrd="0" presId="urn:microsoft.com/office/officeart/2005/8/layout/vProcess5"/>
    <dgm:cxn modelId="{D73A1904-F69E-4A89-A322-45A08AF6D388}" type="presOf" srcId="{5AF6A991-FB21-4DC6-AD91-8310DEB78C75}" destId="{47FF8494-E86D-4A8A-B4D7-608854D0CAF7}" srcOrd="0" destOrd="0" presId="urn:microsoft.com/office/officeart/2005/8/layout/vProcess5"/>
    <dgm:cxn modelId="{9218F6F5-DEFF-477C-A894-768B39CAA46F}" srcId="{6C1FCF0D-84BC-4DD5-B890-5887598AA5FA}" destId="{52E9C497-ADD6-46D6-A4B4-84E31DBFD707}" srcOrd="4" destOrd="0" parTransId="{B029AD20-583F-4402-A1B3-40944BFD89B6}" sibTransId="{79C227B0-EF41-49F6-A78B-FF0B165BA335}"/>
    <dgm:cxn modelId="{F891D75A-16D3-4CBB-AE18-EBC24D88A46A}" srcId="{6C1FCF0D-84BC-4DD5-B890-5887598AA5FA}" destId="{5AF6A991-FB21-4DC6-AD91-8310DEB78C75}" srcOrd="3" destOrd="0" parTransId="{BFB6E59C-4432-4ADC-B013-CCD53FDB008E}" sibTransId="{FEE87036-976E-4F04-8AB2-6D3C4BCFCE5C}"/>
    <dgm:cxn modelId="{3264087B-2778-4B84-A74D-7147687879A4}" type="presOf" srcId="{81B2F063-DCF4-42C6-936A-10C45006497D}" destId="{3AA70A42-5DE4-4ADF-B62B-AE552F71E875}" srcOrd="0" destOrd="0" presId="urn:microsoft.com/office/officeart/2005/8/layout/vProcess5"/>
    <dgm:cxn modelId="{B3C328C8-0EF0-4975-9EB9-1A1787F4CACA}" type="presOf" srcId="{81B2F063-DCF4-42C6-936A-10C45006497D}" destId="{A00D6612-9B57-4662-AF5F-39B3336D937E}" srcOrd="1" destOrd="0" presId="urn:microsoft.com/office/officeart/2005/8/layout/vProcess5"/>
    <dgm:cxn modelId="{169440D5-D1E3-4A19-8DC4-9D239EF0D0D3}" type="presOf" srcId="{6C1FCF0D-84BC-4DD5-B890-5887598AA5FA}" destId="{9FE901BC-3405-4257-BD0F-7CB8A5963627}" srcOrd="0" destOrd="0" presId="urn:microsoft.com/office/officeart/2005/8/layout/vProcess5"/>
    <dgm:cxn modelId="{5D70F5D6-EB96-40DA-8D90-275666B6FCE8}" type="presOf" srcId="{39253B63-740D-4E3B-B0CE-31A0234203E5}" destId="{589E42A1-BDFD-4928-8C81-44435EC64663}" srcOrd="0" destOrd="0" presId="urn:microsoft.com/office/officeart/2005/8/layout/vProcess5"/>
    <dgm:cxn modelId="{DF469F85-87F9-4A7C-80F9-EDFCA6F6F80B}" srcId="{6C1FCF0D-84BC-4DD5-B890-5887598AA5FA}" destId="{946255AC-C0EF-49E3-8CCF-E7F5F9AA9C57}" srcOrd="2" destOrd="0" parTransId="{92A3D980-74DB-4A67-8563-247D80BCA7BB}" sibTransId="{EEC58582-2DD2-43D5-A065-8B2C2811A2C7}"/>
    <dgm:cxn modelId="{54AD5D70-A792-46FB-9314-62BBE51F5BB5}" srcId="{6C1FCF0D-84BC-4DD5-B890-5887598AA5FA}" destId="{39253B63-740D-4E3B-B0CE-31A0234203E5}" srcOrd="1" destOrd="0" parTransId="{2C308F72-D7AB-46D8-B11D-AE714BCAB317}" sibTransId="{CDA2F08F-C41D-431A-881D-A2CE74F17268}"/>
    <dgm:cxn modelId="{84387091-83AE-4247-868A-374C6249ABD7}" type="presOf" srcId="{52E9C497-ADD6-46D6-A4B4-84E31DBFD707}" destId="{0B5AA615-7DB2-49AA-BABF-2D6F0E69AA1D}" srcOrd="1" destOrd="0" presId="urn:microsoft.com/office/officeart/2005/8/layout/vProcess5"/>
    <dgm:cxn modelId="{0A4B0225-72B5-4D6F-9A26-424779271181}" type="presOf" srcId="{52E9C497-ADD6-46D6-A4B4-84E31DBFD707}" destId="{FD5CE1DF-E821-4B6C-92D4-C1EA6505C9E7}" srcOrd="0" destOrd="0" presId="urn:microsoft.com/office/officeart/2005/8/layout/vProcess5"/>
    <dgm:cxn modelId="{EDFD3ADF-5740-42E9-8E26-DEAB937635BA}" type="presOf" srcId="{CDA2F08F-C41D-431A-881D-A2CE74F17268}" destId="{764BFFC7-337A-4F12-BA9D-990A984553BC}" srcOrd="0" destOrd="0" presId="urn:microsoft.com/office/officeart/2005/8/layout/vProcess5"/>
    <dgm:cxn modelId="{628BE5D4-1F36-4FBB-BC92-7C1C8B3695AA}" type="presOf" srcId="{EEC58582-2DD2-43D5-A065-8B2C2811A2C7}" destId="{45F2A763-528C-4B69-889E-06DB9ABC0391}" srcOrd="0" destOrd="0" presId="urn:microsoft.com/office/officeart/2005/8/layout/vProcess5"/>
    <dgm:cxn modelId="{DA454DDF-CFE8-4619-BEC7-C8049FB17F58}" type="presParOf" srcId="{9FE901BC-3405-4257-BD0F-7CB8A5963627}" destId="{AA0A4DC3-4D7E-4EC3-9899-BEB75F0FA952}" srcOrd="0" destOrd="0" presId="urn:microsoft.com/office/officeart/2005/8/layout/vProcess5"/>
    <dgm:cxn modelId="{E9A1BD06-F94C-4FAC-9490-CFA2CE53AADA}" type="presParOf" srcId="{9FE901BC-3405-4257-BD0F-7CB8A5963627}" destId="{3AA70A42-5DE4-4ADF-B62B-AE552F71E875}" srcOrd="1" destOrd="0" presId="urn:microsoft.com/office/officeart/2005/8/layout/vProcess5"/>
    <dgm:cxn modelId="{D2F1D81F-4737-4D90-9ADA-B237937B628A}" type="presParOf" srcId="{9FE901BC-3405-4257-BD0F-7CB8A5963627}" destId="{589E42A1-BDFD-4928-8C81-44435EC64663}" srcOrd="2" destOrd="0" presId="urn:microsoft.com/office/officeart/2005/8/layout/vProcess5"/>
    <dgm:cxn modelId="{4A1D851B-8D04-4E8E-8A36-05B35663202B}" type="presParOf" srcId="{9FE901BC-3405-4257-BD0F-7CB8A5963627}" destId="{C21BE37C-D689-4AEA-B0A9-7A5704F93047}" srcOrd="3" destOrd="0" presId="urn:microsoft.com/office/officeart/2005/8/layout/vProcess5"/>
    <dgm:cxn modelId="{433290A1-CE6A-40DB-A672-D38D2CA14CA4}" type="presParOf" srcId="{9FE901BC-3405-4257-BD0F-7CB8A5963627}" destId="{47FF8494-E86D-4A8A-B4D7-608854D0CAF7}" srcOrd="4" destOrd="0" presId="urn:microsoft.com/office/officeart/2005/8/layout/vProcess5"/>
    <dgm:cxn modelId="{09CC00BF-F957-45EB-AE13-33F8D2535154}" type="presParOf" srcId="{9FE901BC-3405-4257-BD0F-7CB8A5963627}" destId="{FD5CE1DF-E821-4B6C-92D4-C1EA6505C9E7}" srcOrd="5" destOrd="0" presId="urn:microsoft.com/office/officeart/2005/8/layout/vProcess5"/>
    <dgm:cxn modelId="{DBF480BF-FF8D-457E-B237-1E97A41FDAEA}" type="presParOf" srcId="{9FE901BC-3405-4257-BD0F-7CB8A5963627}" destId="{718BD2F6-D369-4D16-BCAB-246420AF02A0}" srcOrd="6" destOrd="0" presId="urn:microsoft.com/office/officeart/2005/8/layout/vProcess5"/>
    <dgm:cxn modelId="{220B2B65-B6F2-46C8-B9ED-C291E4DC1C6E}" type="presParOf" srcId="{9FE901BC-3405-4257-BD0F-7CB8A5963627}" destId="{764BFFC7-337A-4F12-BA9D-990A984553BC}" srcOrd="7" destOrd="0" presId="urn:microsoft.com/office/officeart/2005/8/layout/vProcess5"/>
    <dgm:cxn modelId="{BD317818-3784-46D3-89B1-ED9BD25FEA9A}" type="presParOf" srcId="{9FE901BC-3405-4257-BD0F-7CB8A5963627}" destId="{45F2A763-528C-4B69-889E-06DB9ABC0391}" srcOrd="8" destOrd="0" presId="urn:microsoft.com/office/officeart/2005/8/layout/vProcess5"/>
    <dgm:cxn modelId="{7CE966A7-CA8E-487E-A977-B9BD8621CEA8}" type="presParOf" srcId="{9FE901BC-3405-4257-BD0F-7CB8A5963627}" destId="{6B29E742-F3EB-47D4-A47B-F10FC73346DE}" srcOrd="9" destOrd="0" presId="urn:microsoft.com/office/officeart/2005/8/layout/vProcess5"/>
    <dgm:cxn modelId="{48FCE71B-718B-4C84-B036-1222C1D7098E}" type="presParOf" srcId="{9FE901BC-3405-4257-BD0F-7CB8A5963627}" destId="{A00D6612-9B57-4662-AF5F-39B3336D937E}" srcOrd="10" destOrd="0" presId="urn:microsoft.com/office/officeart/2005/8/layout/vProcess5"/>
    <dgm:cxn modelId="{BF76D231-F549-4C5B-9484-57A870CC3A15}" type="presParOf" srcId="{9FE901BC-3405-4257-BD0F-7CB8A5963627}" destId="{FEEA58BA-0ED8-4798-B1A7-F1D526225EFC}" srcOrd="11" destOrd="0" presId="urn:microsoft.com/office/officeart/2005/8/layout/vProcess5"/>
    <dgm:cxn modelId="{EF97DB66-6C22-47C3-A8EF-835028BBFFF1}" type="presParOf" srcId="{9FE901BC-3405-4257-BD0F-7CB8A5963627}" destId="{52C57E83-C933-4A2E-A8F3-0F1E085FC5EC}" srcOrd="12" destOrd="0" presId="urn:microsoft.com/office/officeart/2005/8/layout/vProcess5"/>
    <dgm:cxn modelId="{B7978422-8E24-41C7-830C-FEB78C7207F7}" type="presParOf" srcId="{9FE901BC-3405-4257-BD0F-7CB8A5963627}" destId="{7789C4AE-E8C8-4E19-9662-D967DD4EBD25}" srcOrd="13" destOrd="0" presId="urn:microsoft.com/office/officeart/2005/8/layout/vProcess5"/>
    <dgm:cxn modelId="{DDBFB0E6-AD05-49AC-B306-E31B62208B9C}" type="presParOf" srcId="{9FE901BC-3405-4257-BD0F-7CB8A5963627}" destId="{0B5AA615-7DB2-49AA-BABF-2D6F0E69AA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921A5-F222-4688-BBAE-503E30715761}" type="doc">
      <dgm:prSet loTypeId="urn:diagrams.loki3.com/BracketList+Icon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E5C67783-5E99-4A77-8271-1BE007CCC5FE}">
      <dgm:prSet phldrT="[Text]"/>
      <dgm:spPr/>
      <dgm:t>
        <a:bodyPr/>
        <a:lstStyle/>
        <a:p>
          <a:r>
            <a:rPr lang="en-CA" dirty="0" smtClean="0"/>
            <a:t>Financial</a:t>
          </a:r>
          <a:endParaRPr lang="en-CA" dirty="0"/>
        </a:p>
      </dgm:t>
    </dgm:pt>
    <dgm:pt modelId="{8DAF6708-3B8A-4E26-A57C-832699C53634}" type="parTrans" cxnId="{44BC0840-73F6-4152-AE27-DB95F70935C5}">
      <dgm:prSet/>
      <dgm:spPr/>
      <dgm:t>
        <a:bodyPr/>
        <a:lstStyle/>
        <a:p>
          <a:endParaRPr lang="en-CA"/>
        </a:p>
      </dgm:t>
    </dgm:pt>
    <dgm:pt modelId="{121494C6-1400-4760-9930-15779F94EE68}" type="sibTrans" cxnId="{44BC0840-73F6-4152-AE27-DB95F70935C5}">
      <dgm:prSet/>
      <dgm:spPr/>
      <dgm:t>
        <a:bodyPr/>
        <a:lstStyle/>
        <a:p>
          <a:endParaRPr lang="en-CA"/>
        </a:p>
      </dgm:t>
    </dgm:pt>
    <dgm:pt modelId="{640F1C74-9754-4087-A54C-EB727CB3B240}">
      <dgm:prSet phldrT="[Text]"/>
      <dgm:spPr/>
      <dgm:t>
        <a:bodyPr/>
        <a:lstStyle/>
        <a:p>
          <a:r>
            <a:rPr lang="en-CA" dirty="0" smtClean="0"/>
            <a:t>Revenues, assets, sales</a:t>
          </a:r>
          <a:r>
            <a:rPr lang="en-CA" dirty="0" smtClean="0"/>
            <a:t>, </a:t>
          </a:r>
          <a:r>
            <a:rPr lang="en-CA" dirty="0" smtClean="0"/>
            <a:t>expenses, profit margin, </a:t>
          </a:r>
          <a:endParaRPr lang="en-CA" dirty="0"/>
        </a:p>
      </dgm:t>
    </dgm:pt>
    <dgm:pt modelId="{08E42ED3-9AAD-4C1E-8AB5-9AE5DEBB1029}" type="parTrans" cxnId="{029D5248-FB21-4935-B937-C2CDE5140DF0}">
      <dgm:prSet/>
      <dgm:spPr/>
      <dgm:t>
        <a:bodyPr/>
        <a:lstStyle/>
        <a:p>
          <a:endParaRPr lang="en-CA"/>
        </a:p>
      </dgm:t>
    </dgm:pt>
    <dgm:pt modelId="{7565B3F5-1F97-4216-BB89-1B7CE219E47C}" type="sibTrans" cxnId="{029D5248-FB21-4935-B937-C2CDE5140DF0}">
      <dgm:prSet/>
      <dgm:spPr/>
      <dgm:t>
        <a:bodyPr/>
        <a:lstStyle/>
        <a:p>
          <a:endParaRPr lang="en-CA"/>
        </a:p>
      </dgm:t>
    </dgm:pt>
    <dgm:pt modelId="{0EE0C228-6819-40E5-89B3-6295E47F0C01}">
      <dgm:prSet phldrT="[Text]"/>
      <dgm:spPr/>
      <dgm:t>
        <a:bodyPr/>
        <a:lstStyle/>
        <a:p>
          <a:r>
            <a:rPr lang="en-CA" dirty="0" smtClean="0"/>
            <a:t>Operations</a:t>
          </a:r>
          <a:endParaRPr lang="en-CA" dirty="0"/>
        </a:p>
      </dgm:t>
    </dgm:pt>
    <dgm:pt modelId="{3679104A-148D-4E7B-BC74-2E5BEB0EC780}" type="parTrans" cxnId="{940FC031-AFBF-4582-B822-C41415C5C6E9}">
      <dgm:prSet/>
      <dgm:spPr/>
      <dgm:t>
        <a:bodyPr/>
        <a:lstStyle/>
        <a:p>
          <a:endParaRPr lang="en-CA"/>
        </a:p>
      </dgm:t>
    </dgm:pt>
    <dgm:pt modelId="{5F03B510-DE8E-4AB7-9955-3B117776C53C}" type="sibTrans" cxnId="{940FC031-AFBF-4582-B822-C41415C5C6E9}">
      <dgm:prSet/>
      <dgm:spPr/>
      <dgm:t>
        <a:bodyPr/>
        <a:lstStyle/>
        <a:p>
          <a:endParaRPr lang="en-CA"/>
        </a:p>
      </dgm:t>
    </dgm:pt>
    <dgm:pt modelId="{DDBF1486-3A2E-4871-8140-4FA98BE5728F}">
      <dgm:prSet phldrT="[Text]"/>
      <dgm:spPr/>
      <dgm:t>
        <a:bodyPr/>
        <a:lstStyle/>
        <a:p>
          <a:r>
            <a:rPr lang="en-CA" dirty="0" smtClean="0"/>
            <a:t>Technology, processes</a:t>
          </a:r>
          <a:endParaRPr lang="en-CA" dirty="0"/>
        </a:p>
      </dgm:t>
    </dgm:pt>
    <dgm:pt modelId="{CA98CB19-77C2-4DB5-A278-D18D43802681}" type="parTrans" cxnId="{DADEB551-A1EC-4F85-8143-EF6FD6C5D5F2}">
      <dgm:prSet/>
      <dgm:spPr/>
      <dgm:t>
        <a:bodyPr/>
        <a:lstStyle/>
        <a:p>
          <a:endParaRPr lang="en-CA"/>
        </a:p>
      </dgm:t>
    </dgm:pt>
    <dgm:pt modelId="{B4D8BD4F-D125-429C-8EF5-EDC2EB885DED}" type="sibTrans" cxnId="{DADEB551-A1EC-4F85-8143-EF6FD6C5D5F2}">
      <dgm:prSet/>
      <dgm:spPr/>
      <dgm:t>
        <a:bodyPr/>
        <a:lstStyle/>
        <a:p>
          <a:endParaRPr lang="en-CA"/>
        </a:p>
      </dgm:t>
    </dgm:pt>
    <dgm:pt modelId="{DF99AB4E-EE07-4F59-B864-10C70A3A6533}">
      <dgm:prSet phldrT="[Text]"/>
      <dgm:spPr/>
      <dgm:t>
        <a:bodyPr/>
        <a:lstStyle/>
        <a:p>
          <a:r>
            <a:rPr lang="en-CA" dirty="0" smtClean="0"/>
            <a:t>Customer</a:t>
          </a:r>
          <a:endParaRPr lang="en-CA" dirty="0"/>
        </a:p>
      </dgm:t>
    </dgm:pt>
    <dgm:pt modelId="{EDD76288-5721-41E3-8F87-B2E5C42EBF9B}" type="parTrans" cxnId="{FEA84E32-C0CE-4A35-A712-F9B25F70CD26}">
      <dgm:prSet/>
      <dgm:spPr/>
      <dgm:t>
        <a:bodyPr/>
        <a:lstStyle/>
        <a:p>
          <a:endParaRPr lang="en-CA"/>
        </a:p>
      </dgm:t>
    </dgm:pt>
    <dgm:pt modelId="{97F567AA-0CCE-44FC-A941-3D36197D8EF8}" type="sibTrans" cxnId="{FEA84E32-C0CE-4A35-A712-F9B25F70CD26}">
      <dgm:prSet/>
      <dgm:spPr/>
      <dgm:t>
        <a:bodyPr/>
        <a:lstStyle/>
        <a:p>
          <a:endParaRPr lang="en-CA"/>
        </a:p>
      </dgm:t>
    </dgm:pt>
    <dgm:pt modelId="{F85E45DA-3A87-4B76-B085-BA4DA95E180F}">
      <dgm:prSet phldrT="[Text]"/>
      <dgm:spPr/>
      <dgm:t>
        <a:bodyPr/>
        <a:lstStyle/>
        <a:p>
          <a:r>
            <a:rPr lang="en-CA" dirty="0" smtClean="0"/>
            <a:t>People</a:t>
          </a:r>
          <a:endParaRPr lang="en-CA" dirty="0"/>
        </a:p>
      </dgm:t>
    </dgm:pt>
    <dgm:pt modelId="{EFC23E1D-4AF4-4268-A8C4-28864C4F268F}" type="parTrans" cxnId="{3EC0C013-46F7-43ED-855E-8ED7C4A92F1E}">
      <dgm:prSet/>
      <dgm:spPr/>
      <dgm:t>
        <a:bodyPr/>
        <a:lstStyle/>
        <a:p>
          <a:endParaRPr lang="en-CA"/>
        </a:p>
      </dgm:t>
    </dgm:pt>
    <dgm:pt modelId="{C7B1A4DC-E05F-4E0A-A2C2-AF19FA598E3A}" type="sibTrans" cxnId="{3EC0C013-46F7-43ED-855E-8ED7C4A92F1E}">
      <dgm:prSet/>
      <dgm:spPr/>
      <dgm:t>
        <a:bodyPr/>
        <a:lstStyle/>
        <a:p>
          <a:endParaRPr lang="en-CA"/>
        </a:p>
      </dgm:t>
    </dgm:pt>
    <dgm:pt modelId="{6F197990-9329-4522-A3E2-77CA6D18BEDE}">
      <dgm:prSet phldrT="[Text]"/>
      <dgm:spPr/>
      <dgm:t>
        <a:bodyPr/>
        <a:lstStyle/>
        <a:p>
          <a:r>
            <a:rPr lang="en-CA" dirty="0" smtClean="0"/>
            <a:t>External Environment</a:t>
          </a:r>
          <a:endParaRPr lang="en-CA" dirty="0"/>
        </a:p>
      </dgm:t>
    </dgm:pt>
    <dgm:pt modelId="{BEA96689-9D80-4FEA-A0F1-924A11558C09}" type="parTrans" cxnId="{E6141288-C612-4518-AB19-22C67D82AB4D}">
      <dgm:prSet/>
      <dgm:spPr/>
      <dgm:t>
        <a:bodyPr/>
        <a:lstStyle/>
        <a:p>
          <a:endParaRPr lang="en-CA"/>
        </a:p>
      </dgm:t>
    </dgm:pt>
    <dgm:pt modelId="{46DF817D-E221-44A4-B471-44B260508820}" type="sibTrans" cxnId="{E6141288-C612-4518-AB19-22C67D82AB4D}">
      <dgm:prSet/>
      <dgm:spPr/>
      <dgm:t>
        <a:bodyPr/>
        <a:lstStyle/>
        <a:p>
          <a:endParaRPr lang="en-CA"/>
        </a:p>
      </dgm:t>
    </dgm:pt>
    <dgm:pt modelId="{41816791-0B3F-4ADF-8556-2E66B59714D3}">
      <dgm:prSet phldrT="[Text]"/>
      <dgm:spPr/>
      <dgm:t>
        <a:bodyPr/>
        <a:lstStyle/>
        <a:p>
          <a:r>
            <a:rPr lang="en-CA" dirty="0" smtClean="0"/>
            <a:t>Continuous Improvement</a:t>
          </a:r>
          <a:endParaRPr lang="en-CA" dirty="0"/>
        </a:p>
      </dgm:t>
    </dgm:pt>
    <dgm:pt modelId="{5FD64818-0221-495B-B9F1-9A9EBF5185C6}" type="parTrans" cxnId="{7043661C-0092-4FA5-875B-76A2E5801ED5}">
      <dgm:prSet/>
      <dgm:spPr/>
      <dgm:t>
        <a:bodyPr/>
        <a:lstStyle/>
        <a:p>
          <a:endParaRPr lang="en-CA"/>
        </a:p>
      </dgm:t>
    </dgm:pt>
    <dgm:pt modelId="{32EB4C61-5CA8-4F69-9D02-7A46D7CA58F4}" type="sibTrans" cxnId="{7043661C-0092-4FA5-875B-76A2E5801ED5}">
      <dgm:prSet/>
      <dgm:spPr/>
      <dgm:t>
        <a:bodyPr/>
        <a:lstStyle/>
        <a:p>
          <a:endParaRPr lang="en-CA"/>
        </a:p>
      </dgm:t>
    </dgm:pt>
    <dgm:pt modelId="{4AF79EE9-75B5-47C9-AFC2-824C9FF4B96B}">
      <dgm:prSet phldrT="[Text]"/>
      <dgm:spPr/>
      <dgm:t>
        <a:bodyPr/>
        <a:lstStyle/>
        <a:p>
          <a:r>
            <a:rPr lang="en-CA" dirty="0" smtClean="0"/>
            <a:t>Customer service levels, close </a:t>
          </a:r>
          <a:r>
            <a:rPr lang="en-CA" dirty="0" smtClean="0"/>
            <a:t>rates, </a:t>
          </a:r>
          <a:r>
            <a:rPr lang="en-CA" dirty="0" smtClean="0"/>
            <a:t>retention rates, prospects</a:t>
          </a:r>
          <a:endParaRPr lang="en-CA" dirty="0"/>
        </a:p>
      </dgm:t>
    </dgm:pt>
    <dgm:pt modelId="{6684ECA9-1A3A-49AA-BB14-24FD11028846}" type="parTrans" cxnId="{4FA2DFD6-85B4-4F40-8598-F05C0E060B01}">
      <dgm:prSet/>
      <dgm:spPr/>
      <dgm:t>
        <a:bodyPr/>
        <a:lstStyle/>
        <a:p>
          <a:endParaRPr lang="en-CA"/>
        </a:p>
      </dgm:t>
    </dgm:pt>
    <dgm:pt modelId="{5B214537-B9E0-4F2C-9C06-90D988052D1E}" type="sibTrans" cxnId="{4FA2DFD6-85B4-4F40-8598-F05C0E060B01}">
      <dgm:prSet/>
      <dgm:spPr/>
      <dgm:t>
        <a:bodyPr/>
        <a:lstStyle/>
        <a:p>
          <a:endParaRPr lang="en-CA"/>
        </a:p>
      </dgm:t>
    </dgm:pt>
    <dgm:pt modelId="{99244601-6145-4846-9254-6048D2C461F2}">
      <dgm:prSet phldrT="[Text]"/>
      <dgm:spPr/>
      <dgm:t>
        <a:bodyPr/>
        <a:lstStyle/>
        <a:p>
          <a:r>
            <a:rPr lang="en-CA" dirty="0" smtClean="0"/>
            <a:t>Retention</a:t>
          </a:r>
          <a:r>
            <a:rPr lang="en-CA" dirty="0" smtClean="0"/>
            <a:t>, </a:t>
          </a:r>
          <a:r>
            <a:rPr lang="en-CA" dirty="0" smtClean="0"/>
            <a:t> delegation, succession</a:t>
          </a:r>
          <a:r>
            <a:rPr lang="en-CA" dirty="0" smtClean="0"/>
            <a:t>, </a:t>
          </a:r>
          <a:r>
            <a:rPr lang="en-CA" dirty="0" smtClean="0"/>
            <a:t>recognition, training, recruitment</a:t>
          </a:r>
          <a:endParaRPr lang="en-CA" dirty="0"/>
        </a:p>
      </dgm:t>
    </dgm:pt>
    <dgm:pt modelId="{E43532CD-83A9-4ACA-85DC-2B0197FA648D}" type="parTrans" cxnId="{2AE53F8D-35B4-46AC-92F8-04A8DBE654D5}">
      <dgm:prSet/>
      <dgm:spPr/>
      <dgm:t>
        <a:bodyPr/>
        <a:lstStyle/>
        <a:p>
          <a:endParaRPr lang="en-CA"/>
        </a:p>
      </dgm:t>
    </dgm:pt>
    <dgm:pt modelId="{8B19F173-7705-431C-B529-6BC63DC755D3}" type="sibTrans" cxnId="{2AE53F8D-35B4-46AC-92F8-04A8DBE654D5}">
      <dgm:prSet/>
      <dgm:spPr/>
      <dgm:t>
        <a:bodyPr/>
        <a:lstStyle/>
        <a:p>
          <a:endParaRPr lang="en-CA"/>
        </a:p>
      </dgm:t>
    </dgm:pt>
    <dgm:pt modelId="{727A2D39-ECC2-42EB-88E6-58AC21A8B8F9}">
      <dgm:prSet phldrT="[Text]"/>
      <dgm:spPr/>
      <dgm:t>
        <a:bodyPr/>
        <a:lstStyle/>
        <a:p>
          <a:r>
            <a:rPr lang="en-CA" dirty="0" smtClean="0"/>
            <a:t>Awards, branding, partnerships, public awareness, charities</a:t>
          </a:r>
          <a:endParaRPr lang="en-CA" dirty="0"/>
        </a:p>
      </dgm:t>
    </dgm:pt>
    <dgm:pt modelId="{98C59444-1C3C-4AAD-B045-3C1C94D91A1B}" type="parTrans" cxnId="{36A96D12-CC56-4CC4-B729-8191893A21A5}">
      <dgm:prSet/>
      <dgm:spPr/>
      <dgm:t>
        <a:bodyPr/>
        <a:lstStyle/>
        <a:p>
          <a:endParaRPr lang="en-CA"/>
        </a:p>
      </dgm:t>
    </dgm:pt>
    <dgm:pt modelId="{F8412634-1975-48FF-9EB3-E4AE1A5759AD}" type="sibTrans" cxnId="{36A96D12-CC56-4CC4-B729-8191893A21A5}">
      <dgm:prSet/>
      <dgm:spPr/>
      <dgm:t>
        <a:bodyPr/>
        <a:lstStyle/>
        <a:p>
          <a:endParaRPr lang="en-CA"/>
        </a:p>
      </dgm:t>
    </dgm:pt>
    <dgm:pt modelId="{91A89F36-EF32-4049-8EF1-20D447AE8245}">
      <dgm:prSet phldrT="[Text]"/>
      <dgm:spPr/>
      <dgm:t>
        <a:bodyPr/>
        <a:lstStyle/>
        <a:p>
          <a:r>
            <a:rPr lang="en-CA" dirty="0" smtClean="0"/>
            <a:t>Innovation, training</a:t>
          </a:r>
          <a:endParaRPr lang="en-CA" dirty="0"/>
        </a:p>
      </dgm:t>
    </dgm:pt>
    <dgm:pt modelId="{779B3C4D-A88B-404C-81FC-25995A57264E}" type="parTrans" cxnId="{3026AB83-45A1-4419-86E4-76C660682A94}">
      <dgm:prSet/>
      <dgm:spPr/>
      <dgm:t>
        <a:bodyPr/>
        <a:lstStyle/>
        <a:p>
          <a:endParaRPr lang="en-CA"/>
        </a:p>
      </dgm:t>
    </dgm:pt>
    <dgm:pt modelId="{D99E149A-22B7-4406-83FF-CFC0F6CE43E6}" type="sibTrans" cxnId="{3026AB83-45A1-4419-86E4-76C660682A94}">
      <dgm:prSet/>
      <dgm:spPr/>
      <dgm:t>
        <a:bodyPr/>
        <a:lstStyle/>
        <a:p>
          <a:endParaRPr lang="en-CA"/>
        </a:p>
      </dgm:t>
    </dgm:pt>
    <dgm:pt modelId="{982127B6-394A-4F21-914F-CB891B86D7FD}" type="pres">
      <dgm:prSet presAssocID="{F18921A5-F222-4688-BBAE-503E307157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E393D94-47CF-4089-B1A4-D01392B4CE11}" type="pres">
      <dgm:prSet presAssocID="{E5C67783-5E99-4A77-8271-1BE007CCC5FE}" presName="linNode" presStyleCnt="0"/>
      <dgm:spPr/>
    </dgm:pt>
    <dgm:pt modelId="{EE68D916-EFDA-4F85-BC00-A44C5E6B2FD0}" type="pres">
      <dgm:prSet presAssocID="{E5C67783-5E99-4A77-8271-1BE007CCC5F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9A4B796-C810-4C0A-BFB4-E3DD4F6DC8CD}" type="pres">
      <dgm:prSet presAssocID="{E5C67783-5E99-4A77-8271-1BE007CCC5FE}" presName="bracket" presStyleLbl="parChTrans1D1" presStyleIdx="0" presStyleCnt="6"/>
      <dgm:spPr/>
    </dgm:pt>
    <dgm:pt modelId="{D8C88E97-7AB0-46AA-A794-45B9BAA1D87B}" type="pres">
      <dgm:prSet presAssocID="{E5C67783-5E99-4A77-8271-1BE007CCC5FE}" presName="spH" presStyleCnt="0"/>
      <dgm:spPr/>
    </dgm:pt>
    <dgm:pt modelId="{1ADFC31A-F3CD-475F-846B-62E7E13E4225}" type="pres">
      <dgm:prSet presAssocID="{E5C67783-5E99-4A77-8271-1BE007CCC5F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FDC3B3E-46CD-47DA-8DB2-15CC68E05B66}" type="pres">
      <dgm:prSet presAssocID="{121494C6-1400-4760-9930-15779F94EE68}" presName="spV" presStyleCnt="0"/>
      <dgm:spPr/>
    </dgm:pt>
    <dgm:pt modelId="{DF0286A3-C2F6-47B0-B463-0689B6F093D7}" type="pres">
      <dgm:prSet presAssocID="{DF99AB4E-EE07-4F59-B864-10C70A3A6533}" presName="linNode" presStyleCnt="0"/>
      <dgm:spPr/>
    </dgm:pt>
    <dgm:pt modelId="{F37C0FA5-E993-44A7-B0CA-B18440C21CF9}" type="pres">
      <dgm:prSet presAssocID="{DF99AB4E-EE07-4F59-B864-10C70A3A6533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4F852A2-2C86-40C8-8A52-A13778AF59D8}" type="pres">
      <dgm:prSet presAssocID="{DF99AB4E-EE07-4F59-B864-10C70A3A6533}" presName="bracket" presStyleLbl="parChTrans1D1" presStyleIdx="1" presStyleCnt="6"/>
      <dgm:spPr/>
    </dgm:pt>
    <dgm:pt modelId="{38C29E74-5F24-485D-A8A8-9874FCC2C8D6}" type="pres">
      <dgm:prSet presAssocID="{DF99AB4E-EE07-4F59-B864-10C70A3A6533}" presName="spH" presStyleCnt="0"/>
      <dgm:spPr/>
    </dgm:pt>
    <dgm:pt modelId="{76D8D9F4-2CF5-4ACC-8A1A-416BE47AD4E0}" type="pres">
      <dgm:prSet presAssocID="{DF99AB4E-EE07-4F59-B864-10C70A3A6533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E4C2DE-3D8A-44F8-B6D4-43EAE39359D8}" type="pres">
      <dgm:prSet presAssocID="{97F567AA-0CCE-44FC-A941-3D36197D8EF8}" presName="spV" presStyleCnt="0"/>
      <dgm:spPr/>
    </dgm:pt>
    <dgm:pt modelId="{1675FFD6-04DC-4FD2-A6E1-9B3D862C8558}" type="pres">
      <dgm:prSet presAssocID="{F85E45DA-3A87-4B76-B085-BA4DA95E180F}" presName="linNode" presStyleCnt="0"/>
      <dgm:spPr/>
    </dgm:pt>
    <dgm:pt modelId="{BF20C868-1DEE-4F44-8922-B482F1BB887E}" type="pres">
      <dgm:prSet presAssocID="{F85E45DA-3A87-4B76-B085-BA4DA95E180F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CB0CB6-4A81-4A67-86D1-3B5B0EDC8EAE}" type="pres">
      <dgm:prSet presAssocID="{F85E45DA-3A87-4B76-B085-BA4DA95E180F}" presName="bracket" presStyleLbl="parChTrans1D1" presStyleIdx="2" presStyleCnt="6"/>
      <dgm:spPr/>
    </dgm:pt>
    <dgm:pt modelId="{3C432D60-CCE7-43E1-8CDF-F132391214F8}" type="pres">
      <dgm:prSet presAssocID="{F85E45DA-3A87-4B76-B085-BA4DA95E180F}" presName="spH" presStyleCnt="0"/>
      <dgm:spPr/>
    </dgm:pt>
    <dgm:pt modelId="{5DC6D9F8-C5B7-4E91-B82F-01FB04280859}" type="pres">
      <dgm:prSet presAssocID="{F85E45DA-3A87-4B76-B085-BA4DA95E180F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52DC3CE-5A0E-4726-BC23-826E22982A39}" type="pres">
      <dgm:prSet presAssocID="{C7B1A4DC-E05F-4E0A-A2C2-AF19FA598E3A}" presName="spV" presStyleCnt="0"/>
      <dgm:spPr/>
    </dgm:pt>
    <dgm:pt modelId="{D8573A5C-F12C-429D-8C16-D03E148CE749}" type="pres">
      <dgm:prSet presAssocID="{6F197990-9329-4522-A3E2-77CA6D18BEDE}" presName="linNode" presStyleCnt="0"/>
      <dgm:spPr/>
    </dgm:pt>
    <dgm:pt modelId="{69730292-194C-4EED-B33F-ECF8A462C219}" type="pres">
      <dgm:prSet presAssocID="{6F197990-9329-4522-A3E2-77CA6D18BEDE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3548F8-121F-471A-B7AE-382D6E85ABBB}" type="pres">
      <dgm:prSet presAssocID="{6F197990-9329-4522-A3E2-77CA6D18BEDE}" presName="bracket" presStyleLbl="parChTrans1D1" presStyleIdx="3" presStyleCnt="6"/>
      <dgm:spPr/>
    </dgm:pt>
    <dgm:pt modelId="{C2999939-9C6C-4011-AE79-E9ED16E3C1BF}" type="pres">
      <dgm:prSet presAssocID="{6F197990-9329-4522-A3E2-77CA6D18BEDE}" presName="spH" presStyleCnt="0"/>
      <dgm:spPr/>
    </dgm:pt>
    <dgm:pt modelId="{41A2889A-3B4D-4226-BF58-3B1CE8715F8A}" type="pres">
      <dgm:prSet presAssocID="{6F197990-9329-4522-A3E2-77CA6D18BEDE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00B4005-719A-444A-A37B-EAC2B3DED6DF}" type="pres">
      <dgm:prSet presAssocID="{46DF817D-E221-44A4-B471-44B260508820}" presName="spV" presStyleCnt="0"/>
      <dgm:spPr/>
    </dgm:pt>
    <dgm:pt modelId="{EEA05F09-D370-4659-AF95-FF7EC99A46B4}" type="pres">
      <dgm:prSet presAssocID="{41816791-0B3F-4ADF-8556-2E66B59714D3}" presName="linNode" presStyleCnt="0"/>
      <dgm:spPr/>
    </dgm:pt>
    <dgm:pt modelId="{D1B4B105-EF07-425A-B82D-B048EDC54759}" type="pres">
      <dgm:prSet presAssocID="{41816791-0B3F-4ADF-8556-2E66B59714D3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066E8D-002B-488A-9F07-1CB978BF8418}" type="pres">
      <dgm:prSet presAssocID="{41816791-0B3F-4ADF-8556-2E66B59714D3}" presName="bracket" presStyleLbl="parChTrans1D1" presStyleIdx="4" presStyleCnt="6"/>
      <dgm:spPr/>
    </dgm:pt>
    <dgm:pt modelId="{C2557A76-CFA8-4F27-B1FE-94088B77EC00}" type="pres">
      <dgm:prSet presAssocID="{41816791-0B3F-4ADF-8556-2E66B59714D3}" presName="spH" presStyleCnt="0"/>
      <dgm:spPr/>
    </dgm:pt>
    <dgm:pt modelId="{EBD7B046-D96A-48F4-B83E-A9FDE8C3D0D9}" type="pres">
      <dgm:prSet presAssocID="{41816791-0B3F-4ADF-8556-2E66B59714D3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5FC053-FD31-46F6-984E-E94D4E1BCC5E}" type="pres">
      <dgm:prSet presAssocID="{32EB4C61-5CA8-4F69-9D02-7A46D7CA58F4}" presName="spV" presStyleCnt="0"/>
      <dgm:spPr/>
    </dgm:pt>
    <dgm:pt modelId="{F866C609-7749-42D8-B2F9-9BE040C67BF0}" type="pres">
      <dgm:prSet presAssocID="{0EE0C228-6819-40E5-89B3-6295E47F0C01}" presName="linNode" presStyleCnt="0"/>
      <dgm:spPr/>
    </dgm:pt>
    <dgm:pt modelId="{A27A32F8-C259-4F50-8852-ECEF51A7399E}" type="pres">
      <dgm:prSet presAssocID="{0EE0C228-6819-40E5-89B3-6295E47F0C01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0752A7E-F2C5-40FC-95DB-CB2E64E7EB29}" type="pres">
      <dgm:prSet presAssocID="{0EE0C228-6819-40E5-89B3-6295E47F0C01}" presName="bracket" presStyleLbl="parChTrans1D1" presStyleIdx="5" presStyleCnt="6"/>
      <dgm:spPr/>
    </dgm:pt>
    <dgm:pt modelId="{9755F4A5-057D-4336-91BA-7564A3EC7C31}" type="pres">
      <dgm:prSet presAssocID="{0EE0C228-6819-40E5-89B3-6295E47F0C01}" presName="spH" presStyleCnt="0"/>
      <dgm:spPr/>
    </dgm:pt>
    <dgm:pt modelId="{B3670753-60FC-4067-8BFB-25A1B60BDB3D}" type="pres">
      <dgm:prSet presAssocID="{0EE0C228-6819-40E5-89B3-6295E47F0C01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4BC0840-73F6-4152-AE27-DB95F70935C5}" srcId="{F18921A5-F222-4688-BBAE-503E30715761}" destId="{E5C67783-5E99-4A77-8271-1BE007CCC5FE}" srcOrd="0" destOrd="0" parTransId="{8DAF6708-3B8A-4E26-A57C-832699C53634}" sibTransId="{121494C6-1400-4760-9930-15779F94EE68}"/>
    <dgm:cxn modelId="{FEA84E32-C0CE-4A35-A712-F9B25F70CD26}" srcId="{F18921A5-F222-4688-BBAE-503E30715761}" destId="{DF99AB4E-EE07-4F59-B864-10C70A3A6533}" srcOrd="1" destOrd="0" parTransId="{EDD76288-5721-41E3-8F87-B2E5C42EBF9B}" sibTransId="{97F567AA-0CCE-44FC-A941-3D36197D8EF8}"/>
    <dgm:cxn modelId="{36A96D12-CC56-4CC4-B729-8191893A21A5}" srcId="{6F197990-9329-4522-A3E2-77CA6D18BEDE}" destId="{727A2D39-ECC2-42EB-88E6-58AC21A8B8F9}" srcOrd="0" destOrd="0" parTransId="{98C59444-1C3C-4AAD-B045-3C1C94D91A1B}" sibTransId="{F8412634-1975-48FF-9EB3-E4AE1A5759AD}"/>
    <dgm:cxn modelId="{E0CEB85D-8F2B-4D32-9937-862CDBA68F67}" type="presOf" srcId="{727A2D39-ECC2-42EB-88E6-58AC21A8B8F9}" destId="{41A2889A-3B4D-4226-BF58-3B1CE8715F8A}" srcOrd="0" destOrd="0" presId="urn:diagrams.loki3.com/BracketList+Icon"/>
    <dgm:cxn modelId="{00558FCA-7959-4714-B918-F219A5A0A075}" type="presOf" srcId="{99244601-6145-4846-9254-6048D2C461F2}" destId="{5DC6D9F8-C5B7-4E91-B82F-01FB04280859}" srcOrd="0" destOrd="0" presId="urn:diagrams.loki3.com/BracketList+Icon"/>
    <dgm:cxn modelId="{07877A66-C6B3-4543-BCF5-6337C5CCCBEB}" type="presOf" srcId="{F85E45DA-3A87-4B76-B085-BA4DA95E180F}" destId="{BF20C868-1DEE-4F44-8922-B482F1BB887E}" srcOrd="0" destOrd="0" presId="urn:diagrams.loki3.com/BracketList+Icon"/>
    <dgm:cxn modelId="{DADEB551-A1EC-4F85-8143-EF6FD6C5D5F2}" srcId="{0EE0C228-6819-40E5-89B3-6295E47F0C01}" destId="{DDBF1486-3A2E-4871-8140-4FA98BE5728F}" srcOrd="0" destOrd="0" parTransId="{CA98CB19-77C2-4DB5-A278-D18D43802681}" sibTransId="{B4D8BD4F-D125-429C-8EF5-EDC2EB885DED}"/>
    <dgm:cxn modelId="{3EC0C013-46F7-43ED-855E-8ED7C4A92F1E}" srcId="{F18921A5-F222-4688-BBAE-503E30715761}" destId="{F85E45DA-3A87-4B76-B085-BA4DA95E180F}" srcOrd="2" destOrd="0" parTransId="{EFC23E1D-4AF4-4268-A8C4-28864C4F268F}" sibTransId="{C7B1A4DC-E05F-4E0A-A2C2-AF19FA598E3A}"/>
    <dgm:cxn modelId="{8E9060F6-3F6D-4C70-A6C8-D0D37094252C}" type="presOf" srcId="{0EE0C228-6819-40E5-89B3-6295E47F0C01}" destId="{A27A32F8-C259-4F50-8852-ECEF51A7399E}" srcOrd="0" destOrd="0" presId="urn:diagrams.loki3.com/BracketList+Icon"/>
    <dgm:cxn modelId="{D2E4A393-B889-4FDF-9626-6E89F6CD4C84}" type="presOf" srcId="{DDBF1486-3A2E-4871-8140-4FA98BE5728F}" destId="{B3670753-60FC-4067-8BFB-25A1B60BDB3D}" srcOrd="0" destOrd="0" presId="urn:diagrams.loki3.com/BracketList+Icon"/>
    <dgm:cxn modelId="{C2431DC3-5197-4068-AC62-3DDFE70AD311}" type="presOf" srcId="{4AF79EE9-75B5-47C9-AFC2-824C9FF4B96B}" destId="{76D8D9F4-2CF5-4ACC-8A1A-416BE47AD4E0}" srcOrd="0" destOrd="0" presId="urn:diagrams.loki3.com/BracketList+Icon"/>
    <dgm:cxn modelId="{3026AB83-45A1-4419-86E4-76C660682A94}" srcId="{41816791-0B3F-4ADF-8556-2E66B59714D3}" destId="{91A89F36-EF32-4049-8EF1-20D447AE8245}" srcOrd="0" destOrd="0" parTransId="{779B3C4D-A88B-404C-81FC-25995A57264E}" sibTransId="{D99E149A-22B7-4406-83FF-CFC0F6CE43E6}"/>
    <dgm:cxn modelId="{10E8E665-F7B2-4602-8723-D47CC1FE8FC4}" type="presOf" srcId="{41816791-0B3F-4ADF-8556-2E66B59714D3}" destId="{D1B4B105-EF07-425A-B82D-B048EDC54759}" srcOrd="0" destOrd="0" presId="urn:diagrams.loki3.com/BracketList+Icon"/>
    <dgm:cxn modelId="{38EC2377-AD2F-4F35-979B-972D6A869A39}" type="presOf" srcId="{91A89F36-EF32-4049-8EF1-20D447AE8245}" destId="{EBD7B046-D96A-48F4-B83E-A9FDE8C3D0D9}" srcOrd="0" destOrd="0" presId="urn:diagrams.loki3.com/BracketList+Icon"/>
    <dgm:cxn modelId="{44F9CDE5-FB49-4F34-844B-98180C2B5614}" type="presOf" srcId="{F18921A5-F222-4688-BBAE-503E30715761}" destId="{982127B6-394A-4F21-914F-CB891B86D7FD}" srcOrd="0" destOrd="0" presId="urn:diagrams.loki3.com/BracketList+Icon"/>
    <dgm:cxn modelId="{2AE53F8D-35B4-46AC-92F8-04A8DBE654D5}" srcId="{F85E45DA-3A87-4B76-B085-BA4DA95E180F}" destId="{99244601-6145-4846-9254-6048D2C461F2}" srcOrd="0" destOrd="0" parTransId="{E43532CD-83A9-4ACA-85DC-2B0197FA648D}" sibTransId="{8B19F173-7705-431C-B529-6BC63DC755D3}"/>
    <dgm:cxn modelId="{F94F21C9-98AC-48A3-B3CE-CD4629E6CF22}" type="presOf" srcId="{DF99AB4E-EE07-4F59-B864-10C70A3A6533}" destId="{F37C0FA5-E993-44A7-B0CA-B18440C21CF9}" srcOrd="0" destOrd="0" presId="urn:diagrams.loki3.com/BracketList+Icon"/>
    <dgm:cxn modelId="{E6141288-C612-4518-AB19-22C67D82AB4D}" srcId="{F18921A5-F222-4688-BBAE-503E30715761}" destId="{6F197990-9329-4522-A3E2-77CA6D18BEDE}" srcOrd="3" destOrd="0" parTransId="{BEA96689-9D80-4FEA-A0F1-924A11558C09}" sibTransId="{46DF817D-E221-44A4-B471-44B260508820}"/>
    <dgm:cxn modelId="{EB9EEB72-175E-442F-BE3E-BE9D2863E63A}" type="presOf" srcId="{6F197990-9329-4522-A3E2-77CA6D18BEDE}" destId="{69730292-194C-4EED-B33F-ECF8A462C219}" srcOrd="0" destOrd="0" presId="urn:diagrams.loki3.com/BracketList+Icon"/>
    <dgm:cxn modelId="{4FA2DFD6-85B4-4F40-8598-F05C0E060B01}" srcId="{DF99AB4E-EE07-4F59-B864-10C70A3A6533}" destId="{4AF79EE9-75B5-47C9-AFC2-824C9FF4B96B}" srcOrd="0" destOrd="0" parTransId="{6684ECA9-1A3A-49AA-BB14-24FD11028846}" sibTransId="{5B214537-B9E0-4F2C-9C06-90D988052D1E}"/>
    <dgm:cxn modelId="{C5CE35C4-FF10-44FE-8D91-4DB79FC44781}" type="presOf" srcId="{E5C67783-5E99-4A77-8271-1BE007CCC5FE}" destId="{EE68D916-EFDA-4F85-BC00-A44C5E6B2FD0}" srcOrd="0" destOrd="0" presId="urn:diagrams.loki3.com/BracketList+Icon"/>
    <dgm:cxn modelId="{7043661C-0092-4FA5-875B-76A2E5801ED5}" srcId="{F18921A5-F222-4688-BBAE-503E30715761}" destId="{41816791-0B3F-4ADF-8556-2E66B59714D3}" srcOrd="4" destOrd="0" parTransId="{5FD64818-0221-495B-B9F1-9A9EBF5185C6}" sibTransId="{32EB4C61-5CA8-4F69-9D02-7A46D7CA58F4}"/>
    <dgm:cxn modelId="{1D439929-4B2A-43B4-918A-49B782876949}" type="presOf" srcId="{640F1C74-9754-4087-A54C-EB727CB3B240}" destId="{1ADFC31A-F3CD-475F-846B-62E7E13E4225}" srcOrd="0" destOrd="0" presId="urn:diagrams.loki3.com/BracketList+Icon"/>
    <dgm:cxn modelId="{940FC031-AFBF-4582-B822-C41415C5C6E9}" srcId="{F18921A5-F222-4688-BBAE-503E30715761}" destId="{0EE0C228-6819-40E5-89B3-6295E47F0C01}" srcOrd="5" destOrd="0" parTransId="{3679104A-148D-4E7B-BC74-2E5BEB0EC780}" sibTransId="{5F03B510-DE8E-4AB7-9955-3B117776C53C}"/>
    <dgm:cxn modelId="{029D5248-FB21-4935-B937-C2CDE5140DF0}" srcId="{E5C67783-5E99-4A77-8271-1BE007CCC5FE}" destId="{640F1C74-9754-4087-A54C-EB727CB3B240}" srcOrd="0" destOrd="0" parTransId="{08E42ED3-9AAD-4C1E-8AB5-9AE5DEBB1029}" sibTransId="{7565B3F5-1F97-4216-BB89-1B7CE219E47C}"/>
    <dgm:cxn modelId="{63EE2735-134D-444F-B344-89A8D3B58D78}" type="presParOf" srcId="{982127B6-394A-4F21-914F-CB891B86D7FD}" destId="{FE393D94-47CF-4089-B1A4-D01392B4CE11}" srcOrd="0" destOrd="0" presId="urn:diagrams.loki3.com/BracketList+Icon"/>
    <dgm:cxn modelId="{9BFFC676-7D56-429C-86C4-10B0805F2477}" type="presParOf" srcId="{FE393D94-47CF-4089-B1A4-D01392B4CE11}" destId="{EE68D916-EFDA-4F85-BC00-A44C5E6B2FD0}" srcOrd="0" destOrd="0" presId="urn:diagrams.loki3.com/BracketList+Icon"/>
    <dgm:cxn modelId="{0E27091C-8133-49E1-B685-E24AD5B6E62F}" type="presParOf" srcId="{FE393D94-47CF-4089-B1A4-D01392B4CE11}" destId="{A9A4B796-C810-4C0A-BFB4-E3DD4F6DC8CD}" srcOrd="1" destOrd="0" presId="urn:diagrams.loki3.com/BracketList+Icon"/>
    <dgm:cxn modelId="{24924070-D681-4AF1-83C2-B8C1D7BB309A}" type="presParOf" srcId="{FE393D94-47CF-4089-B1A4-D01392B4CE11}" destId="{D8C88E97-7AB0-46AA-A794-45B9BAA1D87B}" srcOrd="2" destOrd="0" presId="urn:diagrams.loki3.com/BracketList+Icon"/>
    <dgm:cxn modelId="{823FD86E-933D-4618-8039-C85F5C1DC256}" type="presParOf" srcId="{FE393D94-47CF-4089-B1A4-D01392B4CE11}" destId="{1ADFC31A-F3CD-475F-846B-62E7E13E4225}" srcOrd="3" destOrd="0" presId="urn:diagrams.loki3.com/BracketList+Icon"/>
    <dgm:cxn modelId="{CEED9FD3-9548-4F0C-8EF4-810E80467595}" type="presParOf" srcId="{982127B6-394A-4F21-914F-CB891B86D7FD}" destId="{CFDC3B3E-46CD-47DA-8DB2-15CC68E05B66}" srcOrd="1" destOrd="0" presId="urn:diagrams.loki3.com/BracketList+Icon"/>
    <dgm:cxn modelId="{1430C17B-AC12-4E6F-A156-1E1C64575A6E}" type="presParOf" srcId="{982127B6-394A-4F21-914F-CB891B86D7FD}" destId="{DF0286A3-C2F6-47B0-B463-0689B6F093D7}" srcOrd="2" destOrd="0" presId="urn:diagrams.loki3.com/BracketList+Icon"/>
    <dgm:cxn modelId="{D1F900BF-A682-4E50-B81F-64515449C721}" type="presParOf" srcId="{DF0286A3-C2F6-47B0-B463-0689B6F093D7}" destId="{F37C0FA5-E993-44A7-B0CA-B18440C21CF9}" srcOrd="0" destOrd="0" presId="urn:diagrams.loki3.com/BracketList+Icon"/>
    <dgm:cxn modelId="{9C088CB4-79B4-4C0C-93EA-E3DDDFBF79E7}" type="presParOf" srcId="{DF0286A3-C2F6-47B0-B463-0689B6F093D7}" destId="{E4F852A2-2C86-40C8-8A52-A13778AF59D8}" srcOrd="1" destOrd="0" presId="urn:diagrams.loki3.com/BracketList+Icon"/>
    <dgm:cxn modelId="{D41A5DDF-7C8B-4E76-AA18-DDF2FA9F9AD8}" type="presParOf" srcId="{DF0286A3-C2F6-47B0-B463-0689B6F093D7}" destId="{38C29E74-5F24-485D-A8A8-9874FCC2C8D6}" srcOrd="2" destOrd="0" presId="urn:diagrams.loki3.com/BracketList+Icon"/>
    <dgm:cxn modelId="{5568D128-A1F3-495A-96DD-7473013D46D7}" type="presParOf" srcId="{DF0286A3-C2F6-47B0-B463-0689B6F093D7}" destId="{76D8D9F4-2CF5-4ACC-8A1A-416BE47AD4E0}" srcOrd="3" destOrd="0" presId="urn:diagrams.loki3.com/BracketList+Icon"/>
    <dgm:cxn modelId="{6088B7B1-402F-46FC-A7E0-7C59E050A1F0}" type="presParOf" srcId="{982127B6-394A-4F21-914F-CB891B86D7FD}" destId="{57E4C2DE-3D8A-44F8-B6D4-43EAE39359D8}" srcOrd="3" destOrd="0" presId="urn:diagrams.loki3.com/BracketList+Icon"/>
    <dgm:cxn modelId="{A1359B64-209B-43F3-93EE-F7272FDC5050}" type="presParOf" srcId="{982127B6-394A-4F21-914F-CB891B86D7FD}" destId="{1675FFD6-04DC-4FD2-A6E1-9B3D862C8558}" srcOrd="4" destOrd="0" presId="urn:diagrams.loki3.com/BracketList+Icon"/>
    <dgm:cxn modelId="{0EB63A99-D013-4DA7-B97F-27AA5DF2582D}" type="presParOf" srcId="{1675FFD6-04DC-4FD2-A6E1-9B3D862C8558}" destId="{BF20C868-1DEE-4F44-8922-B482F1BB887E}" srcOrd="0" destOrd="0" presId="urn:diagrams.loki3.com/BracketList+Icon"/>
    <dgm:cxn modelId="{E8A5D61A-304F-43B2-8E9A-FA6138340E2C}" type="presParOf" srcId="{1675FFD6-04DC-4FD2-A6E1-9B3D862C8558}" destId="{2FCB0CB6-4A81-4A67-86D1-3B5B0EDC8EAE}" srcOrd="1" destOrd="0" presId="urn:diagrams.loki3.com/BracketList+Icon"/>
    <dgm:cxn modelId="{35A237D0-DA4F-4703-A662-2701ED53F0EE}" type="presParOf" srcId="{1675FFD6-04DC-4FD2-A6E1-9B3D862C8558}" destId="{3C432D60-CCE7-43E1-8CDF-F132391214F8}" srcOrd="2" destOrd="0" presId="urn:diagrams.loki3.com/BracketList+Icon"/>
    <dgm:cxn modelId="{F4C3AEC6-ED06-4746-B086-8EBDB2DDB2D3}" type="presParOf" srcId="{1675FFD6-04DC-4FD2-A6E1-9B3D862C8558}" destId="{5DC6D9F8-C5B7-4E91-B82F-01FB04280859}" srcOrd="3" destOrd="0" presId="urn:diagrams.loki3.com/BracketList+Icon"/>
    <dgm:cxn modelId="{A22C5E96-189E-4169-ABCB-A9FE4CEC13BF}" type="presParOf" srcId="{982127B6-394A-4F21-914F-CB891B86D7FD}" destId="{152DC3CE-5A0E-4726-BC23-826E22982A39}" srcOrd="5" destOrd="0" presId="urn:diagrams.loki3.com/BracketList+Icon"/>
    <dgm:cxn modelId="{2683E811-A512-42D7-A73A-DD5F4458AD5E}" type="presParOf" srcId="{982127B6-394A-4F21-914F-CB891B86D7FD}" destId="{D8573A5C-F12C-429D-8C16-D03E148CE749}" srcOrd="6" destOrd="0" presId="urn:diagrams.loki3.com/BracketList+Icon"/>
    <dgm:cxn modelId="{888B76D6-E503-41BF-9945-99643B4D7E3C}" type="presParOf" srcId="{D8573A5C-F12C-429D-8C16-D03E148CE749}" destId="{69730292-194C-4EED-B33F-ECF8A462C219}" srcOrd="0" destOrd="0" presId="urn:diagrams.loki3.com/BracketList+Icon"/>
    <dgm:cxn modelId="{CEFAB5CE-89EB-4EE6-9F8A-07A8A75E2F48}" type="presParOf" srcId="{D8573A5C-F12C-429D-8C16-D03E148CE749}" destId="{BA3548F8-121F-471A-B7AE-382D6E85ABBB}" srcOrd="1" destOrd="0" presId="urn:diagrams.loki3.com/BracketList+Icon"/>
    <dgm:cxn modelId="{8669419D-728A-4C74-B36A-234FCFE1C869}" type="presParOf" srcId="{D8573A5C-F12C-429D-8C16-D03E148CE749}" destId="{C2999939-9C6C-4011-AE79-E9ED16E3C1BF}" srcOrd="2" destOrd="0" presId="urn:diagrams.loki3.com/BracketList+Icon"/>
    <dgm:cxn modelId="{1FBF7510-F60F-4347-9A86-78EDBF87311C}" type="presParOf" srcId="{D8573A5C-F12C-429D-8C16-D03E148CE749}" destId="{41A2889A-3B4D-4226-BF58-3B1CE8715F8A}" srcOrd="3" destOrd="0" presId="urn:diagrams.loki3.com/BracketList+Icon"/>
    <dgm:cxn modelId="{0E578A0D-6BA7-43D5-9B5E-63DA8511A367}" type="presParOf" srcId="{982127B6-394A-4F21-914F-CB891B86D7FD}" destId="{B00B4005-719A-444A-A37B-EAC2B3DED6DF}" srcOrd="7" destOrd="0" presId="urn:diagrams.loki3.com/BracketList+Icon"/>
    <dgm:cxn modelId="{A0C26871-DCD1-4B60-8E1D-F7B87059DB16}" type="presParOf" srcId="{982127B6-394A-4F21-914F-CB891B86D7FD}" destId="{EEA05F09-D370-4659-AF95-FF7EC99A46B4}" srcOrd="8" destOrd="0" presId="urn:diagrams.loki3.com/BracketList+Icon"/>
    <dgm:cxn modelId="{07582251-4C24-40BC-B369-8CC245561A14}" type="presParOf" srcId="{EEA05F09-D370-4659-AF95-FF7EC99A46B4}" destId="{D1B4B105-EF07-425A-B82D-B048EDC54759}" srcOrd="0" destOrd="0" presId="urn:diagrams.loki3.com/BracketList+Icon"/>
    <dgm:cxn modelId="{7237C57D-E961-4D61-A87E-E232F799C667}" type="presParOf" srcId="{EEA05F09-D370-4659-AF95-FF7EC99A46B4}" destId="{12066E8D-002B-488A-9F07-1CB978BF8418}" srcOrd="1" destOrd="0" presId="urn:diagrams.loki3.com/BracketList+Icon"/>
    <dgm:cxn modelId="{654D235F-683D-412B-98EC-7B31C870EA51}" type="presParOf" srcId="{EEA05F09-D370-4659-AF95-FF7EC99A46B4}" destId="{C2557A76-CFA8-4F27-B1FE-94088B77EC00}" srcOrd="2" destOrd="0" presId="urn:diagrams.loki3.com/BracketList+Icon"/>
    <dgm:cxn modelId="{80717A52-0CFD-45FB-BF73-92221B823680}" type="presParOf" srcId="{EEA05F09-D370-4659-AF95-FF7EC99A46B4}" destId="{EBD7B046-D96A-48F4-B83E-A9FDE8C3D0D9}" srcOrd="3" destOrd="0" presId="urn:diagrams.loki3.com/BracketList+Icon"/>
    <dgm:cxn modelId="{DF4E7545-DB9B-4A33-9B75-E96FF630D0F0}" type="presParOf" srcId="{982127B6-394A-4F21-914F-CB891B86D7FD}" destId="{FD5FC053-FD31-46F6-984E-E94D4E1BCC5E}" srcOrd="9" destOrd="0" presId="urn:diagrams.loki3.com/BracketList+Icon"/>
    <dgm:cxn modelId="{6B92B7A5-1AF5-48D3-8105-585D76CAE867}" type="presParOf" srcId="{982127B6-394A-4F21-914F-CB891B86D7FD}" destId="{F866C609-7749-42D8-B2F9-9BE040C67BF0}" srcOrd="10" destOrd="0" presId="urn:diagrams.loki3.com/BracketList+Icon"/>
    <dgm:cxn modelId="{4EB54077-2102-4943-9150-C0F6451AFDE9}" type="presParOf" srcId="{F866C609-7749-42D8-B2F9-9BE040C67BF0}" destId="{A27A32F8-C259-4F50-8852-ECEF51A7399E}" srcOrd="0" destOrd="0" presId="urn:diagrams.loki3.com/BracketList+Icon"/>
    <dgm:cxn modelId="{39517248-3129-4911-B8E0-94D67116FD3D}" type="presParOf" srcId="{F866C609-7749-42D8-B2F9-9BE040C67BF0}" destId="{D0752A7E-F2C5-40FC-95DB-CB2E64E7EB29}" srcOrd="1" destOrd="0" presId="urn:diagrams.loki3.com/BracketList+Icon"/>
    <dgm:cxn modelId="{D4DDB81D-AFFE-4A9B-8890-D7C56E6DB793}" type="presParOf" srcId="{F866C609-7749-42D8-B2F9-9BE040C67BF0}" destId="{9755F4A5-057D-4336-91BA-7564A3EC7C31}" srcOrd="2" destOrd="0" presId="urn:diagrams.loki3.com/BracketList+Icon"/>
    <dgm:cxn modelId="{F10E6F99-9603-4412-85ED-120DDFF7B628}" type="presParOf" srcId="{F866C609-7749-42D8-B2F9-9BE040C67BF0}" destId="{B3670753-60FC-4067-8BFB-25A1B60BDB3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70A42-5DE4-4ADF-B62B-AE552F71E875}">
      <dsp:nvSpPr>
        <dsp:cNvPr id="0" name=""/>
        <dsp:cNvSpPr/>
      </dsp:nvSpPr>
      <dsp:spPr>
        <a:xfrm>
          <a:off x="0" y="0"/>
          <a:ext cx="4517898" cy="105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Human Behaviour</a:t>
          </a:r>
          <a:endParaRPr lang="en-CA" sz="2900" kern="1200" dirty="0"/>
        </a:p>
      </dsp:txBody>
      <dsp:txXfrm>
        <a:off x="30858" y="30858"/>
        <a:ext cx="3257757" cy="991844"/>
      </dsp:txXfrm>
    </dsp:sp>
    <dsp:sp modelId="{589E42A1-BDFD-4928-8C81-44435EC64663}">
      <dsp:nvSpPr>
        <dsp:cNvPr id="0" name=""/>
        <dsp:cNvSpPr/>
      </dsp:nvSpPr>
      <dsp:spPr>
        <a:xfrm>
          <a:off x="337375" y="1199888"/>
          <a:ext cx="4517898" cy="105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Balanced &amp; Strategic</a:t>
          </a:r>
          <a:endParaRPr lang="en-CA" sz="2900" kern="1200" dirty="0"/>
        </a:p>
      </dsp:txBody>
      <dsp:txXfrm>
        <a:off x="368233" y="1230746"/>
        <a:ext cx="3433992" cy="991844"/>
      </dsp:txXfrm>
    </dsp:sp>
    <dsp:sp modelId="{C21BE37C-D689-4AEA-B0A9-7A5704F93047}">
      <dsp:nvSpPr>
        <dsp:cNvPr id="0" name=""/>
        <dsp:cNvSpPr/>
      </dsp:nvSpPr>
      <dsp:spPr>
        <a:xfrm>
          <a:off x="674750" y="2399776"/>
          <a:ext cx="4517898" cy="105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Known Critical Success Factors</a:t>
          </a:r>
        </a:p>
      </dsp:txBody>
      <dsp:txXfrm>
        <a:off x="705608" y="2430634"/>
        <a:ext cx="3433992" cy="991844"/>
      </dsp:txXfrm>
    </dsp:sp>
    <dsp:sp modelId="{47FF8494-E86D-4A8A-B4D7-608854D0CAF7}">
      <dsp:nvSpPr>
        <dsp:cNvPr id="0" name=""/>
        <dsp:cNvSpPr/>
      </dsp:nvSpPr>
      <dsp:spPr>
        <a:xfrm>
          <a:off x="1012126" y="3599664"/>
          <a:ext cx="4517898" cy="105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Create Measures</a:t>
          </a:r>
        </a:p>
      </dsp:txBody>
      <dsp:txXfrm>
        <a:off x="1042984" y="3630522"/>
        <a:ext cx="3433992" cy="991844"/>
      </dsp:txXfrm>
    </dsp:sp>
    <dsp:sp modelId="{FD5CE1DF-E821-4B6C-92D4-C1EA6505C9E7}">
      <dsp:nvSpPr>
        <dsp:cNvPr id="0" name=""/>
        <dsp:cNvSpPr/>
      </dsp:nvSpPr>
      <dsp:spPr>
        <a:xfrm>
          <a:off x="1349501" y="4799552"/>
          <a:ext cx="4517898" cy="1053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Monitor</a:t>
          </a:r>
          <a:endParaRPr lang="en-CA" sz="2900" kern="1200" dirty="0" smtClean="0"/>
        </a:p>
      </dsp:txBody>
      <dsp:txXfrm>
        <a:off x="1380359" y="4830410"/>
        <a:ext cx="3433992" cy="991844"/>
      </dsp:txXfrm>
    </dsp:sp>
    <dsp:sp modelId="{718BD2F6-D369-4D16-BCAB-246420AF02A0}">
      <dsp:nvSpPr>
        <dsp:cNvPr id="0" name=""/>
        <dsp:cNvSpPr/>
      </dsp:nvSpPr>
      <dsp:spPr>
        <a:xfrm>
          <a:off x="3833083" y="769684"/>
          <a:ext cx="684814" cy="684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300" kern="1200"/>
        </a:p>
      </dsp:txBody>
      <dsp:txXfrm>
        <a:off x="3987166" y="769684"/>
        <a:ext cx="376648" cy="515323"/>
      </dsp:txXfrm>
    </dsp:sp>
    <dsp:sp modelId="{764BFFC7-337A-4F12-BA9D-990A984553BC}">
      <dsp:nvSpPr>
        <dsp:cNvPr id="0" name=""/>
        <dsp:cNvSpPr/>
      </dsp:nvSpPr>
      <dsp:spPr>
        <a:xfrm>
          <a:off x="4170459" y="1969572"/>
          <a:ext cx="684814" cy="684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300" kern="1200"/>
        </a:p>
      </dsp:txBody>
      <dsp:txXfrm>
        <a:off x="4324542" y="1969572"/>
        <a:ext cx="376648" cy="515323"/>
      </dsp:txXfrm>
    </dsp:sp>
    <dsp:sp modelId="{45F2A763-528C-4B69-889E-06DB9ABC0391}">
      <dsp:nvSpPr>
        <dsp:cNvPr id="0" name=""/>
        <dsp:cNvSpPr/>
      </dsp:nvSpPr>
      <dsp:spPr>
        <a:xfrm>
          <a:off x="4507834" y="3151901"/>
          <a:ext cx="684814" cy="684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300" kern="1200"/>
        </a:p>
      </dsp:txBody>
      <dsp:txXfrm>
        <a:off x="4661917" y="3151901"/>
        <a:ext cx="376648" cy="515323"/>
      </dsp:txXfrm>
    </dsp:sp>
    <dsp:sp modelId="{6B29E742-F3EB-47D4-A47B-F10FC73346DE}">
      <dsp:nvSpPr>
        <dsp:cNvPr id="0" name=""/>
        <dsp:cNvSpPr/>
      </dsp:nvSpPr>
      <dsp:spPr>
        <a:xfrm>
          <a:off x="4845210" y="4363495"/>
          <a:ext cx="684814" cy="684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300" kern="1200"/>
        </a:p>
      </dsp:txBody>
      <dsp:txXfrm>
        <a:off x="4999293" y="4363495"/>
        <a:ext cx="376648" cy="515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8D916-EFDA-4F85-BC00-A44C5E6B2FD0}">
      <dsp:nvSpPr>
        <dsp:cNvPr id="0" name=""/>
        <dsp:cNvSpPr/>
      </dsp:nvSpPr>
      <dsp:spPr>
        <a:xfrm>
          <a:off x="0" y="2415248"/>
          <a:ext cx="16921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Financial</a:t>
          </a:r>
          <a:endParaRPr lang="en-CA" sz="1900" kern="1200" dirty="0"/>
        </a:p>
      </dsp:txBody>
      <dsp:txXfrm>
        <a:off x="0" y="2415248"/>
        <a:ext cx="1692188" cy="376200"/>
      </dsp:txXfrm>
    </dsp:sp>
    <dsp:sp modelId="{A9A4B796-C810-4C0A-BFB4-E3DD4F6DC8CD}">
      <dsp:nvSpPr>
        <dsp:cNvPr id="0" name=""/>
        <dsp:cNvSpPr/>
      </dsp:nvSpPr>
      <dsp:spPr>
        <a:xfrm>
          <a:off x="1692187" y="2280051"/>
          <a:ext cx="338437" cy="646593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FC31A-F3CD-475F-846B-62E7E13E4225}">
      <dsp:nvSpPr>
        <dsp:cNvPr id="0" name=""/>
        <dsp:cNvSpPr/>
      </dsp:nvSpPr>
      <dsp:spPr>
        <a:xfrm>
          <a:off x="2166000" y="2280051"/>
          <a:ext cx="4602751" cy="64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Revenues, assets, sales</a:t>
          </a:r>
          <a:r>
            <a:rPr lang="en-CA" sz="1900" kern="1200" dirty="0" smtClean="0"/>
            <a:t>, </a:t>
          </a:r>
          <a:r>
            <a:rPr lang="en-CA" sz="1900" kern="1200" dirty="0" smtClean="0"/>
            <a:t>expenses, profit margin, </a:t>
          </a:r>
          <a:endParaRPr lang="en-CA" sz="1900" kern="1200" dirty="0"/>
        </a:p>
      </dsp:txBody>
      <dsp:txXfrm>
        <a:off x="2166000" y="2280051"/>
        <a:ext cx="4602751" cy="646593"/>
      </dsp:txXfrm>
    </dsp:sp>
    <dsp:sp modelId="{F37C0FA5-E993-44A7-B0CA-B18440C21CF9}">
      <dsp:nvSpPr>
        <dsp:cNvPr id="0" name=""/>
        <dsp:cNvSpPr/>
      </dsp:nvSpPr>
      <dsp:spPr>
        <a:xfrm>
          <a:off x="0" y="3130242"/>
          <a:ext cx="16921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Customer</a:t>
          </a:r>
          <a:endParaRPr lang="en-CA" sz="1900" kern="1200" dirty="0"/>
        </a:p>
      </dsp:txBody>
      <dsp:txXfrm>
        <a:off x="0" y="3130242"/>
        <a:ext cx="1692188" cy="376200"/>
      </dsp:txXfrm>
    </dsp:sp>
    <dsp:sp modelId="{E4F852A2-2C86-40C8-8A52-A13778AF59D8}">
      <dsp:nvSpPr>
        <dsp:cNvPr id="0" name=""/>
        <dsp:cNvSpPr/>
      </dsp:nvSpPr>
      <dsp:spPr>
        <a:xfrm>
          <a:off x="1692187" y="2995045"/>
          <a:ext cx="338437" cy="646593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8D9F4-2CF5-4ACC-8A1A-416BE47AD4E0}">
      <dsp:nvSpPr>
        <dsp:cNvPr id="0" name=""/>
        <dsp:cNvSpPr/>
      </dsp:nvSpPr>
      <dsp:spPr>
        <a:xfrm>
          <a:off x="2166000" y="2995045"/>
          <a:ext cx="4602751" cy="64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Customer service levels, close </a:t>
          </a:r>
          <a:r>
            <a:rPr lang="en-CA" sz="1900" kern="1200" dirty="0" smtClean="0"/>
            <a:t>rates, </a:t>
          </a:r>
          <a:r>
            <a:rPr lang="en-CA" sz="1900" kern="1200" dirty="0" smtClean="0"/>
            <a:t>retention rates, prospects</a:t>
          </a:r>
          <a:endParaRPr lang="en-CA" sz="1900" kern="1200" dirty="0"/>
        </a:p>
      </dsp:txBody>
      <dsp:txXfrm>
        <a:off x="2166000" y="2995045"/>
        <a:ext cx="4602751" cy="646593"/>
      </dsp:txXfrm>
    </dsp:sp>
    <dsp:sp modelId="{BF20C868-1DEE-4F44-8922-B482F1BB887E}">
      <dsp:nvSpPr>
        <dsp:cNvPr id="0" name=""/>
        <dsp:cNvSpPr/>
      </dsp:nvSpPr>
      <dsp:spPr>
        <a:xfrm>
          <a:off x="0" y="3845235"/>
          <a:ext cx="1690535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People</a:t>
          </a:r>
          <a:endParaRPr lang="en-CA" sz="1900" kern="1200" dirty="0"/>
        </a:p>
      </dsp:txBody>
      <dsp:txXfrm>
        <a:off x="0" y="3845235"/>
        <a:ext cx="1690535" cy="376200"/>
      </dsp:txXfrm>
    </dsp:sp>
    <dsp:sp modelId="{2FCB0CB6-4A81-4A67-86D1-3B5B0EDC8EAE}">
      <dsp:nvSpPr>
        <dsp:cNvPr id="0" name=""/>
        <dsp:cNvSpPr/>
      </dsp:nvSpPr>
      <dsp:spPr>
        <a:xfrm>
          <a:off x="1690535" y="3710039"/>
          <a:ext cx="338107" cy="646593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6D9F8-C5B7-4E91-B82F-01FB04280859}">
      <dsp:nvSpPr>
        <dsp:cNvPr id="0" name=""/>
        <dsp:cNvSpPr/>
      </dsp:nvSpPr>
      <dsp:spPr>
        <a:xfrm>
          <a:off x="2163885" y="3710039"/>
          <a:ext cx="4598256" cy="64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Retention</a:t>
          </a:r>
          <a:r>
            <a:rPr lang="en-CA" sz="1900" kern="1200" dirty="0" smtClean="0"/>
            <a:t>, </a:t>
          </a:r>
          <a:r>
            <a:rPr lang="en-CA" sz="1900" kern="1200" dirty="0" smtClean="0"/>
            <a:t> delegation, succession</a:t>
          </a:r>
          <a:r>
            <a:rPr lang="en-CA" sz="1900" kern="1200" dirty="0" smtClean="0"/>
            <a:t>, </a:t>
          </a:r>
          <a:r>
            <a:rPr lang="en-CA" sz="1900" kern="1200" dirty="0" smtClean="0"/>
            <a:t>recognition, training, recruitment</a:t>
          </a:r>
          <a:endParaRPr lang="en-CA" sz="1900" kern="1200" dirty="0"/>
        </a:p>
      </dsp:txBody>
      <dsp:txXfrm>
        <a:off x="2163885" y="3710039"/>
        <a:ext cx="4598256" cy="646593"/>
      </dsp:txXfrm>
    </dsp:sp>
    <dsp:sp modelId="{69730292-194C-4EED-B33F-ECF8A462C219}">
      <dsp:nvSpPr>
        <dsp:cNvPr id="0" name=""/>
        <dsp:cNvSpPr/>
      </dsp:nvSpPr>
      <dsp:spPr>
        <a:xfrm>
          <a:off x="0" y="4453137"/>
          <a:ext cx="1690535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External Environment</a:t>
          </a:r>
          <a:endParaRPr lang="en-CA" sz="1900" kern="1200" dirty="0"/>
        </a:p>
      </dsp:txBody>
      <dsp:txXfrm>
        <a:off x="0" y="4453137"/>
        <a:ext cx="1690535" cy="599568"/>
      </dsp:txXfrm>
    </dsp:sp>
    <dsp:sp modelId="{BA3548F8-121F-471A-B7AE-382D6E85ABBB}">
      <dsp:nvSpPr>
        <dsp:cNvPr id="0" name=""/>
        <dsp:cNvSpPr/>
      </dsp:nvSpPr>
      <dsp:spPr>
        <a:xfrm>
          <a:off x="1690535" y="4425032"/>
          <a:ext cx="338107" cy="655778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2889A-3B4D-4226-BF58-3B1CE8715F8A}">
      <dsp:nvSpPr>
        <dsp:cNvPr id="0" name=""/>
        <dsp:cNvSpPr/>
      </dsp:nvSpPr>
      <dsp:spPr>
        <a:xfrm>
          <a:off x="2163885" y="4425032"/>
          <a:ext cx="4598256" cy="655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Awards, branding, partnerships, public awareness, charities</a:t>
          </a:r>
          <a:endParaRPr lang="en-CA" sz="1900" kern="1200" dirty="0"/>
        </a:p>
      </dsp:txBody>
      <dsp:txXfrm>
        <a:off x="2163885" y="4425032"/>
        <a:ext cx="4598256" cy="655778"/>
      </dsp:txXfrm>
    </dsp:sp>
    <dsp:sp modelId="{D1B4B105-EF07-425A-B82D-B048EDC54759}">
      <dsp:nvSpPr>
        <dsp:cNvPr id="0" name=""/>
        <dsp:cNvSpPr/>
      </dsp:nvSpPr>
      <dsp:spPr>
        <a:xfrm>
          <a:off x="0" y="5149211"/>
          <a:ext cx="1690535" cy="599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Continuous Improvement</a:t>
          </a:r>
          <a:endParaRPr lang="en-CA" sz="1900" kern="1200" dirty="0"/>
        </a:p>
      </dsp:txBody>
      <dsp:txXfrm>
        <a:off x="0" y="5149211"/>
        <a:ext cx="1690535" cy="599568"/>
      </dsp:txXfrm>
    </dsp:sp>
    <dsp:sp modelId="{12066E8D-002B-488A-9F07-1CB978BF8418}">
      <dsp:nvSpPr>
        <dsp:cNvPr id="0" name=""/>
        <dsp:cNvSpPr/>
      </dsp:nvSpPr>
      <dsp:spPr>
        <a:xfrm>
          <a:off x="1690535" y="5149211"/>
          <a:ext cx="338107" cy="599568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7B046-D96A-48F4-B83E-A9FDE8C3D0D9}">
      <dsp:nvSpPr>
        <dsp:cNvPr id="0" name=""/>
        <dsp:cNvSpPr/>
      </dsp:nvSpPr>
      <dsp:spPr>
        <a:xfrm>
          <a:off x="2163885" y="5149211"/>
          <a:ext cx="4598256" cy="5995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Innovation, training</a:t>
          </a:r>
          <a:endParaRPr lang="en-CA" sz="1900" kern="1200" dirty="0"/>
        </a:p>
      </dsp:txBody>
      <dsp:txXfrm>
        <a:off x="2163885" y="5149211"/>
        <a:ext cx="4598256" cy="599568"/>
      </dsp:txXfrm>
    </dsp:sp>
    <dsp:sp modelId="{A27A32F8-C259-4F50-8852-ECEF51A7399E}">
      <dsp:nvSpPr>
        <dsp:cNvPr id="0" name=""/>
        <dsp:cNvSpPr/>
      </dsp:nvSpPr>
      <dsp:spPr>
        <a:xfrm>
          <a:off x="0" y="5828936"/>
          <a:ext cx="1692188" cy="37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Operations</a:t>
          </a:r>
          <a:endParaRPr lang="en-CA" sz="1900" kern="1200" dirty="0"/>
        </a:p>
      </dsp:txBody>
      <dsp:txXfrm>
        <a:off x="0" y="5828936"/>
        <a:ext cx="1692188" cy="376200"/>
      </dsp:txXfrm>
    </dsp:sp>
    <dsp:sp modelId="{D0752A7E-F2C5-40FC-95DB-CB2E64E7EB29}">
      <dsp:nvSpPr>
        <dsp:cNvPr id="0" name=""/>
        <dsp:cNvSpPr/>
      </dsp:nvSpPr>
      <dsp:spPr>
        <a:xfrm>
          <a:off x="1692187" y="5817179"/>
          <a:ext cx="338437" cy="39971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70753-60FC-4067-8BFB-25A1B60BDB3D}">
      <dsp:nvSpPr>
        <dsp:cNvPr id="0" name=""/>
        <dsp:cNvSpPr/>
      </dsp:nvSpPr>
      <dsp:spPr>
        <a:xfrm>
          <a:off x="2166000" y="5817179"/>
          <a:ext cx="4602751" cy="399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900" kern="1200" dirty="0" smtClean="0"/>
            <a:t>Technology, processes</a:t>
          </a:r>
          <a:endParaRPr lang="en-CA" sz="1900" kern="1200" dirty="0"/>
        </a:p>
      </dsp:txBody>
      <dsp:txXfrm>
        <a:off x="2166000" y="5817179"/>
        <a:ext cx="4602751" cy="39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75517AD-81F2-4334-BF9B-2CF1C6A2F426}" type="datetimeFigureOut">
              <a:rPr lang="en-CA" smtClean="0"/>
              <a:t>09/07/2013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6AB2375-A45C-4A99-95AC-F1B97863EC9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628800"/>
            <a:ext cx="1981200" cy="4248472"/>
          </a:xfrm>
        </p:spPr>
        <p:txBody>
          <a:bodyPr>
            <a:normAutofit/>
          </a:bodyPr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The Small Business Solver Team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sz="1600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 </a:t>
            </a:r>
          </a:p>
          <a:p>
            <a:pPr algn="ctr"/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</a:t>
            </a:r>
            <a:r>
              <a:rPr lang="en-CA" dirty="0" smtClean="0"/>
              <a:t>Management</a:t>
            </a:r>
            <a:br>
              <a:rPr lang="en-CA" dirty="0" smtClean="0"/>
            </a:br>
            <a:r>
              <a:rPr lang="en-CA" dirty="0" smtClean="0"/>
              <a:t>For Small Businesses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8304" y="3645024"/>
            <a:ext cx="144016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93" y="4509120"/>
            <a:ext cx="931481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Have a team to select </a:t>
            </a:r>
          </a:p>
          <a:p>
            <a:r>
              <a:rPr lang="en-CA" dirty="0" smtClean="0"/>
              <a:t>Measure things that matter</a:t>
            </a:r>
          </a:p>
          <a:p>
            <a:r>
              <a:rPr lang="en-CA" dirty="0" smtClean="0"/>
              <a:t>Select measures that measures multiple areas of the business</a:t>
            </a:r>
          </a:p>
          <a:p>
            <a:pPr lvl="1"/>
            <a:r>
              <a:rPr lang="en-CA" dirty="0" smtClean="0"/>
              <a:t>Example: measure profit versus only revenue or cost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Too Many Metrics is Harmful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7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How is this </a:t>
            </a:r>
            <a:r>
              <a:rPr lang="en-CA" dirty="0" smtClean="0"/>
              <a:t>used already?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do you already know?</a:t>
            </a:r>
          </a:p>
          <a:p>
            <a:endParaRPr lang="en-CA" dirty="0" smtClean="0"/>
          </a:p>
          <a:p>
            <a:r>
              <a:rPr lang="en-CA" dirty="0" smtClean="0"/>
              <a:t>Importance </a:t>
            </a:r>
            <a:r>
              <a:rPr lang="en-CA" dirty="0"/>
              <a:t>of metrics</a:t>
            </a:r>
          </a:p>
          <a:p>
            <a:endParaRPr lang="en-CA" dirty="0"/>
          </a:p>
          <a:p>
            <a:r>
              <a:rPr lang="en-CA" dirty="0"/>
              <a:t>Red flags</a:t>
            </a:r>
          </a:p>
          <a:p>
            <a:endParaRPr lang="en-CA" dirty="0"/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Wrap Up: why metrics?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5177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010400" y="404664"/>
            <a:ext cx="1981200" cy="6264696"/>
          </a:xfrm>
        </p:spPr>
        <p:txBody>
          <a:bodyPr>
            <a:normAutofit/>
          </a:bodyPr>
          <a:lstStyle/>
          <a:p>
            <a:r>
              <a:rPr lang="en-CA" dirty="0" smtClean="0"/>
              <a:t>KPI </a:t>
            </a:r>
            <a:r>
              <a:rPr lang="en-CA" dirty="0" smtClean="0"/>
              <a:t>Definition</a:t>
            </a:r>
          </a:p>
          <a:p>
            <a:endParaRPr lang="en-CA" dirty="0"/>
          </a:p>
          <a:p>
            <a:r>
              <a:rPr lang="en-CA" dirty="0" smtClean="0"/>
              <a:t>Human Behaviour</a:t>
            </a:r>
          </a:p>
          <a:p>
            <a:endParaRPr lang="en-CA" dirty="0"/>
          </a:p>
          <a:p>
            <a:r>
              <a:rPr lang="en-CA" dirty="0" smtClean="0"/>
              <a:t>Strategic Alignment</a:t>
            </a:r>
          </a:p>
          <a:p>
            <a:endParaRPr lang="en-CA" dirty="0"/>
          </a:p>
          <a:p>
            <a:r>
              <a:rPr lang="en-CA" dirty="0" smtClean="0"/>
              <a:t>Critical Success Factors</a:t>
            </a:r>
          </a:p>
          <a:p>
            <a:endParaRPr lang="en-CA" dirty="0"/>
          </a:p>
          <a:p>
            <a:r>
              <a:rPr lang="en-CA" dirty="0" smtClean="0"/>
              <a:t>How to Create Measures</a:t>
            </a:r>
          </a:p>
          <a:p>
            <a:endParaRPr lang="en-CA" dirty="0"/>
          </a:p>
          <a:p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metrics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45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981201" cy="1645920"/>
          </a:xfrm>
        </p:spPr>
        <p:txBody>
          <a:bodyPr>
            <a:noAutofit/>
          </a:bodyPr>
          <a:lstStyle/>
          <a:p>
            <a:r>
              <a:rPr lang="en-CA" sz="4200" dirty="0" smtClean="0"/>
              <a:t>What’s A KPI?</a:t>
            </a:r>
            <a:endParaRPr lang="en-CA" sz="4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Measures that focus on critical factors for today’s and tomorrow’s success</a:t>
            </a:r>
            <a:r>
              <a:rPr lang="en-CA" dirty="0" smtClean="0"/>
              <a:t>.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= Key Performance Indicator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29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Action oriented</a:t>
            </a:r>
          </a:p>
          <a:p>
            <a:r>
              <a:rPr lang="en-CA" dirty="0" smtClean="0"/>
              <a:t>Impactful</a:t>
            </a:r>
          </a:p>
          <a:p>
            <a:r>
              <a:rPr lang="en-CA" dirty="0" smtClean="0"/>
              <a:t>Tied to a team</a:t>
            </a:r>
          </a:p>
          <a:p>
            <a:r>
              <a:rPr lang="en-CA" dirty="0" smtClean="0"/>
              <a:t>KPIs are supported by management</a:t>
            </a:r>
          </a:p>
          <a:p>
            <a:r>
              <a:rPr lang="en-CA" dirty="0"/>
              <a:t>24/7</a:t>
            </a:r>
          </a:p>
          <a:p>
            <a:r>
              <a:rPr lang="en-CA" dirty="0"/>
              <a:t>Daily / weekly</a:t>
            </a:r>
          </a:p>
          <a:p>
            <a:r>
              <a:rPr lang="en-CA" dirty="0"/>
              <a:t>Non financially based</a:t>
            </a:r>
          </a:p>
          <a:p>
            <a:r>
              <a:rPr lang="en-CA" dirty="0" smtClean="0"/>
              <a:t>Motivating 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752" y="819544"/>
            <a:ext cx="1675660" cy="1673352"/>
          </a:xfrm>
        </p:spPr>
        <p:txBody>
          <a:bodyPr/>
          <a:lstStyle/>
          <a:p>
            <a:r>
              <a:rPr lang="en-CA" sz="4200" dirty="0" smtClean="0"/>
              <a:t>A KPI must be…</a:t>
            </a:r>
            <a:endParaRPr lang="en-CA" sz="4200" dirty="0"/>
          </a:p>
        </p:txBody>
      </p:sp>
    </p:spTree>
    <p:extLst>
      <p:ext uri="{BB962C8B-B14F-4D97-AF65-F5344CB8AC3E}">
        <p14:creationId xmlns:p14="http://schemas.microsoft.com/office/powerpoint/2010/main" val="28298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467612"/>
              </p:ext>
            </p:extLst>
          </p:nvPr>
        </p:nvGraphicFramePr>
        <p:xfrm>
          <a:off x="609600" y="304800"/>
          <a:ext cx="5867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9752" y="2628872"/>
            <a:ext cx="1673352" cy="2816352"/>
          </a:xfrm>
        </p:spPr>
        <p:txBody>
          <a:bodyPr>
            <a:normAutofit/>
          </a:bodyPr>
          <a:lstStyle/>
          <a:p>
            <a:r>
              <a:rPr lang="en-CA" sz="1600" dirty="0" smtClean="0"/>
              <a:t>.</a:t>
            </a:r>
            <a:endParaRPr lang="en-CA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0272" y="620688"/>
            <a:ext cx="2123728" cy="1673352"/>
          </a:xfrm>
        </p:spPr>
        <p:txBody>
          <a:bodyPr/>
          <a:lstStyle/>
          <a:p>
            <a:r>
              <a:rPr lang="en-CA" sz="2400" dirty="0" smtClean="0"/>
              <a:t>The Process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608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CA" dirty="0" smtClean="0"/>
              <a:t>Lawyers are measured by the number of cases closed</a:t>
            </a:r>
          </a:p>
          <a:p>
            <a:pPr marL="45720" indent="0">
              <a:buNone/>
            </a:pP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sz="2400" dirty="0" smtClean="0"/>
              <a:t>How could these metrics go wrong?</a:t>
            </a: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Behaviour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7349"/>
            <a:ext cx="5145360" cy="47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CA" dirty="0" smtClean="0"/>
              <a:t>Penalties </a:t>
            </a:r>
            <a:r>
              <a:rPr lang="en-CA" dirty="0" smtClean="0"/>
              <a:t>to </a:t>
            </a:r>
            <a:r>
              <a:rPr lang="en-CA" dirty="0" smtClean="0"/>
              <a:t>a truck driver</a:t>
            </a:r>
            <a:r>
              <a:rPr lang="en-CA" dirty="0" smtClean="0"/>
              <a:t> </a:t>
            </a:r>
            <a:r>
              <a:rPr lang="en-CA" dirty="0" smtClean="0"/>
              <a:t>on being </a:t>
            </a:r>
            <a:r>
              <a:rPr lang="en-CA" dirty="0" smtClean="0"/>
              <a:t>late</a:t>
            </a:r>
          </a:p>
          <a:p>
            <a:pPr marL="45720" indent="0">
              <a:buNone/>
            </a:pPr>
            <a:endParaRPr lang="en-CA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r>
              <a:rPr lang="en-CA" sz="2400" dirty="0" smtClean="0"/>
              <a:t>How could these metrics go wrong?</a:t>
            </a: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Human Behaviour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4415731" cy="50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Financial</a:t>
            </a:r>
            <a:endParaRPr lang="en-CA" sz="3200" dirty="0" smtClean="0"/>
          </a:p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Customer</a:t>
            </a:r>
          </a:p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Innovation</a:t>
            </a:r>
          </a:p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Internal</a:t>
            </a:r>
          </a:p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Staff oriented</a:t>
            </a:r>
          </a:p>
          <a:p>
            <a:pPr lvl="1">
              <a:buFont typeface="Wingdings" pitchFamily="2" charset="2"/>
              <a:buChar char="ü"/>
            </a:pPr>
            <a:r>
              <a:rPr lang="en-CA" sz="3200" dirty="0" smtClean="0"/>
              <a:t>Environment</a:t>
            </a:r>
            <a:endParaRPr lang="en-CA" sz="3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4752528" cy="519855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Balanced &amp; Strategic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70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7159752" y="2628872"/>
            <a:ext cx="1673352" cy="2816352"/>
          </a:xfrm>
        </p:spPr>
        <p:txBody>
          <a:bodyPr>
            <a:normAutofit/>
          </a:bodyPr>
          <a:lstStyle/>
          <a:p>
            <a:r>
              <a:rPr lang="en-CA" sz="1600" dirty="0" smtClean="0"/>
              <a:t>.</a:t>
            </a:r>
            <a:endParaRPr lang="en-CA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20272" y="620688"/>
            <a:ext cx="2123728" cy="1673352"/>
          </a:xfrm>
        </p:spPr>
        <p:txBody>
          <a:bodyPr/>
          <a:lstStyle/>
          <a:p>
            <a:r>
              <a:rPr lang="en-CA" sz="2400" dirty="0" smtClean="0"/>
              <a:t>The </a:t>
            </a:r>
            <a:r>
              <a:rPr lang="en-CA" sz="2400" dirty="0" smtClean="0"/>
              <a:t>Small business Scorecard</a:t>
            </a:r>
            <a:endParaRPr lang="en-CA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72637"/>
              </p:ext>
            </p:extLst>
          </p:nvPr>
        </p:nvGraphicFramePr>
        <p:xfrm>
          <a:off x="107504" y="-1035496"/>
          <a:ext cx="6768752" cy="849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2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628872"/>
            <a:ext cx="1804736" cy="3824464"/>
          </a:xfrm>
        </p:spPr>
        <p:txBody>
          <a:bodyPr>
            <a:normAutofit/>
          </a:bodyPr>
          <a:lstStyle/>
          <a:p>
            <a:endParaRPr lang="en-C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“What gets measured, gets done.”</a:t>
            </a:r>
            <a:br>
              <a:rPr lang="en-CA" sz="1800" dirty="0"/>
            </a:br>
            <a:endParaRPr lang="en-CA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8304" y="2348880"/>
            <a:ext cx="144016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" y="706008"/>
            <a:ext cx="6139603" cy="5603312"/>
          </a:xfrm>
        </p:spPr>
      </p:pic>
    </p:spTree>
    <p:extLst>
      <p:ext uri="{BB962C8B-B14F-4D97-AF65-F5344CB8AC3E}">
        <p14:creationId xmlns:p14="http://schemas.microsoft.com/office/powerpoint/2010/main" val="21624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‘Need </a:t>
            </a:r>
            <a:r>
              <a:rPr lang="en-CA" dirty="0"/>
              <a:t>to haves’ in the </a:t>
            </a:r>
            <a:r>
              <a:rPr lang="en-CA" dirty="0" smtClean="0"/>
              <a:t>organization</a:t>
            </a:r>
          </a:p>
          <a:p>
            <a:r>
              <a:rPr lang="en-CA" dirty="0" smtClean="0"/>
              <a:t>Related to strategy</a:t>
            </a:r>
          </a:p>
          <a:p>
            <a:r>
              <a:rPr lang="en-CA" dirty="0" smtClean="0"/>
              <a:t>Easy to understand</a:t>
            </a:r>
          </a:p>
          <a:p>
            <a:r>
              <a:rPr lang="en-CA" dirty="0" smtClean="0"/>
              <a:t>Agreed upon in a team</a:t>
            </a:r>
          </a:p>
          <a:p>
            <a:r>
              <a:rPr lang="en-CA" dirty="0" smtClean="0"/>
              <a:t>5-8 maximum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3908"/>
            <a:ext cx="4200801" cy="41873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Success Factors (CSF)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826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Engagement with staff</a:t>
            </a:r>
          </a:p>
          <a:p>
            <a:r>
              <a:rPr lang="en-CA" dirty="0" smtClean="0"/>
              <a:t>Recruiting the right people all the time</a:t>
            </a:r>
          </a:p>
          <a:p>
            <a:r>
              <a:rPr lang="en-CA" dirty="0" smtClean="0"/>
              <a:t>Develop people</a:t>
            </a:r>
          </a:p>
          <a:p>
            <a:r>
              <a:rPr lang="en-CA" dirty="0" smtClean="0"/>
              <a:t>Innovate daily</a:t>
            </a:r>
          </a:p>
          <a:p>
            <a:r>
              <a:rPr lang="en-CA" dirty="0" smtClean="0"/>
              <a:t>Grow leaders</a:t>
            </a:r>
          </a:p>
          <a:p>
            <a:r>
              <a:rPr lang="en-CA" dirty="0" smtClean="0"/>
              <a:t>Make </a:t>
            </a:r>
            <a:r>
              <a:rPr lang="en-CA" dirty="0" smtClean="0"/>
              <a:t>decisions slowly, implement rapidly</a:t>
            </a:r>
            <a:endParaRPr lang="en-CA" dirty="0"/>
          </a:p>
          <a:p>
            <a:r>
              <a:rPr lang="en-CA" dirty="0" smtClean="0"/>
              <a:t>Always deliver on time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690353"/>
            <a:ext cx="4392488" cy="437845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CSF Examples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2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Find commonalities between CSF</a:t>
            </a:r>
          </a:p>
          <a:p>
            <a:r>
              <a:rPr lang="en-CA" dirty="0" smtClean="0"/>
              <a:t>Find a way to measure</a:t>
            </a:r>
          </a:p>
          <a:p>
            <a:r>
              <a:rPr lang="en-CA" dirty="0" smtClean="0"/>
              <a:t>Measure with a range</a:t>
            </a:r>
          </a:p>
          <a:p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Measures</a:t>
            </a:r>
            <a:endParaRPr lang="en-CA" dirty="0"/>
          </a:p>
        </p:txBody>
      </p:sp>
      <p:pic>
        <p:nvPicPr>
          <p:cNvPr id="1026" name="Picture 2" descr="C:\Users\HP\Desktop\Small Business Solver\graphics\jpg_pencil-ruler-eras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00" y="2608262"/>
            <a:ext cx="5050772" cy="34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0408"/>
              </p:ext>
            </p:extLst>
          </p:nvPr>
        </p:nvGraphicFramePr>
        <p:xfrm>
          <a:off x="179510" y="1700808"/>
          <a:ext cx="8640962" cy="489654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320481"/>
                <a:gridCol w="4320481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Critical Success Factor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Metric </a:t>
                      </a:r>
                      <a:r>
                        <a:rPr lang="en-CA" baseline="0" dirty="0" smtClean="0"/>
                        <a:t> (KPI)</a:t>
                      </a:r>
                      <a:endParaRPr lang="en-CA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Engaged staff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Staff missing training</a:t>
                      </a:r>
                      <a:r>
                        <a:rPr lang="en-CA" baseline="0" dirty="0" smtClean="0"/>
                        <a:t> over next 2 weeks, reported daily</a:t>
                      </a:r>
                      <a:endParaRPr lang="en-CA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Grow leaders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Number of recognitions</a:t>
                      </a:r>
                      <a:r>
                        <a:rPr lang="en-CA" baseline="0" dirty="0" smtClean="0"/>
                        <a:t> in past 2 weeks</a:t>
                      </a:r>
                      <a:endParaRPr lang="en-CA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Innovation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# planned for next 30 days -90</a:t>
                      </a:r>
                      <a:r>
                        <a:rPr lang="en-CA" baseline="0" dirty="0" smtClean="0"/>
                        <a:t> days (reported weekly)</a:t>
                      </a:r>
                      <a:endParaRPr lang="en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Metrics Examples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9512" y="175073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# </a:t>
            </a:r>
            <a:r>
              <a:rPr lang="en-CA" dirty="0"/>
              <a:t>of customers who </a:t>
            </a:r>
            <a:r>
              <a:rPr lang="en-CA" dirty="0" smtClean="0"/>
              <a:t>ordered </a:t>
            </a:r>
            <a:r>
              <a:rPr lang="en-CA" dirty="0"/>
              <a:t>in XX </a:t>
            </a:r>
            <a:r>
              <a:rPr lang="en-CA" dirty="0" smtClean="0"/>
              <a:t>weeks</a:t>
            </a:r>
          </a:p>
          <a:p>
            <a:r>
              <a:rPr lang="en-CA" dirty="0" smtClean="0"/>
              <a:t>Date </a:t>
            </a:r>
            <a:r>
              <a:rPr lang="en-CA" dirty="0"/>
              <a:t>of last customer interaction	</a:t>
            </a:r>
          </a:p>
          <a:p>
            <a:r>
              <a:rPr lang="en-CA" dirty="0"/>
              <a:t># of quality problems found	</a:t>
            </a:r>
          </a:p>
          <a:p>
            <a:r>
              <a:rPr lang="en-CA" dirty="0"/>
              <a:t># of new initiatives completed	</a:t>
            </a:r>
          </a:p>
          <a:p>
            <a:r>
              <a:rPr lang="en-CA" dirty="0"/>
              <a:t># of feedback survey initiatives </a:t>
            </a:r>
            <a:r>
              <a:rPr lang="en-CA" dirty="0" smtClean="0"/>
              <a:t>completed</a:t>
            </a:r>
            <a:endParaRPr lang="en-CA" dirty="0"/>
          </a:p>
          <a:p>
            <a:r>
              <a:rPr lang="en-CA" dirty="0"/>
              <a:t># of times a caller hangs up	</a:t>
            </a:r>
          </a:p>
          <a:p>
            <a:r>
              <a:rPr lang="en-CA" dirty="0"/>
              <a:t># of times a customer is transferred	</a:t>
            </a:r>
          </a:p>
          <a:p>
            <a:r>
              <a:rPr lang="en-CA" dirty="0"/>
              <a:t>time it takes for a problem to be </a:t>
            </a:r>
            <a:r>
              <a:rPr lang="en-CA" dirty="0" smtClean="0"/>
              <a:t>resolved</a:t>
            </a:r>
          </a:p>
          <a:p>
            <a:r>
              <a:rPr lang="en-CA" dirty="0" smtClean="0"/>
              <a:t>time </a:t>
            </a:r>
            <a:r>
              <a:rPr lang="en-CA" dirty="0"/>
              <a:t>between workplace </a:t>
            </a:r>
            <a:r>
              <a:rPr lang="en-CA" dirty="0" smtClean="0"/>
              <a:t>accidents</a:t>
            </a:r>
          </a:p>
          <a:p>
            <a:r>
              <a:rPr lang="en-CA" dirty="0" smtClean="0"/>
              <a:t># </a:t>
            </a:r>
            <a:r>
              <a:rPr lang="en-CA" dirty="0"/>
              <a:t>of times that a phone call isn't </a:t>
            </a:r>
            <a:r>
              <a:rPr lang="en-CA" dirty="0" smtClean="0"/>
              <a:t>answered</a:t>
            </a:r>
            <a:endParaRPr lang="en-CA" dirty="0"/>
          </a:p>
          <a:p>
            <a:r>
              <a:rPr lang="en-CA" dirty="0"/>
              <a:t>date of next event	</a:t>
            </a:r>
          </a:p>
          <a:p>
            <a:r>
              <a:rPr lang="en-CA" dirty="0"/>
              <a:t>number of applications for job </a:t>
            </a:r>
            <a:r>
              <a:rPr lang="en-CA" dirty="0" smtClean="0"/>
              <a:t>posting</a:t>
            </a:r>
            <a:endParaRPr lang="en-CA" dirty="0"/>
          </a:p>
          <a:p>
            <a:r>
              <a:rPr lang="en-CA" dirty="0"/>
              <a:t>% of staff working part-time	</a:t>
            </a:r>
          </a:p>
          <a:p>
            <a:r>
              <a:rPr lang="en-CA" dirty="0" smtClean="0"/>
              <a:t># </a:t>
            </a:r>
            <a:r>
              <a:rPr lang="en-CA" dirty="0"/>
              <a:t>of recognitions and awards in last 2 </a:t>
            </a:r>
            <a:r>
              <a:rPr lang="en-CA" dirty="0" smtClean="0"/>
              <a:t>weeks</a:t>
            </a:r>
            <a:endParaRPr lang="en-CA" dirty="0"/>
          </a:p>
          <a:p>
            <a:r>
              <a:rPr lang="en-CA" dirty="0"/>
              <a:t>feedback on recruitment	</a:t>
            </a:r>
          </a:p>
          <a:p>
            <a:r>
              <a:rPr lang="en-CA" dirty="0" smtClean="0"/>
              <a:t>length </a:t>
            </a:r>
            <a:r>
              <a:rPr lang="en-CA" dirty="0"/>
              <a:t>of service by staff	</a:t>
            </a:r>
          </a:p>
          <a:p>
            <a:r>
              <a:rPr lang="en-CA" dirty="0" smtClean="0"/>
              <a:t># </a:t>
            </a:r>
            <a:r>
              <a:rPr lang="en-CA" dirty="0"/>
              <a:t>of positive press releases	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8512" y="16288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debtors over 30 days/90 days	</a:t>
            </a:r>
          </a:p>
          <a:p>
            <a:r>
              <a:rPr lang="en-CA" dirty="0"/>
              <a:t>number of overdue projects 	</a:t>
            </a:r>
          </a:p>
          <a:p>
            <a:r>
              <a:rPr lang="en-CA" dirty="0" smtClean="0"/>
              <a:t>% </a:t>
            </a:r>
            <a:r>
              <a:rPr lang="en-CA" dirty="0"/>
              <a:t>of key work carried out by contractors</a:t>
            </a:r>
          </a:p>
          <a:p>
            <a:r>
              <a:rPr lang="en-CA" dirty="0"/>
              <a:t>last update of each </a:t>
            </a:r>
            <a:r>
              <a:rPr lang="en-CA" dirty="0" smtClean="0"/>
              <a:t>webpage</a:t>
            </a:r>
            <a:r>
              <a:rPr lang="en-CA" dirty="0"/>
              <a:t>	</a:t>
            </a:r>
          </a:p>
          <a:p>
            <a:r>
              <a:rPr lang="en-CA" dirty="0"/>
              <a:t>number of invoices paid late	</a:t>
            </a:r>
          </a:p>
          <a:p>
            <a:r>
              <a:rPr lang="en-CA" dirty="0"/>
              <a:t>number of strategic relationships	</a:t>
            </a:r>
          </a:p>
          <a:p>
            <a:r>
              <a:rPr lang="en-CA" dirty="0" smtClean="0"/>
              <a:t>number </a:t>
            </a:r>
            <a:r>
              <a:rPr lang="en-CA" dirty="0"/>
              <a:t>of employees	</a:t>
            </a:r>
          </a:p>
          <a:p>
            <a:r>
              <a:rPr lang="en-CA" dirty="0"/>
              <a:t>number of finished projects this month% of </a:t>
            </a:r>
          </a:p>
          <a:p>
            <a:r>
              <a:rPr lang="en-CA" dirty="0"/>
              <a:t>time spent on quality	</a:t>
            </a:r>
          </a:p>
          <a:p>
            <a:r>
              <a:rPr lang="en-CA" dirty="0"/>
              <a:t>time spent on innovation	</a:t>
            </a:r>
          </a:p>
          <a:p>
            <a:r>
              <a:rPr lang="en-CA" dirty="0"/>
              <a:t>improvement in productivity	</a:t>
            </a:r>
          </a:p>
          <a:p>
            <a:r>
              <a:rPr lang="en-CA" dirty="0"/>
              <a:t>unplanned versus planned maintenance</a:t>
            </a:r>
          </a:p>
          <a:p>
            <a:r>
              <a:rPr lang="en-CA" dirty="0"/>
              <a:t>date of next innovation to key services</a:t>
            </a:r>
          </a:p>
          <a:p>
            <a:r>
              <a:rPr lang="en-CA" dirty="0" smtClean="0"/>
              <a:t>% </a:t>
            </a:r>
            <a:r>
              <a:rPr lang="en-CA" dirty="0"/>
              <a:t>of employees below age xx	</a:t>
            </a:r>
          </a:p>
          <a:p>
            <a:r>
              <a:rPr lang="en-CA" dirty="0"/>
              <a:t>% of employees with IT literacy	</a:t>
            </a:r>
          </a:p>
          <a:p>
            <a:r>
              <a:rPr lang="en-CA" dirty="0" smtClean="0"/>
              <a:t>number </a:t>
            </a:r>
            <a:r>
              <a:rPr lang="en-CA" dirty="0"/>
              <a:t>of training hours booked	</a:t>
            </a:r>
          </a:p>
          <a:p>
            <a:r>
              <a:rPr lang="en-CA" dirty="0"/>
              <a:t>% of managers who are women	</a:t>
            </a:r>
          </a:p>
          <a:p>
            <a:r>
              <a:rPr lang="en-CA" dirty="0"/>
              <a:t>% of cross trained personnel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6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KPI Definition</a:t>
            </a:r>
          </a:p>
          <a:p>
            <a:endParaRPr lang="en-CA" dirty="0"/>
          </a:p>
          <a:p>
            <a:r>
              <a:rPr lang="en-CA" dirty="0"/>
              <a:t>Human Behaviour</a:t>
            </a:r>
          </a:p>
          <a:p>
            <a:endParaRPr lang="en-CA" dirty="0"/>
          </a:p>
          <a:p>
            <a:r>
              <a:rPr lang="en-CA" dirty="0"/>
              <a:t>Strategic Alignment</a:t>
            </a:r>
          </a:p>
          <a:p>
            <a:endParaRPr lang="en-CA" dirty="0"/>
          </a:p>
          <a:p>
            <a:r>
              <a:rPr lang="en-CA" dirty="0"/>
              <a:t>Critical Success Factors</a:t>
            </a:r>
          </a:p>
          <a:p>
            <a:endParaRPr lang="en-CA" dirty="0"/>
          </a:p>
          <a:p>
            <a:r>
              <a:rPr lang="en-CA" dirty="0"/>
              <a:t>How to Create Measures</a:t>
            </a:r>
          </a:p>
          <a:p>
            <a:endParaRPr lang="en-CA" dirty="0"/>
          </a:p>
          <a:p>
            <a:r>
              <a:rPr lang="en-CA" dirty="0" smtClean="0"/>
              <a:t>Examples</a:t>
            </a:r>
            <a:endParaRPr lang="en-CA" dirty="0"/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Review: </a:t>
            </a:r>
            <a:r>
              <a:rPr lang="en-CA" dirty="0" smtClean="0"/>
              <a:t>Create Metrics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6596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010400" y="404664"/>
            <a:ext cx="2133600" cy="6264696"/>
          </a:xfrm>
        </p:spPr>
        <p:txBody>
          <a:bodyPr>
            <a:normAutofit/>
          </a:bodyPr>
          <a:lstStyle/>
          <a:p>
            <a:r>
              <a:rPr lang="en-CA" dirty="0" smtClean="0"/>
              <a:t>OBJECTIVES: </a:t>
            </a:r>
          </a:p>
          <a:p>
            <a:endParaRPr lang="en-CA" dirty="0"/>
          </a:p>
          <a:p>
            <a:r>
              <a:rPr lang="en-CA" sz="1800" dirty="0" smtClean="0"/>
              <a:t>Implementation</a:t>
            </a:r>
            <a:endParaRPr lang="en-CA" sz="1800" dirty="0" smtClean="0"/>
          </a:p>
          <a:p>
            <a:endParaRPr lang="en-CA" sz="1800" dirty="0"/>
          </a:p>
          <a:p>
            <a:r>
              <a:rPr lang="en-CA" sz="1800" dirty="0" smtClean="0"/>
              <a:t>Reporting</a:t>
            </a:r>
          </a:p>
          <a:p>
            <a:endParaRPr lang="en-CA" dirty="0" smtClean="0"/>
          </a:p>
          <a:p>
            <a:r>
              <a:rPr lang="en-CA" dirty="0" smtClean="0"/>
              <a:t>Abandonment</a:t>
            </a:r>
            <a:endParaRPr lang="en-CA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Monitoring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Roll out into team performance measures</a:t>
            </a:r>
          </a:p>
          <a:p>
            <a:r>
              <a:rPr lang="en-CA" dirty="0" smtClean="0"/>
              <a:t>Test measures for behavioural alignment</a:t>
            </a:r>
          </a:p>
          <a:p>
            <a:r>
              <a:rPr lang="en-CA" dirty="0" smtClean="0"/>
              <a:t>Change or remove measures where appropriate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7" y="1893888"/>
            <a:ext cx="3819525" cy="4057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54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Use visualization</a:t>
            </a:r>
          </a:p>
          <a:p>
            <a:r>
              <a:rPr lang="en-CA" dirty="0" smtClean="0"/>
              <a:t>Simplification </a:t>
            </a:r>
          </a:p>
          <a:p>
            <a:r>
              <a:rPr lang="en-CA" dirty="0" smtClean="0"/>
              <a:t>Frequency</a:t>
            </a:r>
          </a:p>
          <a:p>
            <a:pPr lvl="1"/>
            <a:r>
              <a:rPr lang="en-CA" dirty="0" smtClean="0"/>
              <a:t>Daily reports to team</a:t>
            </a:r>
          </a:p>
          <a:p>
            <a:pPr lvl="1"/>
            <a:r>
              <a:rPr lang="en-CA" dirty="0" smtClean="0"/>
              <a:t>Weekly updates to management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7256"/>
            <a:ext cx="4038600" cy="26709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Reporting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47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Stop creating unread reports</a:t>
            </a:r>
          </a:p>
          <a:p>
            <a:r>
              <a:rPr lang="en-CA" dirty="0" smtClean="0"/>
              <a:t>Remove KPIs that aren’t reviewed or changing</a:t>
            </a:r>
          </a:p>
          <a:p>
            <a:r>
              <a:rPr lang="en-CA" dirty="0" smtClean="0"/>
              <a:t>Remove KPIs that are harmful, duplicated, or unnecessary</a:t>
            </a:r>
            <a:endParaRPr lang="en-CA" dirty="0"/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8238"/>
            <a:ext cx="4038600" cy="30289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Abandonment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81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944216" cy="164592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Goal</a:t>
            </a:r>
            <a:endParaRPr lang="en-CA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Performance Measures That </a:t>
            </a:r>
            <a:r>
              <a:rPr lang="en-CA" dirty="0" smtClean="0"/>
              <a:t>Actually Help Your Business.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6635080" cy="4407408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Implementation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Reporting</a:t>
            </a:r>
          </a:p>
          <a:p>
            <a:endParaRPr lang="en-CA" dirty="0"/>
          </a:p>
          <a:p>
            <a:r>
              <a:rPr lang="en-CA" dirty="0" smtClean="0"/>
              <a:t>Abandonment</a:t>
            </a:r>
            <a:endParaRPr lang="en-CA" dirty="0"/>
          </a:p>
          <a:p>
            <a:endParaRPr lang="en-CA" dirty="0"/>
          </a:p>
          <a:p>
            <a:pPr marL="45720" indent="0">
              <a:buNone/>
            </a:pPr>
            <a:endParaRPr lang="en-CA" dirty="0"/>
          </a:p>
          <a:p>
            <a:pPr>
              <a:buFont typeface="Wingdings" pitchFamily="2" charset="2"/>
              <a:buChar char="q"/>
            </a:pP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Wrap Up: Monitoring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28130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20272" y="2892277"/>
            <a:ext cx="1944216" cy="164592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Goal</a:t>
            </a:r>
            <a:endParaRPr lang="en-CA" sz="4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Create Performance Measures That </a:t>
            </a:r>
            <a:r>
              <a:rPr lang="en-CA" dirty="0" smtClean="0"/>
              <a:t>Actually Help Your Business.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2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Why have metrics?</a:t>
            </a:r>
            <a:endParaRPr lang="en-CA" sz="3200" dirty="0" smtClean="0"/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Creating your metrics</a:t>
            </a:r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Balanced Scorecard</a:t>
            </a:r>
            <a:endParaRPr lang="en-CA" sz="3200" dirty="0" smtClean="0"/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Monitoring </a:t>
            </a:r>
            <a:endParaRPr lang="en-CA" sz="3200" dirty="0" smtClean="0"/>
          </a:p>
          <a:p>
            <a:pPr algn="r">
              <a:buFont typeface="Wingdings" pitchFamily="2" charset="2"/>
              <a:buChar char="q"/>
            </a:pPr>
            <a:endParaRPr lang="en-CA" sz="3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Covered</a:t>
            </a:r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40" y="1556792"/>
            <a:ext cx="4428856" cy="5301208"/>
          </a:xfrm>
        </p:spPr>
      </p:pic>
    </p:spTree>
    <p:extLst>
      <p:ext uri="{BB962C8B-B14F-4D97-AF65-F5344CB8AC3E}">
        <p14:creationId xmlns:p14="http://schemas.microsoft.com/office/powerpoint/2010/main" val="4520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628872"/>
            <a:ext cx="1804736" cy="3824464"/>
          </a:xfrm>
        </p:spPr>
        <p:txBody>
          <a:bodyPr>
            <a:normAutofit/>
          </a:bodyPr>
          <a:lstStyle/>
          <a:p>
            <a:endParaRPr lang="en-C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1800" dirty="0"/>
              <a:t>“What gets measured, gets done.”</a:t>
            </a:r>
            <a:br>
              <a:rPr lang="en-CA" sz="1800" dirty="0"/>
            </a:br>
            <a:endParaRPr lang="en-CA" sz="1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8304" y="2348880"/>
            <a:ext cx="144016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1" y="706008"/>
            <a:ext cx="6139603" cy="5603312"/>
          </a:xfrm>
        </p:spPr>
      </p:pic>
    </p:spTree>
    <p:extLst>
      <p:ext uri="{BB962C8B-B14F-4D97-AF65-F5344CB8AC3E}">
        <p14:creationId xmlns:p14="http://schemas.microsoft.com/office/powerpoint/2010/main" val="4910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err="1" smtClean="0"/>
              <a:t>Parmenter</a:t>
            </a:r>
            <a:r>
              <a:rPr lang="en-CA" dirty="0" smtClean="0"/>
              <a:t>, David. Key Performance Indicators for Government and Non Profit Agencies. Wiley, 2012.</a:t>
            </a:r>
          </a:p>
          <a:p>
            <a:r>
              <a:rPr lang="en-CA" dirty="0" smtClean="0"/>
              <a:t>Welch, Jack and Suzy. Winning. </a:t>
            </a:r>
            <a:r>
              <a:rPr lang="en-CA" dirty="0" err="1" smtClean="0"/>
              <a:t>HarperBusiness</a:t>
            </a:r>
            <a:r>
              <a:rPr lang="en-CA" dirty="0" smtClean="0"/>
              <a:t>, 2005.</a:t>
            </a:r>
          </a:p>
          <a:p>
            <a:r>
              <a:rPr lang="en-CA" dirty="0" smtClean="0"/>
              <a:t>Kaplan, Robert and David Norton.  The Balanced Scorecard: Translating Strategy into Action. Harvard Business Press, 1996.</a:t>
            </a:r>
          </a:p>
          <a:p>
            <a:r>
              <a:rPr lang="en-CA" dirty="0"/>
              <a:t>Kaplan, Robert and David Norton.  </a:t>
            </a:r>
            <a:r>
              <a:rPr lang="en-CA" dirty="0" smtClean="0"/>
              <a:t>Strategy Maps: Converting Intangible Assets into Tangible Outcomes.  </a:t>
            </a:r>
            <a:r>
              <a:rPr lang="en-CA" dirty="0"/>
              <a:t>Harvard Business Press, </a:t>
            </a:r>
            <a:r>
              <a:rPr lang="en-CA" dirty="0" smtClean="0"/>
              <a:t>2004.</a:t>
            </a:r>
          </a:p>
          <a:p>
            <a:r>
              <a:rPr lang="en-CA" dirty="0" smtClean="0"/>
              <a:t>Spitzer, Dean. Transforming Performance Measurement: Rethinking the Way We Measure and Drive Organizational Success.  </a:t>
            </a:r>
            <a:r>
              <a:rPr lang="en-CA" dirty="0" err="1" smtClean="0"/>
              <a:t>Amacom</a:t>
            </a:r>
            <a:r>
              <a:rPr lang="en-CA" dirty="0" smtClean="0"/>
              <a:t>, 2007.</a:t>
            </a:r>
          </a:p>
          <a:p>
            <a:r>
              <a:rPr lang="en-CA" dirty="0" smtClean="0"/>
              <a:t>Collins, Jim and Jerry </a:t>
            </a:r>
            <a:r>
              <a:rPr lang="en-CA" dirty="0" err="1" smtClean="0"/>
              <a:t>Porras</a:t>
            </a:r>
            <a:r>
              <a:rPr lang="en-CA" dirty="0" smtClean="0"/>
              <a:t>.  Built to Last.  </a:t>
            </a:r>
            <a:r>
              <a:rPr lang="en-CA" dirty="0" err="1" smtClean="0"/>
              <a:t>HarperBusiness</a:t>
            </a:r>
            <a:r>
              <a:rPr lang="en-CA" dirty="0" smtClean="0"/>
              <a:t>, 1994.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77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628800"/>
            <a:ext cx="1981200" cy="4248472"/>
          </a:xfrm>
        </p:spPr>
        <p:txBody>
          <a:bodyPr>
            <a:normAutofit/>
          </a:bodyPr>
          <a:lstStyle/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The Small Business Solver Team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endParaRPr lang="en-CA" sz="1600" dirty="0" smtClean="0"/>
          </a:p>
          <a:p>
            <a:pPr algn="ctr"/>
            <a:endParaRPr lang="en-CA" dirty="0" smtClean="0"/>
          </a:p>
          <a:p>
            <a:pPr algn="ctr"/>
            <a:endParaRPr lang="en-CA" dirty="0"/>
          </a:p>
          <a:p>
            <a:pPr algn="ctr"/>
            <a:r>
              <a:rPr lang="en-CA" dirty="0" smtClean="0"/>
              <a:t> </a:t>
            </a:r>
          </a:p>
          <a:p>
            <a:pPr algn="ctr"/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</a:t>
            </a:r>
            <a:r>
              <a:rPr lang="en-CA" dirty="0" smtClean="0"/>
              <a:t>Management</a:t>
            </a:r>
            <a:br>
              <a:rPr lang="en-CA" dirty="0" smtClean="0"/>
            </a:br>
            <a:r>
              <a:rPr lang="en-CA" dirty="0" smtClean="0"/>
              <a:t>For Small Businesses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308304" y="3645024"/>
            <a:ext cx="144016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93" y="4509120"/>
            <a:ext cx="9314813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3200" dirty="0" smtClean="0"/>
              <a:t>Why have metrics?</a:t>
            </a:r>
            <a:endParaRPr lang="en-CA" sz="3200" dirty="0" smtClean="0"/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Creating your metrics</a:t>
            </a:r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Balanced Scorecard</a:t>
            </a:r>
            <a:endParaRPr lang="en-CA" sz="3200" dirty="0" smtClean="0"/>
          </a:p>
          <a:p>
            <a:pPr>
              <a:buFont typeface="Wingdings" pitchFamily="2" charset="2"/>
              <a:buChar char="q"/>
            </a:pPr>
            <a:r>
              <a:rPr lang="en-CA" sz="3200" dirty="0" smtClean="0"/>
              <a:t>Monitoring </a:t>
            </a:r>
            <a:endParaRPr lang="en-CA" sz="3200" dirty="0" smtClean="0"/>
          </a:p>
          <a:p>
            <a:pPr algn="r">
              <a:buFont typeface="Wingdings" pitchFamily="2" charset="2"/>
              <a:buChar char="q"/>
            </a:pPr>
            <a:endParaRPr lang="en-CA" sz="32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6917"/>
            <a:ext cx="4248472" cy="531645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To Expect?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2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010400" y="332656"/>
            <a:ext cx="1981200" cy="604867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Are you already using them?</a:t>
            </a:r>
          </a:p>
          <a:p>
            <a:endParaRPr lang="en-CA" dirty="0" smtClean="0"/>
          </a:p>
          <a:p>
            <a:r>
              <a:rPr lang="en-CA" dirty="0" smtClean="0"/>
              <a:t>Importance </a:t>
            </a:r>
            <a:r>
              <a:rPr lang="en-CA" dirty="0" smtClean="0"/>
              <a:t>of metrics</a:t>
            </a:r>
          </a:p>
          <a:p>
            <a:endParaRPr lang="en-CA" dirty="0" smtClean="0"/>
          </a:p>
          <a:p>
            <a:r>
              <a:rPr lang="en-CA" dirty="0"/>
              <a:t>What do you already know?</a:t>
            </a:r>
          </a:p>
          <a:p>
            <a:endParaRPr lang="en-CA" dirty="0"/>
          </a:p>
          <a:p>
            <a:r>
              <a:rPr lang="en-CA" dirty="0" smtClean="0"/>
              <a:t>Red </a:t>
            </a:r>
            <a:r>
              <a:rPr lang="en-CA" dirty="0"/>
              <a:t>flags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Are Metrics Important?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80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mtClean="0"/>
              <a:t>Do you have a sales goal?</a:t>
            </a:r>
          </a:p>
          <a:p>
            <a:r>
              <a:rPr lang="en-CA" smtClean="0"/>
              <a:t>Do you have a goal for your marketing campaign?</a:t>
            </a:r>
          </a:p>
          <a:p>
            <a:r>
              <a:rPr lang="en-CA" smtClean="0"/>
              <a:t>Do you motivate your employees with targets?</a:t>
            </a:r>
            <a:endParaRPr lang="en-CA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70673"/>
            <a:ext cx="4038600" cy="350407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 You</a:t>
            </a:r>
            <a:r>
              <a:rPr lang="en-CA" dirty="0" smtClean="0"/>
              <a:t> Already Doing this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48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8" y="1974428"/>
            <a:ext cx="4008263" cy="44069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Keeps daily activities on track with strategy</a:t>
            </a:r>
          </a:p>
          <a:p>
            <a:r>
              <a:rPr lang="en-CA" dirty="0" smtClean="0"/>
              <a:t>Goals are motivating</a:t>
            </a:r>
          </a:p>
          <a:p>
            <a:r>
              <a:rPr lang="en-CA" dirty="0" smtClean="0"/>
              <a:t>Benchmarks help with trend analysis</a:t>
            </a:r>
          </a:p>
          <a:p>
            <a:r>
              <a:rPr lang="en-CA" dirty="0" smtClean="0"/>
              <a:t>Employee engagement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Are Metrics Important?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91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 The best measures are obvious</a:t>
            </a:r>
          </a:p>
          <a:p>
            <a:r>
              <a:rPr lang="en-CA" dirty="0" smtClean="0"/>
              <a:t>This is easy</a:t>
            </a:r>
          </a:p>
          <a:p>
            <a:r>
              <a:rPr lang="en-CA" dirty="0" smtClean="0"/>
              <a:t>This can be delegated</a:t>
            </a:r>
          </a:p>
          <a:p>
            <a:r>
              <a:rPr lang="en-CA" dirty="0" smtClean="0"/>
              <a:t>Focus is needed </a:t>
            </a:r>
            <a:endParaRPr lang="en-CA" dirty="0"/>
          </a:p>
          <a:p>
            <a:r>
              <a:rPr lang="en-CA" dirty="0" smtClean="0"/>
              <a:t>Tying </a:t>
            </a:r>
            <a:r>
              <a:rPr lang="en-CA" dirty="0" smtClean="0"/>
              <a:t>measures to pay is the only way to motivate</a:t>
            </a:r>
          </a:p>
          <a:p>
            <a:r>
              <a:rPr lang="en-CA" dirty="0" smtClean="0"/>
              <a:t>Measures always increase performance</a:t>
            </a:r>
          </a:p>
          <a:p>
            <a:r>
              <a:rPr lang="en-CA" dirty="0" smtClean="0"/>
              <a:t>Measures are in place to ensure staff are spending their working hours on the right activities 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804736" cy="1673352"/>
          </a:xfrm>
        </p:spPr>
        <p:txBody>
          <a:bodyPr/>
          <a:lstStyle/>
          <a:p>
            <a:r>
              <a:rPr lang="en-CA" sz="3200" dirty="0" smtClean="0"/>
              <a:t>Fact or Fiction?</a:t>
            </a:r>
            <a:endParaRPr lang="en-C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64107" y="1772816"/>
            <a:ext cx="1167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200" dirty="0">
                <a:solidFill>
                  <a:srgbClr val="00B050"/>
                </a:solidFill>
              </a:rPr>
              <a:t>T</a:t>
            </a:r>
            <a:r>
              <a:rPr lang="en-CA" sz="4200" dirty="0" smtClean="0">
                <a:solidFill>
                  <a:srgbClr val="00B050"/>
                </a:solidFill>
              </a:rPr>
              <a:t>rue</a:t>
            </a:r>
            <a:endParaRPr lang="en-CA" sz="4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1286" y="4437112"/>
            <a:ext cx="11671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200" dirty="0">
                <a:solidFill>
                  <a:srgbClr val="00B050"/>
                </a:solidFill>
              </a:rPr>
              <a:t>T</a:t>
            </a:r>
            <a:r>
              <a:rPr lang="en-CA" sz="4200" dirty="0" smtClean="0">
                <a:solidFill>
                  <a:srgbClr val="00B050"/>
                </a:solidFill>
              </a:rPr>
              <a:t>rue</a:t>
            </a:r>
            <a:endParaRPr lang="en-CA" sz="4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5022296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Do you have over 100 measures?</a:t>
            </a:r>
          </a:p>
          <a:p>
            <a:r>
              <a:rPr lang="en-CA" dirty="0" smtClean="0"/>
              <a:t>Are measures selected by an individual?</a:t>
            </a:r>
          </a:p>
          <a:p>
            <a:r>
              <a:rPr lang="en-CA" dirty="0" smtClean="0"/>
              <a:t>Are there measures that have resulted in dysfunctional behaviour?</a:t>
            </a:r>
          </a:p>
          <a:p>
            <a:r>
              <a:rPr lang="en-CA" dirty="0" smtClean="0"/>
              <a:t>Are measures implemented without a cost analysis?</a:t>
            </a:r>
          </a:p>
          <a:p>
            <a:r>
              <a:rPr lang="en-CA" dirty="0" smtClean="0"/>
              <a:t>Is there cynicism about performance measures?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3413"/>
            <a:ext cx="4038600" cy="4038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200" dirty="0" smtClean="0"/>
              <a:t>RED flags</a:t>
            </a:r>
            <a:endParaRPr lang="en-CA" sz="4200" dirty="0"/>
          </a:p>
        </p:txBody>
      </p:sp>
    </p:spTree>
    <p:extLst>
      <p:ext uri="{BB962C8B-B14F-4D97-AF65-F5344CB8AC3E}">
        <p14:creationId xmlns:p14="http://schemas.microsoft.com/office/powerpoint/2010/main" val="6635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1663</TotalTime>
  <Words>810</Words>
  <Application>Microsoft Office PowerPoint</Application>
  <PresentationFormat>On-screen Show (4:3)</PresentationFormat>
  <Paragraphs>260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Grid</vt:lpstr>
      <vt:lpstr>Performance Management For Small Businesses</vt:lpstr>
      <vt:lpstr>“What gets measured, gets done.” </vt:lpstr>
      <vt:lpstr>Create Performance Measures That Actually Help Your Business.</vt:lpstr>
      <vt:lpstr>What To Expect?</vt:lpstr>
      <vt:lpstr>Why Are Metrics Important?</vt:lpstr>
      <vt:lpstr>Are You Already Doing this?</vt:lpstr>
      <vt:lpstr>Why Are Metrics Important?</vt:lpstr>
      <vt:lpstr>Fact or Fiction?</vt:lpstr>
      <vt:lpstr>RED flags</vt:lpstr>
      <vt:lpstr>Too Many Metrics is Harmful</vt:lpstr>
      <vt:lpstr>Wrap Up: why metrics?</vt:lpstr>
      <vt:lpstr>Creating metrics</vt:lpstr>
      <vt:lpstr>Measures that focus on critical factors for today’s and tomorrow’s success.  = Key Performance Indicator</vt:lpstr>
      <vt:lpstr>A KPI must be…</vt:lpstr>
      <vt:lpstr>The Process</vt:lpstr>
      <vt:lpstr>Human Behaviour</vt:lpstr>
      <vt:lpstr>Human Behaviour</vt:lpstr>
      <vt:lpstr>Balanced &amp; Strategic</vt:lpstr>
      <vt:lpstr>The Small business Scorecard</vt:lpstr>
      <vt:lpstr>Critical Success Factors (CSF)</vt:lpstr>
      <vt:lpstr>CSF Examples</vt:lpstr>
      <vt:lpstr>Create Measures</vt:lpstr>
      <vt:lpstr>Examples</vt:lpstr>
      <vt:lpstr>Metrics Examples</vt:lpstr>
      <vt:lpstr>Review: Create Metrics</vt:lpstr>
      <vt:lpstr>Monitoring</vt:lpstr>
      <vt:lpstr>Implementation</vt:lpstr>
      <vt:lpstr>Reporting</vt:lpstr>
      <vt:lpstr>Abandonment</vt:lpstr>
      <vt:lpstr>Wrap Up: Monitoring</vt:lpstr>
      <vt:lpstr>Create Performance Measures That Actually Help Your Business.</vt:lpstr>
      <vt:lpstr>What We Covered</vt:lpstr>
      <vt:lpstr>“What gets measured, gets done.” </vt:lpstr>
      <vt:lpstr>Resources</vt:lpstr>
      <vt:lpstr>Performance Management For Small Businesses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249</cp:revision>
  <dcterms:created xsi:type="dcterms:W3CDTF">2013-03-11T16:37:51Z</dcterms:created>
  <dcterms:modified xsi:type="dcterms:W3CDTF">2013-07-09T16:50:36Z</dcterms:modified>
</cp:coreProperties>
</file>