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256" r:id="rId2"/>
    <p:sldId id="276" r:id="rId3"/>
    <p:sldId id="320" r:id="rId4"/>
    <p:sldId id="278" r:id="rId5"/>
    <p:sldId id="281" r:id="rId6"/>
    <p:sldId id="338" r:id="rId7"/>
    <p:sldId id="274" r:id="rId8"/>
    <p:sldId id="328" r:id="rId9"/>
    <p:sldId id="329" r:id="rId10"/>
    <p:sldId id="330" r:id="rId11"/>
    <p:sldId id="331" r:id="rId12"/>
    <p:sldId id="321" r:id="rId13"/>
    <p:sldId id="324" r:id="rId14"/>
    <p:sldId id="325" r:id="rId15"/>
    <p:sldId id="326" r:id="rId16"/>
    <p:sldId id="307" r:id="rId17"/>
    <p:sldId id="279" r:id="rId18"/>
    <p:sldId id="322" r:id="rId19"/>
    <p:sldId id="337" r:id="rId20"/>
    <p:sldId id="333" r:id="rId21"/>
    <p:sldId id="334" r:id="rId22"/>
    <p:sldId id="336" r:id="rId23"/>
    <p:sldId id="335" r:id="rId24"/>
    <p:sldId id="339" r:id="rId25"/>
    <p:sldId id="340" r:id="rId26"/>
    <p:sldId id="280" r:id="rId27"/>
    <p:sldId id="285" r:id="rId28"/>
    <p:sldId id="304" r:id="rId29"/>
    <p:sldId id="308" r:id="rId30"/>
    <p:sldId id="296" r:id="rId31"/>
    <p:sldId id="297" r:id="rId32"/>
    <p:sldId id="298" r:id="rId33"/>
    <p:sldId id="299" r:id="rId34"/>
    <p:sldId id="300" r:id="rId35"/>
    <p:sldId id="310" r:id="rId36"/>
    <p:sldId id="311" r:id="rId37"/>
    <p:sldId id="291" r:id="rId38"/>
    <p:sldId id="302" r:id="rId39"/>
    <p:sldId id="295" r:id="rId40"/>
    <p:sldId id="332" r:id="rId41"/>
    <p:sldId id="263" r:id="rId42"/>
  </p:sldIdLst>
  <p:sldSz cx="9144000" cy="6858000" type="screen4x3"/>
  <p:notesSz cx="6858000" cy="9144000"/>
  <p:embeddedFontLst>
    <p:embeddedFont>
      <p:font typeface="Papyrus" pitchFamily="66" charset="0"/>
      <p:regular r:id="rId45"/>
    </p:embeddedFont>
    <p:embeddedFont>
      <p:font typeface="Tw Cen MT" pitchFamily="34" charset="0"/>
      <p:regular r:id="rId46"/>
      <p:bold r:id="rId47"/>
      <p:italic r:id="rId48"/>
      <p:boldItalic r:id="rId49"/>
    </p:embeddedFont>
    <p:embeddedFont>
      <p:font typeface="Corbel" pitchFamily="34" charset="0"/>
      <p:regular r:id="rId50"/>
      <p:bold r:id="rId51"/>
      <p:italic r:id="rId52"/>
      <p:boldItalic r:id="rId53"/>
    </p:embeddedFont>
    <p:embeddedFont>
      <p:font typeface="Century Gothic" pitchFamily="34" charset="0"/>
      <p:regular r:id="rId54"/>
      <p:bold r:id="rId55"/>
      <p:italic r:id="rId56"/>
      <p:boldItalic r:id="rId57"/>
    </p:embeddedFont>
    <p:embeddedFont>
      <p:font typeface="Calibri" pitchFamily="34" charset="0"/>
      <p:regular r:id="rId58"/>
      <p:bold r:id="rId59"/>
      <p:italic r:id="rId60"/>
      <p:boldItalic r:id="rId6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ssaf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83CC"/>
    <a:srgbClr val="0B5E8B"/>
    <a:srgbClr val="0E77B3"/>
    <a:srgbClr val="35A9E6"/>
    <a:srgbClr val="064061"/>
    <a:srgbClr val="7BC2E0"/>
    <a:srgbClr val="CBF6F9"/>
    <a:srgbClr val="9BD7EB"/>
    <a:srgbClr val="52B4EB"/>
    <a:srgbClr val="0421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>
    <p:restoredLeft sz="14465" autoAdjust="0"/>
    <p:restoredTop sz="94660"/>
  </p:normalViewPr>
  <p:slideViewPr>
    <p:cSldViewPr snapToGrid="0" snapToObjects="1">
      <p:cViewPr>
        <p:scale>
          <a:sx n="82" d="100"/>
          <a:sy n="82" d="100"/>
        </p:scale>
        <p:origin x="-1650" y="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10.fntdata"/><Relationship Id="rId62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font" Target="fonts/font14.fntdata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5.fntdata"/><Relationship Id="rId57" Type="http://schemas.openxmlformats.org/officeDocument/2006/relationships/font" Target="fonts/font13.fntdata"/><Relationship Id="rId61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52" Type="http://schemas.openxmlformats.org/officeDocument/2006/relationships/font" Target="fonts/font8.fntdata"/><Relationship Id="rId60" Type="http://schemas.openxmlformats.org/officeDocument/2006/relationships/font" Target="fonts/font16.fntdata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2.fntdata"/><Relationship Id="rId59" Type="http://schemas.openxmlformats.org/officeDocument/2006/relationships/font" Target="fonts/font15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06655B-6BCF-F54E-A8BA-FBF80AA9F5A9}" type="datetimeFigureOut">
              <a:rPr lang="en-US" smtClean="0"/>
              <a:pPr/>
              <a:t>4/11/2013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8A4712-C16D-0546-BCEB-CD3994D13A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28636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324E65-8A71-A940-89FF-57DDA2253EB3}" type="datetimeFigureOut">
              <a:rPr lang="en-US" smtClean="0"/>
              <a:pPr/>
              <a:t>4/11/2013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75E174-10EF-4741-A1B1-BEF61AD330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66498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25ECD-CF8F-1C46-9C0B-4F1197C45FA1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25ECD-CF8F-1C46-9C0B-4F1197C45FA1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25ECD-CF8F-1C46-9C0B-4F1197C45FA1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25ECD-CF8F-1C46-9C0B-4F1197C45FA1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25ECD-CF8F-1C46-9C0B-4F1197C45FA1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25ECD-CF8F-1C46-9C0B-4F1197C45FA1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25ECD-CF8F-1C46-9C0B-4F1197C45FA1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25ECD-CF8F-1C46-9C0B-4F1197C45FA1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25ECD-CF8F-1C46-9C0B-4F1197C45FA1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25ECD-CF8F-1C46-9C0B-4F1197C45FA1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25ECD-CF8F-1C46-9C0B-4F1197C45FA1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25ECD-CF8F-1C46-9C0B-4F1197C45FA1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25ECD-CF8F-1C46-9C0B-4F1197C45FA1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25ECD-CF8F-1C46-9C0B-4F1197C45FA1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25ECD-CF8F-1C46-9C0B-4F1197C45FA1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25ECD-CF8F-1C46-9C0B-4F1197C45FA1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5E174-10EF-4741-A1B1-BEF61AD3303F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5308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 smtClean="0"/>
          </a:p>
          <a:p>
            <a:endParaRPr lang="en-US" dirty="0" smtClean="0"/>
          </a:p>
          <a:p>
            <a:r>
              <a:rPr lang="en-US" dirty="0" smtClean="0"/>
              <a:t>Is </a:t>
            </a:r>
            <a:r>
              <a:rPr lang="en-US" dirty="0" err="1" smtClean="0"/>
              <a:t>Walmart</a:t>
            </a:r>
            <a:r>
              <a:rPr lang="en-US" baseline="0" dirty="0" smtClean="0"/>
              <a:t> </a:t>
            </a:r>
            <a:r>
              <a:rPr lang="en-US" dirty="0" smtClean="0"/>
              <a:t>a social enterprise – reason for, reason against</a:t>
            </a:r>
          </a:p>
          <a:p>
            <a:endParaRPr lang="en-US" baseline="0" dirty="0" smtClean="0"/>
          </a:p>
          <a:p>
            <a:r>
              <a:rPr lang="en-US" baseline="0" dirty="0" smtClean="0"/>
              <a:t>Goal – to distinguish SE from CSR, charity, etc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25ECD-CF8F-1C46-9C0B-4F1197C45FA1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 smtClean="0"/>
          </a:p>
          <a:p>
            <a:endParaRPr lang="en-US" dirty="0" smtClean="0"/>
          </a:p>
          <a:p>
            <a:r>
              <a:rPr lang="en-US" dirty="0" smtClean="0"/>
              <a:t>Is Starbucks</a:t>
            </a:r>
            <a:r>
              <a:rPr lang="en-US" baseline="0" dirty="0" smtClean="0"/>
              <a:t> </a:t>
            </a:r>
            <a:r>
              <a:rPr lang="en-US" dirty="0" smtClean="0"/>
              <a:t>a social enterprise – reason for, reason against</a:t>
            </a:r>
          </a:p>
          <a:p>
            <a:endParaRPr lang="en-US" baseline="0" dirty="0" smtClean="0"/>
          </a:p>
          <a:p>
            <a:r>
              <a:rPr lang="en-US" baseline="0" dirty="0" smtClean="0"/>
              <a:t>Goal – to distinguish SE from CSR, charity, etc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25ECD-CF8F-1C46-9C0B-4F1197C45FA1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FEE32-130F-3247-AB35-17BA35123A61}" type="datetime4">
              <a:rPr lang="en-CA" smtClean="0"/>
              <a:pPr/>
              <a:t>April-11-13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AE414-3075-5947-9763-EB7B740F304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397708" y="4104291"/>
            <a:ext cx="7992579" cy="1078090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algn="l">
              <a:lnSpc>
                <a:spcPct val="110000"/>
              </a:lnSpc>
            </a:pP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Title 3"/>
          <p:cNvSpPr>
            <a:spLocks noGrp="1"/>
          </p:cNvSpPr>
          <p:nvPr>
            <p:ph type="ctrTitle" hasCustomPrompt="1"/>
          </p:nvPr>
        </p:nvSpPr>
        <p:spPr>
          <a:xfrm>
            <a:off x="397709" y="2454358"/>
            <a:ext cx="7992578" cy="1775551"/>
          </a:xfrm>
        </p:spPr>
        <p:txBody>
          <a:bodyPr>
            <a:normAutofit/>
          </a:bodyPr>
          <a:lstStyle>
            <a:lvl1pPr>
              <a:defRPr baseline="0"/>
            </a:lvl1pPr>
          </a:lstStyle>
          <a:p>
            <a:pPr algn="l">
              <a:lnSpc>
                <a:spcPct val="75000"/>
              </a:lnSpc>
            </a:pPr>
            <a:r>
              <a:rPr lang="en-US" sz="7200" b="1" spc="-150" dirty="0" smtClean="0">
                <a:solidFill>
                  <a:srgbClr val="1083CC"/>
                </a:solidFill>
                <a:latin typeface="Tw Cen MT"/>
                <a:cs typeface="Tw Cen MT"/>
              </a:rPr>
              <a:t>CLICK TO ADD TITLE</a:t>
            </a:r>
            <a:endParaRPr lang="en-US" sz="7200" b="1" spc="-150" dirty="0">
              <a:solidFill>
                <a:srgbClr val="1083CC"/>
              </a:solidFill>
              <a:latin typeface="Tw Cen MT"/>
              <a:cs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23329186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8214D-645B-7442-B6B6-5CB5DBE60B35}" type="datetime4">
              <a:rPr lang="en-CA" smtClean="0"/>
              <a:pPr/>
              <a:t>April-11-13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AE414-3075-5947-9763-EB7B740F304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1752073" y="364506"/>
            <a:ext cx="6934727" cy="5879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CA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94562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851525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en-CA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FCA68-4053-4744-B2D2-55D5DD5C6C65}" type="datetime4">
              <a:rPr lang="en-CA" smtClean="0"/>
              <a:pPr/>
              <a:t>April-11-13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AE414-3075-5947-9763-EB7B740F30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559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B133A-EBEC-D843-85E2-1BF49CCC2362}" type="datetime4">
              <a:rPr lang="en-CA" smtClean="0"/>
              <a:pPr/>
              <a:t>April-11-13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AE414-3075-5947-9763-EB7B740F304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1752073" y="364506"/>
            <a:ext cx="6934727" cy="5879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CA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481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B39F7-CE9F-A541-8877-E2F9610DF66A}" type="datetime4">
              <a:rPr lang="en-CA" smtClean="0"/>
              <a:pPr/>
              <a:t>April-11-13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AE414-3075-5947-9763-EB7B740F30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345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1609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1609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03F6F-09C4-7F4A-9DC7-5F0B5F9D8307}" type="datetime4">
              <a:rPr lang="en-CA" smtClean="0"/>
              <a:pPr/>
              <a:t>April-11-13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AE414-3075-5947-9763-EB7B740F304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1752073" y="364506"/>
            <a:ext cx="6934727" cy="5879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CA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16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7585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57347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17585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857347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5D4EB-53CF-5D4B-9C50-6739E41F1A11}" type="datetime4">
              <a:rPr lang="en-CA" smtClean="0"/>
              <a:pPr/>
              <a:t>April-11-13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AE414-3075-5947-9763-EB7B740F304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752073" y="364506"/>
            <a:ext cx="6934727" cy="5879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CA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8115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79408-E101-F545-A03F-F65E3E9333A9}" type="datetime4">
              <a:rPr lang="en-CA" smtClean="0"/>
              <a:pPr/>
              <a:t>April-11-13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AE414-3075-5947-9763-EB7B740F304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1752073" y="364506"/>
            <a:ext cx="6934727" cy="5879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CA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203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48952-707D-1B4F-A0E9-194AA44A7CC2}" type="datetime4">
              <a:rPr lang="en-CA" smtClean="0"/>
              <a:pPr/>
              <a:t>April-11-13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AE414-3075-5947-9763-EB7B740F30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621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708096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708096"/>
            <a:ext cx="5111750" cy="541806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dirty="0" smtClean="0"/>
              <a:t>Click to edit Master text styles</a:t>
            </a:r>
          </a:p>
          <a:p>
            <a:pPr lvl="1"/>
            <a:r>
              <a:rPr lang="en-CA" dirty="0" smtClean="0"/>
              <a:t>Second level</a:t>
            </a:r>
          </a:p>
          <a:p>
            <a:pPr lvl="2"/>
            <a:r>
              <a:rPr lang="en-CA" dirty="0" smtClean="0"/>
              <a:t>Third level</a:t>
            </a:r>
          </a:p>
          <a:p>
            <a:pPr lvl="3"/>
            <a:r>
              <a:rPr lang="en-CA" dirty="0" smtClean="0"/>
              <a:t>Fourth level</a:t>
            </a:r>
          </a:p>
          <a:p>
            <a:pPr lvl="4"/>
            <a:r>
              <a:rPr lang="en-CA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870146"/>
            <a:ext cx="3008313" cy="425601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96A5F-4C6D-7442-A3F7-4672FF39B53D}" type="datetime4">
              <a:rPr lang="en-CA" smtClean="0"/>
              <a:pPr/>
              <a:t>April-11-13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AE414-3075-5947-9763-EB7B740F30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024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FC752-ECC9-2141-9AAA-04803F16F65C}" type="datetime4">
              <a:rPr lang="en-CA" smtClean="0"/>
              <a:pPr/>
              <a:t>April-11-13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AE414-3075-5947-9763-EB7B740F30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471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52073" y="364506"/>
            <a:ext cx="6934727" cy="5879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CA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37066"/>
            <a:ext cx="8229600" cy="47386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dirty="0" smtClean="0"/>
              <a:t>Click to edit Master text styles</a:t>
            </a:r>
          </a:p>
          <a:p>
            <a:pPr lvl="1"/>
            <a:r>
              <a:rPr lang="en-CA" dirty="0" smtClean="0"/>
              <a:t>Second level</a:t>
            </a:r>
          </a:p>
          <a:p>
            <a:pPr lvl="2"/>
            <a:r>
              <a:rPr lang="en-CA" dirty="0" smtClean="0"/>
              <a:t>Third level</a:t>
            </a:r>
          </a:p>
          <a:p>
            <a:pPr lvl="3"/>
            <a:r>
              <a:rPr lang="en-CA" dirty="0" smtClean="0"/>
              <a:t>Fourth level</a:t>
            </a:r>
          </a:p>
          <a:p>
            <a:pPr lvl="4"/>
            <a:r>
              <a:rPr lang="en-CA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Tw Cen MT"/>
                <a:cs typeface="Tw Cen MT"/>
              </a:defRPr>
            </a:lvl1pPr>
          </a:lstStyle>
          <a:p>
            <a:fld id="{E725751C-91D9-8A4E-B797-DA4B3EA9CF65}" type="datetime4">
              <a:rPr lang="en-CA" smtClean="0"/>
              <a:pPr/>
              <a:t>April-11-13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70693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Tw Cen MT"/>
                <a:cs typeface="Tw Cen MT"/>
              </a:defRPr>
            </a:lvl1pPr>
          </a:lstStyle>
          <a:p>
            <a:fld id="{AA2AE414-3075-5947-9763-EB7B740F304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499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457200" rtl="0" eaLnBrk="1" latinLnBrk="0" hangingPunct="1">
        <a:spcBef>
          <a:spcPct val="0"/>
        </a:spcBef>
        <a:buNone/>
        <a:defRPr sz="3200" b="1" i="0" kern="1200" spc="0">
          <a:solidFill>
            <a:srgbClr val="1083CC"/>
          </a:solidFill>
          <a:latin typeface="Tw Cen MT"/>
          <a:ea typeface="+mj-ea"/>
          <a:cs typeface="Tw Cen MT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1083CC"/>
        </a:buClr>
        <a:buFont typeface="Arial"/>
        <a:buChar char="•"/>
        <a:defRPr sz="3200" kern="1200">
          <a:solidFill>
            <a:srgbClr val="04213F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1083CC"/>
        </a:buClr>
        <a:buFont typeface="Arial"/>
        <a:buChar char="–"/>
        <a:defRPr sz="2800" kern="1200">
          <a:solidFill>
            <a:srgbClr val="04213F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1083CC"/>
        </a:buClr>
        <a:buFont typeface="Arial"/>
        <a:buChar char="•"/>
        <a:defRPr sz="2400" kern="1200">
          <a:solidFill>
            <a:srgbClr val="04213F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1083CC"/>
        </a:buClr>
        <a:buFont typeface="Arial"/>
        <a:buChar char="–"/>
        <a:defRPr sz="2000" kern="1200">
          <a:solidFill>
            <a:srgbClr val="04213F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1083CC"/>
        </a:buClr>
        <a:buFont typeface="Arial"/>
        <a:buChar char="»"/>
        <a:defRPr sz="2000" kern="1200">
          <a:solidFill>
            <a:srgbClr val="04213F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OUG4JXE6K4A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hyperlink" Target="http://www.ted.com/talks/jeff_skoll_makes_movies_that_make_change.html" TargetMode="Externa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397708" y="5288677"/>
            <a:ext cx="7992579" cy="804900"/>
          </a:xfrm>
        </p:spPr>
        <p:txBody>
          <a:bodyPr>
            <a:noAutofit/>
          </a:bodyPr>
          <a:lstStyle/>
          <a:p>
            <a:pPr marL="0" indent="0" algn="l">
              <a:lnSpc>
                <a:spcPct val="110000"/>
              </a:lnSpc>
              <a:buNone/>
            </a:pPr>
            <a:r>
              <a:rPr lang="en-GB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Norm </a:t>
            </a:r>
            <a:r>
              <a:rPr lang="en-GB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Tasevski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Co-Founder and Partner</a:t>
            </a:r>
            <a:endParaRPr lang="en-GB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algn="l">
              <a:lnSpc>
                <a:spcPct val="110000"/>
              </a:lnSpc>
              <a:buNone/>
            </a:pP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Venture Deli</a:t>
            </a:r>
            <a:endParaRPr lang="en-GB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97709" y="1741818"/>
            <a:ext cx="8257944" cy="1775551"/>
          </a:xfrm>
        </p:spPr>
        <p:txBody>
          <a:bodyPr>
            <a:normAutofit fontScale="90000"/>
          </a:bodyPr>
          <a:lstStyle/>
          <a:p>
            <a:pPr algn="l">
              <a:lnSpc>
                <a:spcPct val="75000"/>
              </a:lnSpc>
            </a:pPr>
            <a:r>
              <a:rPr lang="en-US" sz="7200" spc="-150" dirty="0" smtClean="0"/>
              <a:t>Social </a:t>
            </a:r>
            <a:r>
              <a:rPr lang="en-US" sz="7200" spc="-150" smtClean="0"/>
              <a:t>Entrepreneurship </a:t>
            </a:r>
            <a:r>
              <a:rPr lang="en-US" sz="7200" b="0" spc="-150" smtClean="0"/>
              <a:t>An </a:t>
            </a:r>
            <a:r>
              <a:rPr lang="en-US" sz="7200" b="0" spc="-150" dirty="0" smtClean="0"/>
              <a:t>Overview</a:t>
            </a:r>
            <a:endParaRPr lang="en-US" sz="7200" b="0" spc="-150" dirty="0">
              <a:solidFill>
                <a:srgbClr val="1083CC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AE414-3075-5947-9763-EB7B740F304E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 dirty="0" smtClean="0"/>
              <a:t>April 11, 2013 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4294967295"/>
          </p:nvPr>
        </p:nvSpPr>
        <p:spPr>
          <a:xfrm>
            <a:off x="397708" y="3881756"/>
            <a:ext cx="7992579" cy="1078090"/>
          </a:xfrm>
        </p:spPr>
        <p:txBody>
          <a:bodyPr>
            <a:noAutofit/>
          </a:bodyPr>
          <a:lstStyle/>
          <a:p>
            <a:pPr marL="0" indent="0" algn="l">
              <a:lnSpc>
                <a:spcPct val="110000"/>
              </a:lnSpc>
              <a:buNone/>
            </a:pPr>
            <a:r>
              <a:rPr lang="en-GB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Webinar – Small Business Solver</a:t>
            </a:r>
          </a:p>
        </p:txBody>
      </p:sp>
    </p:spTree>
    <p:extLst>
      <p:ext uri="{BB962C8B-B14F-4D97-AF65-F5344CB8AC3E}">
        <p14:creationId xmlns:p14="http://schemas.microsoft.com/office/powerpoint/2010/main" val="38943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1091" r="309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B133A-EBEC-D843-85E2-1BF49CCC2362}" type="datetime4">
              <a:rPr lang="en-CA" smtClean="0"/>
              <a:pPr/>
              <a:t>April-11-13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AE414-3075-5947-9763-EB7B740F304E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380093"/>
            <a:ext cx="6934727" cy="587913"/>
          </a:xfrm>
        </p:spPr>
        <p:txBody>
          <a:bodyPr/>
          <a:lstStyle/>
          <a:p>
            <a:r>
              <a:rPr lang="en-US" dirty="0" smtClean="0"/>
              <a:t>Intent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1226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3498" y="0"/>
            <a:ext cx="261429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B133A-EBEC-D843-85E2-1BF49CCC2362}" type="datetime4">
              <a:rPr lang="en-CA" smtClean="0"/>
              <a:pPr/>
              <a:t>April-11-13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AE414-3075-5947-9763-EB7B740F304E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6848" y="0"/>
            <a:ext cx="7127152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-23498" y="951698"/>
            <a:ext cx="6934727" cy="587913"/>
          </a:xfrm>
        </p:spPr>
        <p:txBody>
          <a:bodyPr/>
          <a:lstStyle/>
          <a:p>
            <a:r>
              <a:rPr lang="en-US" dirty="0" smtClean="0"/>
              <a:t>Permanence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1885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77538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508DB-91DF-0A49-BB81-15079B998DBD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7063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B133A-EBEC-D843-85E2-1BF49CCC2362}" type="datetime4">
              <a:rPr lang="en-CA" smtClean="0"/>
              <a:pPr/>
              <a:t>April-11-13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AE414-3075-5947-9763-EB7B740F304E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1387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12507" y="187681"/>
            <a:ext cx="5118620" cy="587913"/>
          </a:xfrm>
        </p:spPr>
        <p:txBody>
          <a:bodyPr/>
          <a:lstStyle/>
          <a:p>
            <a:r>
              <a:rPr lang="en-US" dirty="0" smtClean="0"/>
              <a:t>Motive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80024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1225" r="-243"/>
          <a:stretch/>
        </p:blipFill>
        <p:spPr>
          <a:xfrm>
            <a:off x="-36175" y="0"/>
            <a:ext cx="9180175" cy="6858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B133A-EBEC-D843-85E2-1BF49CCC2362}" type="datetime4">
              <a:rPr lang="en-CA" smtClean="0"/>
              <a:pPr/>
              <a:t>April-11-13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AE414-3075-5947-9763-EB7B740F304E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55273" y="1042425"/>
            <a:ext cx="6934727" cy="587913"/>
          </a:xfrm>
        </p:spPr>
        <p:txBody>
          <a:bodyPr/>
          <a:lstStyle/>
          <a:p>
            <a:r>
              <a:rPr lang="en-US" dirty="0" smtClean="0"/>
              <a:t>Intent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8244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2540" r="11454"/>
          <a:stretch/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B133A-EBEC-D843-85E2-1BF49CCC2362}" type="datetime4">
              <a:rPr lang="en-CA" smtClean="0"/>
              <a:pPr/>
              <a:t>April-11-13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AE414-3075-5947-9763-EB7B740F304E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364506"/>
            <a:ext cx="6934727" cy="587913"/>
          </a:xfrm>
        </p:spPr>
        <p:txBody>
          <a:bodyPr/>
          <a:lstStyle/>
          <a:p>
            <a:r>
              <a:rPr lang="en-US" dirty="0" smtClean="0"/>
              <a:t>Permanence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467858" y="-1595465"/>
            <a:ext cx="530553" cy="9325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0" dirty="0" smtClean="0">
                <a:solidFill>
                  <a:srgbClr val="800000"/>
                </a:solidFill>
                <a:latin typeface="Century Gothic"/>
                <a:cs typeface="Century Gothic"/>
              </a:rPr>
              <a:t>X</a:t>
            </a:r>
            <a:endParaRPr lang="en-US" sz="60000" dirty="0">
              <a:solidFill>
                <a:srgbClr val="800000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2216511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-15488" y="1207047"/>
            <a:ext cx="4813301" cy="14472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“…</a:t>
            </a:r>
            <a:r>
              <a:rPr lang="en-US" sz="1600" dirty="0" smtClean="0">
                <a:solidFill>
                  <a:schemeClr val="accent5">
                    <a:lumMod val="75000"/>
                  </a:schemeClr>
                </a:solidFill>
                <a:latin typeface="Century Gothic"/>
                <a:cs typeface="Century Gothic"/>
              </a:rPr>
              <a:t>it was an 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entury Gothic"/>
                <a:cs typeface="Century Gothic"/>
              </a:rPr>
              <a:t>epiphanal </a:t>
            </a:r>
            <a:r>
              <a:rPr lang="en-US" sz="1600" dirty="0" smtClean="0">
                <a:solidFill>
                  <a:schemeClr val="accent5">
                    <a:lumMod val="75000"/>
                  </a:schemeClr>
                </a:solidFill>
                <a:latin typeface="Century Gothic"/>
                <a:cs typeface="Century Gothic"/>
              </a:rPr>
              <a:t>experience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…”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400" b="1" baseline="0" dirty="0" smtClean="0">
                <a:solidFill>
                  <a:schemeClr val="accent5">
                    <a:lumMod val="75000"/>
                  </a:schemeClr>
                </a:solidFill>
                <a:latin typeface="Century Gothic"/>
                <a:cs typeface="Century Gothic"/>
              </a:rPr>
              <a:t>Ray Anderson, Interface Carpets</a:t>
            </a:r>
            <a:endParaRPr kumimoji="0" lang="en-US" sz="1400" b="1" i="0" u="none" strike="noStrike" kern="1200" cap="none" spc="0" normalizeH="0" baseline="0" noProof="0" dirty="0" smtClean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  <a:p>
            <a:pPr marL="342900" marR="0" lvl="0" indent="-34290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pic>
        <p:nvPicPr>
          <p:cNvPr id="13" name="Picture 12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927" y="2165654"/>
            <a:ext cx="4228350" cy="1935871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927017" y="1541434"/>
            <a:ext cx="4216983" cy="205648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600" dirty="0" smtClean="0">
                <a:solidFill>
                  <a:schemeClr val="accent5">
                    <a:lumMod val="75000"/>
                  </a:schemeClr>
                </a:solidFill>
                <a:latin typeface="Century Gothic"/>
                <a:cs typeface="Century Gothic"/>
              </a:rPr>
              <a:t>“I heard the same story again and again. Someone had 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Century Gothic"/>
                <a:cs typeface="Century Gothic"/>
              </a:rPr>
              <a:t>experienced an intense kind of pain </a:t>
            </a:r>
            <a:r>
              <a:rPr lang="en-US" sz="1600" dirty="0" smtClean="0">
                <a:solidFill>
                  <a:schemeClr val="accent5">
                    <a:lumMod val="75000"/>
                  </a:schemeClr>
                </a:solidFill>
                <a:latin typeface="Century Gothic"/>
                <a:cs typeface="Century Gothic"/>
              </a:rPr>
              <a:t>that branded them in some way. They said, ‘I </a:t>
            </a:r>
            <a:r>
              <a:rPr lang="en-US" sz="1600" i="1" dirty="0" smtClean="0">
                <a:solidFill>
                  <a:schemeClr val="accent5">
                    <a:lumMod val="75000"/>
                  </a:schemeClr>
                </a:solidFill>
                <a:latin typeface="Century Gothic"/>
                <a:cs typeface="Century Gothic"/>
              </a:rPr>
              <a:t>had’ </a:t>
            </a:r>
            <a:r>
              <a:rPr lang="en-US" sz="1600" dirty="0" smtClean="0">
                <a:solidFill>
                  <a:schemeClr val="accent5">
                    <a:lumMod val="75000"/>
                  </a:schemeClr>
                </a:solidFill>
                <a:latin typeface="Century Gothic"/>
                <a:cs typeface="Century Gothic"/>
              </a:rPr>
              <a:t>to do this. 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entury Gothic"/>
                <a:cs typeface="Century Gothic"/>
              </a:rPr>
              <a:t>There was nothing else I could do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.”</a:t>
            </a: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400" b="1" baseline="0" dirty="0" smtClean="0">
                <a:solidFill>
                  <a:schemeClr val="accent5">
                    <a:lumMod val="75000"/>
                  </a:schemeClr>
                </a:solidFill>
                <a:latin typeface="Century Gothic"/>
                <a:cs typeface="Century Gothic"/>
              </a:rPr>
              <a:t>Jody Jensen, </a:t>
            </a:r>
            <a:r>
              <a:rPr lang="en-US" sz="1400" b="1" baseline="0" dirty="0" err="1" smtClean="0">
                <a:solidFill>
                  <a:schemeClr val="accent5">
                    <a:lumMod val="75000"/>
                  </a:schemeClr>
                </a:solidFill>
                <a:latin typeface="Century Gothic"/>
                <a:cs typeface="Century Gothic"/>
              </a:rPr>
              <a:t>Ashoka</a:t>
            </a:r>
            <a:endParaRPr kumimoji="0" lang="en-US" sz="1400" b="1" i="0" u="none" strike="noStrike" kern="1200" cap="none" spc="0" normalizeH="0" baseline="0" noProof="0" dirty="0" smtClean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  <a:p>
            <a:pPr marL="342900" marR="0" lvl="0" indent="-34290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93903" y="4367804"/>
            <a:ext cx="4378097" cy="249019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600" dirty="0" smtClean="0">
                <a:solidFill>
                  <a:schemeClr val="accent5">
                    <a:lumMod val="75000"/>
                  </a:schemeClr>
                </a:solidFill>
                <a:latin typeface="Century Gothic"/>
                <a:cs typeface="Century Gothic"/>
              </a:rPr>
              <a:t>“I was teaching in one of the universities while the country was suffering from a severe famine. People were dying of hunger, and 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entury Gothic"/>
                <a:cs typeface="Century Gothic"/>
              </a:rPr>
              <a:t>I felt very helpless</a:t>
            </a:r>
            <a:r>
              <a:rPr lang="en-US" sz="1600" dirty="0" smtClean="0">
                <a:solidFill>
                  <a:schemeClr val="accent5">
                    <a:lumMod val="75000"/>
                  </a:schemeClr>
                </a:solidFill>
                <a:latin typeface="Century Gothic"/>
                <a:cs typeface="Century Gothic"/>
              </a:rPr>
              <a:t>. As an economist, 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Century Gothic"/>
                <a:cs typeface="Century Gothic"/>
              </a:rPr>
              <a:t>I had no tool in my toolbox </a:t>
            </a:r>
            <a:r>
              <a:rPr lang="en-US" sz="1600" dirty="0" smtClean="0">
                <a:solidFill>
                  <a:schemeClr val="accent5">
                    <a:lumMod val="75000"/>
                  </a:schemeClr>
                </a:solidFill>
                <a:latin typeface="Century Gothic"/>
                <a:cs typeface="Century Gothic"/>
              </a:rPr>
              <a:t>to fix that kind of situation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.”</a:t>
            </a: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400" b="1" baseline="0" dirty="0" smtClean="0">
                <a:solidFill>
                  <a:schemeClr val="accent5">
                    <a:lumMod val="75000"/>
                  </a:schemeClr>
                </a:solidFill>
                <a:latin typeface="Century Gothic"/>
                <a:cs typeface="Century Gothic"/>
              </a:rPr>
              <a:t>Mohammed</a:t>
            </a:r>
            <a:r>
              <a:rPr lang="en-US" sz="1400" b="1" dirty="0" smtClean="0">
                <a:solidFill>
                  <a:schemeClr val="accent5">
                    <a:lumMod val="75000"/>
                  </a:schemeClr>
                </a:solidFill>
                <a:latin typeface="Century Gothic"/>
                <a:cs typeface="Century Gothic"/>
              </a:rPr>
              <a:t> </a:t>
            </a:r>
            <a:r>
              <a:rPr lang="en-US" sz="1400" b="1" dirty="0" err="1" smtClean="0">
                <a:solidFill>
                  <a:schemeClr val="accent5">
                    <a:lumMod val="75000"/>
                  </a:schemeClr>
                </a:solidFill>
                <a:latin typeface="Century Gothic"/>
                <a:cs typeface="Century Gothic"/>
              </a:rPr>
              <a:t>Yunus</a:t>
            </a:r>
            <a:r>
              <a:rPr lang="en-US" sz="1400" b="1" dirty="0" smtClean="0">
                <a:solidFill>
                  <a:schemeClr val="accent5">
                    <a:lumMod val="75000"/>
                  </a:schemeClr>
                </a:solidFill>
                <a:latin typeface="Century Gothic"/>
                <a:cs typeface="Century Gothic"/>
              </a:rPr>
              <a:t>, </a:t>
            </a:r>
            <a:r>
              <a:rPr lang="en-US" sz="1400" b="1" dirty="0" err="1" smtClean="0">
                <a:solidFill>
                  <a:schemeClr val="accent5">
                    <a:lumMod val="75000"/>
                  </a:schemeClr>
                </a:solidFill>
                <a:latin typeface="Century Gothic"/>
                <a:cs typeface="Century Gothic"/>
              </a:rPr>
              <a:t>Grameen</a:t>
            </a:r>
            <a:r>
              <a:rPr lang="en-US" sz="1400" b="1" dirty="0" smtClean="0">
                <a:solidFill>
                  <a:schemeClr val="accent5">
                    <a:lumMod val="75000"/>
                  </a:schemeClr>
                </a:solidFill>
                <a:latin typeface="Century Gothic"/>
                <a:cs typeface="Century Gothic"/>
              </a:rPr>
              <a:t> Bank</a:t>
            </a:r>
            <a:endParaRPr kumimoji="0" lang="en-US" sz="1400" b="1" i="0" u="none" strike="noStrike" kern="1200" cap="none" spc="0" normalizeH="0" baseline="0" noProof="0" dirty="0" smtClean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  <a:p>
            <a:pPr marL="342900" marR="0" lvl="0" indent="-34290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107109" y="6015057"/>
            <a:ext cx="4036892" cy="84294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“…</a:t>
            </a:r>
            <a:r>
              <a:rPr lang="en-US" sz="1600" dirty="0" smtClean="0">
                <a:solidFill>
                  <a:schemeClr val="accent5">
                    <a:lumMod val="75000"/>
                  </a:schemeClr>
                </a:solidFill>
                <a:latin typeface="Century Gothic"/>
                <a:cs typeface="Century Gothic"/>
              </a:rPr>
              <a:t>that made a 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Century Gothic"/>
                <a:cs typeface="Century Gothic"/>
              </a:rPr>
              <a:t>real impression </a:t>
            </a:r>
            <a:r>
              <a:rPr lang="en-US" sz="1600" dirty="0" smtClean="0">
                <a:solidFill>
                  <a:schemeClr val="accent5">
                    <a:lumMod val="75000"/>
                  </a:schemeClr>
                </a:solidFill>
                <a:latin typeface="Century Gothic"/>
                <a:cs typeface="Century Gothic"/>
              </a:rPr>
              <a:t>on me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…”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400" b="1" baseline="0" dirty="0" smtClean="0">
                <a:solidFill>
                  <a:schemeClr val="accent5">
                    <a:lumMod val="75000"/>
                  </a:schemeClr>
                </a:solidFill>
                <a:latin typeface="Century Gothic"/>
                <a:cs typeface="Century Gothic"/>
              </a:rPr>
              <a:t>Jeff </a:t>
            </a:r>
            <a:r>
              <a:rPr lang="en-US" sz="1400" b="1" baseline="0" dirty="0" err="1" smtClean="0">
                <a:solidFill>
                  <a:schemeClr val="accent5">
                    <a:lumMod val="75000"/>
                  </a:schemeClr>
                </a:solidFill>
                <a:latin typeface="Century Gothic"/>
                <a:cs typeface="Century Gothic"/>
              </a:rPr>
              <a:t>Skoll</a:t>
            </a:r>
            <a:r>
              <a:rPr lang="en-US" sz="1400" b="1" baseline="0" dirty="0" smtClean="0">
                <a:solidFill>
                  <a:schemeClr val="accent5">
                    <a:lumMod val="75000"/>
                  </a:schemeClr>
                </a:solidFill>
                <a:latin typeface="Century Gothic"/>
                <a:cs typeface="Century Gothic"/>
              </a:rPr>
              <a:t>, eBay,</a:t>
            </a:r>
            <a:r>
              <a:rPr lang="en-US" sz="1400" b="1" dirty="0" smtClean="0">
                <a:solidFill>
                  <a:schemeClr val="accent5">
                    <a:lumMod val="75000"/>
                  </a:schemeClr>
                </a:solidFill>
                <a:latin typeface="Century Gothic"/>
                <a:cs typeface="Century Gothic"/>
              </a:rPr>
              <a:t> </a:t>
            </a:r>
            <a:r>
              <a:rPr lang="en-US" sz="1400" b="1" dirty="0" err="1" smtClean="0">
                <a:solidFill>
                  <a:schemeClr val="accent5">
                    <a:lumMod val="75000"/>
                  </a:schemeClr>
                </a:solidFill>
                <a:latin typeface="Century Gothic"/>
                <a:cs typeface="Century Gothic"/>
              </a:rPr>
              <a:t>Skoll</a:t>
            </a:r>
            <a:r>
              <a:rPr lang="en-US" sz="1400" b="1" dirty="0" smtClean="0">
                <a:solidFill>
                  <a:schemeClr val="accent5">
                    <a:lumMod val="75000"/>
                  </a:schemeClr>
                </a:solidFill>
                <a:latin typeface="Century Gothic"/>
                <a:cs typeface="Century Gothic"/>
              </a:rPr>
              <a:t> Foundation, etc.</a:t>
            </a:r>
            <a:endParaRPr kumimoji="0" lang="en-US" sz="1400" b="1" i="0" u="none" strike="noStrike" kern="1200" cap="none" spc="0" normalizeH="0" baseline="0" noProof="0" dirty="0" smtClean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  <a:p>
            <a:pPr marL="342900" marR="0" lvl="0" indent="-34290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pic>
        <p:nvPicPr>
          <p:cNvPr id="9" name="Picture 8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7108" y="3815775"/>
            <a:ext cx="2955593" cy="2210996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rot="10800000">
            <a:off x="4572000" y="3768150"/>
            <a:ext cx="457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10800000">
            <a:off x="92074" y="4223341"/>
            <a:ext cx="457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>
            <a:off x="3697786" y="2434690"/>
            <a:ext cx="2298124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>
            <a:off x="3679707" y="5516072"/>
            <a:ext cx="2298124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itle 5"/>
          <p:cNvSpPr>
            <a:spLocks noGrp="1"/>
          </p:cNvSpPr>
          <p:nvPr>
            <p:ph type="title"/>
          </p:nvPr>
        </p:nvSpPr>
        <p:spPr>
          <a:xfrm>
            <a:off x="1752073" y="70549"/>
            <a:ext cx="6934727" cy="58791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B5E8B"/>
                </a:solidFill>
              </a:rPr>
              <a:t>What Motivates the Social Entrepreneur</a:t>
            </a:r>
            <a:endParaRPr lang="en-US" dirty="0">
              <a:solidFill>
                <a:srgbClr val="0B5E8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7516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457200" y="1116883"/>
            <a:ext cx="8229600" cy="639762"/>
          </a:xfrm>
        </p:spPr>
        <p:txBody>
          <a:bodyPr>
            <a:normAutofit/>
          </a:bodyPr>
          <a:lstStyle/>
          <a:p>
            <a:r>
              <a:rPr lang="en-GB" dirty="0" smtClean="0">
                <a:solidFill>
                  <a:srgbClr val="1083CC"/>
                </a:solidFill>
              </a:rPr>
              <a:t>Key Differences</a:t>
            </a:r>
            <a:endParaRPr lang="en-GB" dirty="0">
              <a:solidFill>
                <a:srgbClr val="1083C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70693" y="6356350"/>
            <a:ext cx="2133600" cy="365125"/>
          </a:xfrm>
        </p:spPr>
        <p:txBody>
          <a:bodyPr/>
          <a:lstStyle/>
          <a:p>
            <a:fld id="{AA2AE414-3075-5947-9763-EB7B740F304E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752073" y="70549"/>
            <a:ext cx="6934727" cy="587913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B5E8B"/>
                </a:solidFill>
              </a:rPr>
              <a:t>Distinguishing Entrepreneurship from “Social Entrepreneurship”</a:t>
            </a:r>
            <a:endParaRPr lang="en-US" dirty="0">
              <a:solidFill>
                <a:srgbClr val="0B5E8B"/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 rot="5400000">
            <a:off x="3005333" y="3816864"/>
            <a:ext cx="357866" cy="321813"/>
          </a:xfrm>
          <a:prstGeom prst="rightArrow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effectLst>
            <a:outerShdw blurRad="40000" dist="1778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79875" y="4334437"/>
            <a:ext cx="1547337" cy="834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rcRect t="19938"/>
          <a:stretch>
            <a:fillRect/>
          </a:stretch>
        </p:blipFill>
        <p:spPr>
          <a:xfrm>
            <a:off x="4314749" y="2402516"/>
            <a:ext cx="991549" cy="110448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rcRect b="21157"/>
          <a:stretch>
            <a:fillRect/>
          </a:stretch>
        </p:blipFill>
        <p:spPr>
          <a:xfrm>
            <a:off x="5827288" y="2402516"/>
            <a:ext cx="1467170" cy="115676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0089" y="2080973"/>
            <a:ext cx="1157123" cy="186667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4555" y="2278243"/>
            <a:ext cx="1062245" cy="1418097"/>
          </a:xfrm>
          <a:prstGeom prst="rect">
            <a:avLst/>
          </a:prstGeom>
        </p:spPr>
      </p:pic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2808573" y="1543381"/>
            <a:ext cx="1191321" cy="33132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1200" b="1" dirty="0" smtClean="0"/>
              <a:t>Motivation</a:t>
            </a:r>
            <a:endParaRPr lang="en-US" sz="1200" b="1" dirty="0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5612886" y="1589146"/>
            <a:ext cx="1858453" cy="30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Resourcefulness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7567549" y="1589146"/>
            <a:ext cx="1191321" cy="3313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Risk Taking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228156" y="1589146"/>
            <a:ext cx="1191321" cy="3313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Innovation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sp>
        <p:nvSpPr>
          <p:cNvPr id="21" name="Content Placeholder 7"/>
          <p:cNvSpPr>
            <a:spLocks noGrp="1"/>
          </p:cNvSpPr>
          <p:nvPr>
            <p:ph sz="half" idx="2"/>
          </p:nvPr>
        </p:nvSpPr>
        <p:spPr>
          <a:xfrm>
            <a:off x="181770" y="2448605"/>
            <a:ext cx="2419618" cy="1110677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CA" sz="1900" dirty="0" smtClean="0">
                <a:solidFill>
                  <a:srgbClr val="595959"/>
                </a:solidFill>
              </a:rPr>
              <a:t>Traditional Entrepreneurship</a:t>
            </a:r>
          </a:p>
        </p:txBody>
      </p:sp>
      <p:sp>
        <p:nvSpPr>
          <p:cNvPr id="22" name="Content Placeholder 7"/>
          <p:cNvSpPr>
            <a:spLocks noGrp="1"/>
          </p:cNvSpPr>
          <p:nvPr>
            <p:ph sz="half" idx="2"/>
          </p:nvPr>
        </p:nvSpPr>
        <p:spPr>
          <a:xfrm>
            <a:off x="171182" y="4601419"/>
            <a:ext cx="2419618" cy="1110677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CA" sz="1900" dirty="0" smtClean="0">
                <a:solidFill>
                  <a:srgbClr val="595959"/>
                </a:solidFill>
              </a:rPr>
              <a:t>Social Entrepreneurship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91243" y="4247838"/>
            <a:ext cx="1518358" cy="1049681"/>
          </a:xfrm>
          <a:prstGeom prst="rect">
            <a:avLst/>
          </a:prstGeom>
        </p:spPr>
      </p:pic>
      <p:sp>
        <p:nvSpPr>
          <p:cNvPr id="24" name="Right Arrow 23"/>
          <p:cNvSpPr/>
          <p:nvPr/>
        </p:nvSpPr>
        <p:spPr>
          <a:xfrm rot="5400000">
            <a:off x="4610576" y="3816865"/>
            <a:ext cx="357866" cy="321813"/>
          </a:xfrm>
          <a:prstGeom prst="rightArrow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effectLst>
            <a:outerShdw blurRad="40000" dist="1778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27199" y="4247838"/>
            <a:ext cx="1844140" cy="101597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0"/>
          <a:srcRect l="49018" t="22086" r="9883" b="29615"/>
          <a:stretch/>
        </p:blipFill>
        <p:spPr>
          <a:xfrm>
            <a:off x="7548527" y="4238216"/>
            <a:ext cx="1389814" cy="1633264"/>
          </a:xfrm>
          <a:prstGeom prst="rect">
            <a:avLst/>
          </a:prstGeom>
        </p:spPr>
      </p:pic>
      <p:sp>
        <p:nvSpPr>
          <p:cNvPr id="31" name="Content Placeholder 2"/>
          <p:cNvSpPr>
            <a:spLocks noGrp="1"/>
          </p:cNvSpPr>
          <p:nvPr>
            <p:ph idx="1"/>
          </p:nvPr>
        </p:nvSpPr>
        <p:spPr>
          <a:xfrm>
            <a:off x="2379875" y="5762324"/>
            <a:ext cx="1372277" cy="513424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1200" b="0" dirty="0" smtClean="0">
                <a:latin typeface="Century Gothic"/>
                <a:cs typeface="Century Gothic"/>
              </a:rPr>
              <a:t>From “money” to “community”</a:t>
            </a:r>
            <a:endParaRPr lang="en-US" sz="1200" b="0" dirty="0">
              <a:latin typeface="Century Gothic"/>
              <a:cs typeface="Century Gothic"/>
            </a:endParaRPr>
          </a:p>
        </p:txBody>
      </p:sp>
      <p:sp>
        <p:nvSpPr>
          <p:cNvPr id="32" name="Content Placeholder 2"/>
          <p:cNvSpPr txBox="1">
            <a:spLocks/>
          </p:cNvSpPr>
          <p:nvPr/>
        </p:nvSpPr>
        <p:spPr>
          <a:xfrm>
            <a:off x="5627199" y="5854700"/>
            <a:ext cx="1667259" cy="501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2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From “</a:t>
            </a:r>
            <a:r>
              <a:rPr lang="en-US" sz="1200" dirty="0" smtClean="0">
                <a:latin typeface="Century Gothic"/>
                <a:cs typeface="Century Gothic"/>
              </a:rPr>
              <a:t>competition” to “collaboration”</a:t>
            </a:r>
            <a:endParaRPr kumimoji="0" lang="en-US" sz="12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sp>
        <p:nvSpPr>
          <p:cNvPr id="33" name="Content Placeholder 2"/>
          <p:cNvSpPr txBox="1">
            <a:spLocks/>
          </p:cNvSpPr>
          <p:nvPr/>
        </p:nvSpPr>
        <p:spPr>
          <a:xfrm>
            <a:off x="7548527" y="5899083"/>
            <a:ext cx="1576451" cy="4637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2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From</a:t>
            </a:r>
            <a:r>
              <a:rPr kumimoji="0" lang="en-US" sz="12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“financial” to “unreasonable”</a:t>
            </a:r>
            <a:endParaRPr kumimoji="0" lang="en-US" sz="12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sp>
        <p:nvSpPr>
          <p:cNvPr id="34" name="Content Placeholder 2"/>
          <p:cNvSpPr txBox="1">
            <a:spLocks/>
          </p:cNvSpPr>
          <p:nvPr/>
        </p:nvSpPr>
        <p:spPr>
          <a:xfrm>
            <a:off x="4077779" y="5633391"/>
            <a:ext cx="1356011" cy="73848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2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From “building a product” to “building resiliency”</a:t>
            </a:r>
            <a:endParaRPr kumimoji="0" lang="en-US" sz="12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sp>
        <p:nvSpPr>
          <p:cNvPr id="25" name="Right Arrow 24"/>
          <p:cNvSpPr/>
          <p:nvPr/>
        </p:nvSpPr>
        <p:spPr>
          <a:xfrm rot="5400000">
            <a:off x="6350518" y="3816866"/>
            <a:ext cx="357866" cy="321813"/>
          </a:xfrm>
          <a:prstGeom prst="rightArrow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effectLst>
            <a:outerShdw blurRad="40000" dist="1778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Arrow 25"/>
          <p:cNvSpPr/>
          <p:nvPr/>
        </p:nvSpPr>
        <p:spPr>
          <a:xfrm rot="5400000">
            <a:off x="7955760" y="3816864"/>
            <a:ext cx="357866" cy="321813"/>
          </a:xfrm>
          <a:prstGeom prst="rightArrow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effectLst>
            <a:outerShdw blurRad="40000" dist="1778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8936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7" grpId="0" build="p"/>
      <p:bldP spid="18" grpId="0"/>
      <p:bldP spid="19" grpId="0"/>
      <p:bldP spid="20" grpId="0"/>
      <p:bldP spid="21" grpId="0" build="p" bldLvl="2"/>
      <p:bldP spid="22" grpId="0" build="p" bldLvl="2"/>
      <p:bldP spid="24" grpId="0" animBg="1"/>
      <p:bldP spid="31" grpId="1" build="p"/>
      <p:bldP spid="32" grpId="1"/>
      <p:bldP spid="33" grpId="1"/>
      <p:bldP spid="34" grpId="1"/>
      <p:bldP spid="25" grpId="0" animBg="1"/>
      <p:bldP spid="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28409" y="1437817"/>
            <a:ext cx="2262215" cy="545354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en-US" sz="1600" dirty="0" smtClean="0"/>
              <a:t>Focus on “systems thinking” and “systems change”:</a:t>
            </a:r>
          </a:p>
          <a:p>
            <a:pPr algn="ctr"/>
            <a:endParaRPr lang="en-US" sz="1600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508DB-91DF-0A49-BB81-15079B998DBD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497698" y="1088152"/>
            <a:ext cx="6221300" cy="14472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“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Social entrepreneurs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are not content just to give a fish or how to teach fish. They will not rest until they have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revolutionized the fishing industry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”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200" b="1" dirty="0" smtClean="0">
                <a:solidFill>
                  <a:schemeClr val="accent5">
                    <a:lumMod val="75000"/>
                  </a:schemeClr>
                </a:solidFill>
                <a:latin typeface="Century Gothic"/>
                <a:cs typeface="Century Gothic"/>
              </a:rPr>
              <a:t>Bill Drayton</a:t>
            </a: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93206" y="3017153"/>
            <a:ext cx="2262215" cy="5453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Seek “</a:t>
            </a:r>
            <a:r>
              <a:rPr lang="en-US" sz="1600" dirty="0" smtClean="0">
                <a:latin typeface="Century Gothic"/>
                <a:cs typeface="Century Gothic"/>
              </a:rPr>
              <a:t>profit” in traditionally unprofitable pursuits: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</a:t>
            </a: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497697" y="2641973"/>
            <a:ext cx="6221301" cy="14472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“(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Social entrepreneurs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) work in areas where there is partial or</a:t>
            </a:r>
            <a:r>
              <a:rPr kumimoji="0" lang="en-US" sz="1400" b="0" i="0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total market failure…what distinguishes them is that they are prepared to strike a very different balance </a:t>
            </a:r>
            <a:r>
              <a:rPr lang="en-US" sz="1400" dirty="0" smtClean="0">
                <a:solidFill>
                  <a:schemeClr val="accent5">
                    <a:lumMod val="75000"/>
                  </a:schemeClr>
                </a:solidFill>
                <a:latin typeface="Century Gothic"/>
                <a:cs typeface="Century Gothic"/>
              </a:rPr>
              <a:t>when it comes to </a:t>
            </a:r>
            <a:r>
              <a:rPr lang="en-US" sz="2000" dirty="0" smtClean="0">
                <a:solidFill>
                  <a:schemeClr val="accent5">
                    <a:lumMod val="75000"/>
                  </a:schemeClr>
                </a:solidFill>
                <a:latin typeface="Century Gothic"/>
                <a:cs typeface="Century Gothic"/>
              </a:rPr>
              <a:t>creating value for those who would not normally be able to afford it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”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200" b="1" dirty="0" smtClean="0">
                <a:solidFill>
                  <a:schemeClr val="accent5">
                    <a:lumMod val="75000"/>
                  </a:schemeClr>
                </a:solidFill>
                <a:latin typeface="Century Gothic"/>
                <a:cs typeface="Century Gothic"/>
              </a:rPr>
              <a:t>John </a:t>
            </a:r>
            <a:r>
              <a:rPr lang="en-US" sz="1200" b="1" dirty="0" err="1" smtClean="0">
                <a:solidFill>
                  <a:schemeClr val="accent5">
                    <a:lumMod val="75000"/>
                  </a:schemeClr>
                </a:solidFill>
                <a:latin typeface="Century Gothic"/>
                <a:cs typeface="Century Gothic"/>
              </a:rPr>
              <a:t>Elkington</a:t>
            </a: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35482" y="4766217"/>
            <a:ext cx="2262215" cy="5453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Possess a strong “ethical impetus”</a:t>
            </a:r>
            <a:r>
              <a:rPr lang="en-US" sz="1600" dirty="0" smtClean="0">
                <a:latin typeface="Century Gothic"/>
                <a:cs typeface="Century Gothic"/>
              </a:rPr>
              <a:t>: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</a:t>
            </a: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497697" y="4459137"/>
            <a:ext cx="6221301" cy="14472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400" b="1" noProof="0" dirty="0" smtClean="0">
                <a:solidFill>
                  <a:schemeClr val="accent5">
                    <a:lumMod val="75000"/>
                  </a:schemeClr>
                </a:solidFill>
                <a:latin typeface="Century Gothic"/>
                <a:cs typeface="Century Gothic"/>
              </a:rPr>
              <a:t>David Bornstein</a:t>
            </a:r>
            <a:r>
              <a:rPr lang="en-US" sz="1400" noProof="0" dirty="0" smtClean="0">
                <a:solidFill>
                  <a:schemeClr val="accent5">
                    <a:lumMod val="75000"/>
                  </a:schemeClr>
                </a:solidFill>
                <a:latin typeface="Century Gothic"/>
                <a:cs typeface="Century Gothic"/>
              </a:rPr>
              <a:t>: </a:t>
            </a:r>
            <a:r>
              <a:rPr lang="en-US" sz="1200" noProof="0" dirty="0" smtClean="0">
                <a:solidFill>
                  <a:schemeClr val="accent5">
                    <a:lumMod val="75000"/>
                  </a:schemeClr>
                </a:solidFill>
                <a:latin typeface="Century Gothic"/>
                <a:cs typeface="Century Gothic"/>
              </a:rPr>
              <a:t>“</a:t>
            </a:r>
            <a:r>
              <a:rPr lang="en-US" sz="1200" dirty="0" smtClean="0">
                <a:solidFill>
                  <a:schemeClr val="accent5">
                    <a:lumMod val="75000"/>
                  </a:schemeClr>
                </a:solidFill>
                <a:latin typeface="Century Gothic"/>
                <a:cs typeface="Century Gothic"/>
              </a:rPr>
              <a:t>Why do you work on the kinds of projects you do? Why don’t you just want to make a lot of money?”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400" b="1" dirty="0" smtClean="0">
                <a:solidFill>
                  <a:schemeClr val="accent5">
                    <a:lumMod val="75000"/>
                  </a:schemeClr>
                </a:solidFill>
                <a:latin typeface="Century Gothic"/>
                <a:cs typeface="Century Gothic"/>
              </a:rPr>
              <a:t>Fabio Rosa: </a:t>
            </a:r>
            <a:r>
              <a:rPr lang="en-US" sz="1200" dirty="0" smtClean="0">
                <a:solidFill>
                  <a:schemeClr val="accent5">
                    <a:lumMod val="75000"/>
                  </a:schemeClr>
                </a:solidFill>
                <a:latin typeface="Century Gothic"/>
                <a:cs typeface="Century Gothic"/>
              </a:rPr>
              <a:t>“I am trying to build a little part of the world in which I would like to live. A project only makes sense to me when it proves useful to </a:t>
            </a:r>
            <a:r>
              <a:rPr lang="en-US" sz="1600" dirty="0" smtClean="0">
                <a:solidFill>
                  <a:schemeClr val="accent5">
                    <a:lumMod val="75000"/>
                  </a:schemeClr>
                </a:solidFill>
                <a:latin typeface="Century Gothic"/>
                <a:cs typeface="Century Gothic"/>
              </a:rPr>
              <a:t>make people happier </a:t>
            </a:r>
            <a:r>
              <a:rPr lang="en-US" sz="1200" dirty="0" smtClean="0">
                <a:solidFill>
                  <a:schemeClr val="accent5">
                    <a:lumMod val="75000"/>
                  </a:schemeClr>
                </a:solidFill>
                <a:latin typeface="Century Gothic"/>
                <a:cs typeface="Century Gothic"/>
              </a:rPr>
              <a:t>and the </a:t>
            </a:r>
            <a:r>
              <a:rPr lang="en-US" sz="1600" dirty="0" smtClean="0">
                <a:solidFill>
                  <a:schemeClr val="accent5">
                    <a:lumMod val="75000"/>
                  </a:schemeClr>
                </a:solidFill>
                <a:latin typeface="Century Gothic"/>
                <a:cs typeface="Century Gothic"/>
              </a:rPr>
              <a:t>environment more respected</a:t>
            </a:r>
            <a:r>
              <a:rPr lang="en-US" sz="1200" dirty="0" smtClean="0">
                <a:solidFill>
                  <a:schemeClr val="accent5">
                    <a:lumMod val="75000"/>
                  </a:schemeClr>
                </a:solidFill>
                <a:latin typeface="Century Gothic"/>
                <a:cs typeface="Century Gothic"/>
              </a:rPr>
              <a:t>, and when it represents a 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Century Gothic"/>
                <a:cs typeface="Century Gothic"/>
              </a:rPr>
              <a:t>hope for a better future</a:t>
            </a:r>
            <a:r>
              <a:rPr lang="en-US" sz="1200" dirty="0" smtClean="0">
                <a:solidFill>
                  <a:schemeClr val="accent5">
                    <a:lumMod val="75000"/>
                  </a:schemeClr>
                </a:solidFill>
                <a:latin typeface="Century Gothic"/>
                <a:cs typeface="Century Gothic"/>
              </a:rPr>
              <a:t>. This is the soul of my projects.”</a:t>
            </a:r>
            <a:endParaRPr kumimoji="0" lang="en-US" sz="1200" i="0" u="none" strike="noStrike" kern="1200" cap="none" spc="0" normalizeH="0" baseline="0" noProof="0" dirty="0" smtClean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sp>
        <p:nvSpPr>
          <p:cNvPr id="11" name="Title 5"/>
          <p:cNvSpPr>
            <a:spLocks noGrp="1"/>
          </p:cNvSpPr>
          <p:nvPr>
            <p:ph type="title"/>
          </p:nvPr>
        </p:nvSpPr>
        <p:spPr>
          <a:xfrm>
            <a:off x="1752073" y="364505"/>
            <a:ext cx="6934727" cy="58791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B5E8B"/>
                </a:solidFill>
              </a:rPr>
              <a:t>Other Differences</a:t>
            </a:r>
            <a:endParaRPr lang="en-US" dirty="0">
              <a:solidFill>
                <a:srgbClr val="0B5E8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4029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0526" y="2678362"/>
            <a:ext cx="6350000" cy="406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60250"/>
            <a:ext cx="7772400" cy="1470025"/>
          </a:xfrm>
        </p:spPr>
        <p:txBody>
          <a:bodyPr/>
          <a:lstStyle/>
          <a:p>
            <a:r>
              <a:rPr lang="en-US" dirty="0" smtClean="0"/>
              <a:t>Understanding Social Enterprise…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508DB-91DF-0A49-BB81-15079B998DBD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18146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8228" y="2264519"/>
            <a:ext cx="3242471" cy="30152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930" y="5713997"/>
            <a:ext cx="1544320" cy="509776"/>
          </a:xfrm>
          <a:prstGeom prst="rect">
            <a:avLst/>
          </a:prstGeom>
        </p:spPr>
      </p:pic>
      <p:pic>
        <p:nvPicPr>
          <p:cNvPr id="8" name="Picture 2" descr="EVIDENCE-hires-med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82447" y="2142432"/>
            <a:ext cx="13208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1857" y="4334650"/>
            <a:ext cx="1828800" cy="812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107" y="3181749"/>
            <a:ext cx="1003300" cy="1016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56259" y="1841418"/>
            <a:ext cx="1890716" cy="8749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2489" y="4662044"/>
            <a:ext cx="1545499" cy="604150"/>
          </a:xfrm>
          <a:prstGeom prst="rect">
            <a:avLst/>
          </a:prstGeom>
        </p:spPr>
      </p:pic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508DB-91DF-0A49-BB81-15079B998DBD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08845" y="5266194"/>
            <a:ext cx="1791330" cy="9994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27323" y="2826337"/>
            <a:ext cx="2911547" cy="12974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/>
          <a:srcRect r="17852"/>
          <a:stretch/>
        </p:blipFill>
        <p:spPr>
          <a:xfrm>
            <a:off x="2964471" y="5568722"/>
            <a:ext cx="2438400" cy="957798"/>
          </a:xfrm>
          <a:prstGeom prst="rect">
            <a:avLst/>
          </a:prstGeom>
        </p:spPr>
      </p:pic>
      <p:sp>
        <p:nvSpPr>
          <p:cNvPr id="16" name="Title 5"/>
          <p:cNvSpPr txBox="1">
            <a:spLocks/>
          </p:cNvSpPr>
          <p:nvPr/>
        </p:nvSpPr>
        <p:spPr>
          <a:xfrm>
            <a:off x="1904473" y="516906"/>
            <a:ext cx="6934727" cy="5879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 spc="0">
                <a:solidFill>
                  <a:srgbClr val="1083CC"/>
                </a:solidFill>
                <a:latin typeface="Tw Cen MT"/>
                <a:ea typeface="+mj-ea"/>
                <a:cs typeface="Tw Cen MT"/>
              </a:defRPr>
            </a:lvl1pPr>
          </a:lstStyle>
          <a:p>
            <a:r>
              <a:rPr lang="en-US" dirty="0" smtClean="0">
                <a:solidFill>
                  <a:srgbClr val="0B5E8B"/>
                </a:solidFill>
              </a:rPr>
              <a:t>Me</a:t>
            </a:r>
            <a:endParaRPr lang="en-US" dirty="0">
              <a:solidFill>
                <a:srgbClr val="0B5E8B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27717" y="956735"/>
            <a:ext cx="2885216" cy="11156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79997" y="1122931"/>
            <a:ext cx="1547720" cy="1065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9509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71437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4" b="10327"/>
          <a:stretch/>
        </p:blipFill>
        <p:spPr>
          <a:xfrm>
            <a:off x="0" y="0"/>
            <a:ext cx="9144000" cy="5825115"/>
          </a:xfrm>
        </p:spPr>
      </p:pic>
      <p:sp>
        <p:nvSpPr>
          <p:cNvPr id="6" name="TextBox 5"/>
          <p:cNvSpPr txBox="1"/>
          <p:nvPr/>
        </p:nvSpPr>
        <p:spPr>
          <a:xfrm>
            <a:off x="827584" y="6125151"/>
            <a:ext cx="7929563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Century Gothic" pitchFamily="34" charset="0"/>
              </a:rPr>
              <a:t>A </a:t>
            </a:r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  <a:latin typeface="Century Gothic" pitchFamily="34" charset="0"/>
              </a:rPr>
              <a:t>business/business model 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Century Gothic" pitchFamily="34" charset="0"/>
              </a:rPr>
              <a:t>that provides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Century Gothic" pitchFamily="34" charset="0"/>
              </a:rPr>
              <a:t>products or services </a:t>
            </a:r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  <a:latin typeface="Century Gothic" pitchFamily="34" charset="0"/>
              </a:rPr>
              <a:t>with social 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Century Gothic" pitchFamily="34" charset="0"/>
              </a:rPr>
              <a:t>benefit.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55801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b="1" dirty="0" smtClean="0">
                <a:solidFill>
                  <a:schemeClr val="bg1"/>
                </a:solidFill>
                <a:latin typeface="Century Gothic" pitchFamily="34" charset="0"/>
              </a:rPr>
              <a:t>1. Product-Based</a:t>
            </a:r>
            <a:endParaRPr lang="en-US" sz="40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306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42"/>
          <a:stretch/>
        </p:blipFill>
        <p:spPr>
          <a:xfrm>
            <a:off x="-88292" y="0"/>
            <a:ext cx="9320584" cy="5463598"/>
          </a:xfrm>
          <a:prstGeom prst="rect">
            <a:avLst/>
          </a:prstGeom>
        </p:spPr>
      </p:pic>
      <p:sp>
        <p:nvSpPr>
          <p:cNvPr id="8194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4000" b="1" dirty="0" smtClean="0">
                <a:solidFill>
                  <a:schemeClr val="bg1"/>
                </a:solidFill>
                <a:latin typeface="Century Gothic" pitchFamily="34" charset="0"/>
              </a:rPr>
              <a:t> 2. Employment-Based</a:t>
            </a:r>
          </a:p>
          <a:p>
            <a:pPr algn="ctr" eaLnBrk="1" hangingPunct="1">
              <a:buFont typeface="Arial" charset="0"/>
              <a:buNone/>
            </a:pPr>
            <a:endParaRPr lang="en-US" dirty="0" smtClean="0"/>
          </a:p>
          <a:p>
            <a:pPr algn="ctr" eaLnBrk="1" hangingPunct="1">
              <a:buFont typeface="Arial" charset="0"/>
              <a:buNone/>
            </a:pPr>
            <a:endParaRPr lang="en-US" dirty="0" smtClean="0"/>
          </a:p>
          <a:p>
            <a:pPr algn="ctr" eaLnBrk="1" hangingPunct="1">
              <a:buFont typeface="Arial" charset="0"/>
              <a:buNone/>
            </a:pPr>
            <a:endParaRPr lang="en-US" dirty="0" smtClean="0"/>
          </a:p>
        </p:txBody>
      </p:sp>
      <p:sp>
        <p:nvSpPr>
          <p:cNvPr id="8195" name="TextBox 8"/>
          <p:cNvSpPr txBox="1">
            <a:spLocks noChangeArrowheads="1"/>
          </p:cNvSpPr>
          <p:nvPr/>
        </p:nvSpPr>
        <p:spPr bwMode="auto">
          <a:xfrm>
            <a:off x="-34846" y="5085184"/>
            <a:ext cx="91440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sz="2800" b="1" dirty="0">
              <a:solidFill>
                <a:srgbClr val="00B050"/>
              </a:solidFill>
              <a:latin typeface="Calibri" pitchFamily="34" charset="0"/>
            </a:endParaRPr>
          </a:p>
          <a:p>
            <a:pPr algn="ctr" eaLnBrk="1" hangingPunct="1"/>
            <a:endParaRPr lang="en-US" sz="2000" dirty="0">
              <a:solidFill>
                <a:srgbClr val="00B050"/>
              </a:solidFill>
              <a:latin typeface="Century Gothic" pitchFamily="34" charset="0"/>
            </a:endParaRPr>
          </a:p>
          <a:p>
            <a:pPr algn="ctr" eaLnBrk="1" hangingPunct="1"/>
            <a:r>
              <a:rPr lang="en-US" sz="2000" b="1" dirty="0">
                <a:solidFill>
                  <a:srgbClr val="00B050"/>
                </a:solidFill>
                <a:latin typeface="Century Gothic" pitchFamily="34" charset="0"/>
              </a:rPr>
              <a:t>A business that hires marginalized people </a:t>
            </a:r>
          </a:p>
          <a:p>
            <a:pPr algn="ctr" eaLnBrk="1" hangingPunct="1"/>
            <a:r>
              <a:rPr lang="en-US" sz="2000" b="1" dirty="0">
                <a:solidFill>
                  <a:srgbClr val="00B050"/>
                </a:solidFill>
                <a:latin typeface="Century Gothic" pitchFamily="34" charset="0"/>
              </a:rPr>
              <a:t>in good employment opportunities. </a:t>
            </a:r>
          </a:p>
        </p:txBody>
      </p:sp>
    </p:spTree>
    <p:extLst>
      <p:ext uri="{BB962C8B-B14F-4D97-AF65-F5344CB8AC3E}">
        <p14:creationId xmlns:p14="http://schemas.microsoft.com/office/powerpoint/2010/main" val="9100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Content Placeholder 3" descr="Honest-Eds-by-Stewart-Russell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4572000"/>
          </a:xfrm>
        </p:spPr>
      </p:pic>
      <p:sp>
        <p:nvSpPr>
          <p:cNvPr id="10243" name="TextBox 4"/>
          <p:cNvSpPr txBox="1">
            <a:spLocks noChangeArrowheads="1"/>
          </p:cNvSpPr>
          <p:nvPr/>
        </p:nvSpPr>
        <p:spPr bwMode="auto">
          <a:xfrm>
            <a:off x="214313" y="4714875"/>
            <a:ext cx="864393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dirty="0">
              <a:latin typeface="Calibri" pitchFamily="34" charset="0"/>
            </a:endParaRPr>
          </a:p>
          <a:p>
            <a:pPr eaLnBrk="1" hangingPunct="1"/>
            <a:endParaRPr lang="en-US" sz="1400" b="1" dirty="0">
              <a:latin typeface="Century Gothic" pitchFamily="34" charset="0"/>
            </a:endParaRPr>
          </a:p>
          <a:p>
            <a:pPr algn="ctr" eaLnBrk="1" hangingPunct="1"/>
            <a:r>
              <a:rPr lang="en-US" sz="2000" b="1" dirty="0">
                <a:solidFill>
                  <a:srgbClr val="C00000"/>
                </a:solidFill>
                <a:latin typeface="Century Gothic" pitchFamily="34" charset="0"/>
              </a:rPr>
              <a:t>A business that maintains a purposely low profit margin </a:t>
            </a:r>
          </a:p>
          <a:p>
            <a:pPr algn="ctr" eaLnBrk="1" hangingPunct="1"/>
            <a:r>
              <a:rPr lang="en-US" sz="2000" b="1" dirty="0">
                <a:solidFill>
                  <a:srgbClr val="C00000"/>
                </a:solidFill>
                <a:latin typeface="Century Gothic" pitchFamily="34" charset="0"/>
              </a:rPr>
              <a:t>to make their products accessible.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896448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en-US" sz="4000" b="1" dirty="0" smtClean="0">
                <a:solidFill>
                  <a:schemeClr val="bg1"/>
                </a:solidFill>
                <a:latin typeface="Century Gothic" pitchFamily="34" charset="0"/>
              </a:rPr>
              <a:t>3. Accessibility-Based</a:t>
            </a:r>
            <a:endParaRPr lang="en-US" sz="40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8617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7219666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825" y="1630426"/>
            <a:ext cx="6210267" cy="558924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4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entury Gothic" pitchFamily="34" charset="0"/>
              </a:rPr>
              <a:t>4. Tethered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entury Gothic" pitchFamily="34" charset="0"/>
              </a:rPr>
              <a:t>   </a:t>
            </a: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entury Gothic" pitchFamily="34" charset="0"/>
              </a:rPr>
              <a:t>An enterprise started by a charity or non-profit that generates revenue for the organization.</a:t>
            </a: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671106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508DB-91DF-0A49-BB81-15079B998DBD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209722"/>
            <a:ext cx="4328085" cy="310037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sz="1600" dirty="0" smtClean="0"/>
          </a:p>
          <a:p>
            <a:pPr marL="0" indent="0">
              <a:buNone/>
            </a:pPr>
            <a:r>
              <a:rPr lang="en-US" sz="1600" b="1" dirty="0" smtClean="0"/>
              <a:t>I am:</a:t>
            </a:r>
          </a:p>
          <a:p>
            <a:r>
              <a:rPr lang="en-US" sz="1600" dirty="0" smtClean="0"/>
              <a:t>A retailer</a:t>
            </a:r>
          </a:p>
          <a:p>
            <a:r>
              <a:rPr lang="en-US" sz="1600" dirty="0" smtClean="0"/>
              <a:t>Sells goods at rates affordable by low-income individuals</a:t>
            </a:r>
          </a:p>
          <a:p>
            <a:r>
              <a:rPr lang="en-US" sz="1600" dirty="0" smtClean="0"/>
              <a:t>Employs individuals with barriers to employment</a:t>
            </a:r>
          </a:p>
          <a:p>
            <a:r>
              <a:rPr lang="en-US" sz="1600" dirty="0" smtClean="0"/>
              <a:t>Goals:</a:t>
            </a:r>
          </a:p>
          <a:p>
            <a:pPr lvl="1"/>
            <a:r>
              <a:rPr lang="en-US" sz="1600" dirty="0" smtClean="0"/>
              <a:t>92% of imported goods from green factories</a:t>
            </a:r>
          </a:p>
          <a:p>
            <a:pPr lvl="1"/>
            <a:r>
              <a:rPr lang="en-US" sz="1600" dirty="0" smtClean="0"/>
              <a:t>95% of waste redirected from landfill</a:t>
            </a:r>
          </a:p>
          <a:p>
            <a:pPr lvl="1"/>
            <a:r>
              <a:rPr lang="en-US" sz="1600" dirty="0" smtClean="0"/>
              <a:t>Desire to be supplied 100% by renewable energy by 2015</a:t>
            </a:r>
          </a:p>
          <a:p>
            <a:pPr lvl="1"/>
            <a:endParaRPr lang="en-US" sz="1600" dirty="0" smtClean="0"/>
          </a:p>
          <a:p>
            <a:endParaRPr lang="en-US" sz="1600" dirty="0"/>
          </a:p>
        </p:txBody>
      </p:sp>
      <p:sp>
        <p:nvSpPr>
          <p:cNvPr id="9" name="Rectangle 8"/>
          <p:cNvSpPr/>
          <p:nvPr/>
        </p:nvSpPr>
        <p:spPr>
          <a:xfrm>
            <a:off x="1624661" y="4388602"/>
            <a:ext cx="3866234" cy="33247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entury Gothic"/>
              </a:rPr>
              <a:t>Social Enterprise or Not?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785285" y="1262325"/>
            <a:ext cx="4130996" cy="3047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en-US" sz="1600" dirty="0" smtClean="0"/>
          </a:p>
          <a:p>
            <a:pPr marL="0" indent="0">
              <a:buFont typeface="Arial"/>
              <a:buNone/>
            </a:pPr>
            <a:r>
              <a:rPr lang="en-US" sz="1600" b="1" dirty="0" smtClean="0"/>
              <a:t>Facts:</a:t>
            </a:r>
          </a:p>
          <a:p>
            <a:r>
              <a:rPr lang="en-US" sz="1600" dirty="0" smtClean="0"/>
              <a:t>$115M raised for charity since 1995 ($18M in 2009)</a:t>
            </a:r>
          </a:p>
          <a:p>
            <a:r>
              <a:rPr lang="en-US" sz="1600" dirty="0" smtClean="0"/>
              <a:t>Over 1,000 environmentally-approved products on sale</a:t>
            </a:r>
          </a:p>
          <a:p>
            <a:r>
              <a:rPr lang="en-US" sz="1600" dirty="0" smtClean="0"/>
              <a:t>1700 new jobs created in Canada in 2009</a:t>
            </a:r>
          </a:p>
          <a:p>
            <a:endParaRPr lang="en-US" sz="1600" dirty="0" smtClean="0"/>
          </a:p>
          <a:p>
            <a:endParaRPr lang="en-US" sz="16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t="14752" b="56528"/>
          <a:stretch/>
        </p:blipFill>
        <p:spPr>
          <a:xfrm>
            <a:off x="127000" y="5079761"/>
            <a:ext cx="8890000" cy="1276589"/>
          </a:xfrm>
          <a:prstGeom prst="rect">
            <a:avLst/>
          </a:prstGeom>
        </p:spPr>
      </p:pic>
      <p:sp>
        <p:nvSpPr>
          <p:cNvPr id="12" name="Title 5"/>
          <p:cNvSpPr>
            <a:spLocks noGrp="1"/>
          </p:cNvSpPr>
          <p:nvPr>
            <p:ph type="title"/>
          </p:nvPr>
        </p:nvSpPr>
        <p:spPr>
          <a:xfrm>
            <a:off x="1752073" y="364505"/>
            <a:ext cx="6934727" cy="58791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B5E8B"/>
                </a:solidFill>
              </a:rPr>
              <a:t>A Test…</a:t>
            </a:r>
            <a:endParaRPr lang="en-US" dirty="0">
              <a:solidFill>
                <a:srgbClr val="0B5E8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365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508DB-91DF-0A49-BB81-15079B998DBD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209722"/>
            <a:ext cx="5511800" cy="310037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sz="1600" dirty="0" smtClean="0"/>
          </a:p>
          <a:p>
            <a:pPr marL="0" indent="0">
              <a:buNone/>
            </a:pPr>
            <a:r>
              <a:rPr lang="en-US" sz="1600" b="1" dirty="0" smtClean="0"/>
              <a:t>I am:</a:t>
            </a:r>
          </a:p>
          <a:p>
            <a:r>
              <a:rPr lang="en-US" sz="1600" dirty="0" smtClean="0"/>
              <a:t>A café</a:t>
            </a:r>
          </a:p>
          <a:p>
            <a:r>
              <a:rPr lang="en-US" sz="1600" dirty="0" smtClean="0"/>
              <a:t>84% of all coffee ethically sourced (goal of 100% by 2015)</a:t>
            </a:r>
          </a:p>
          <a:p>
            <a:r>
              <a:rPr lang="en-US" sz="1600" dirty="0" smtClean="0"/>
              <a:t>Supports farmers by a) selling fair trade coffee, and b) providing loans to coffee growers</a:t>
            </a:r>
          </a:p>
          <a:p>
            <a:r>
              <a:rPr lang="en-US" sz="1600" dirty="0" smtClean="0"/>
              <a:t>Purchase carbon credits to offset production </a:t>
            </a:r>
          </a:p>
          <a:p>
            <a:r>
              <a:rPr lang="en-US" sz="1600" dirty="0" smtClean="0"/>
              <a:t>Goals:</a:t>
            </a:r>
          </a:p>
          <a:p>
            <a:pPr lvl="1"/>
            <a:r>
              <a:rPr lang="en-US" sz="1600" dirty="0" smtClean="0"/>
              <a:t>100% of cups to be reusable/recyclable</a:t>
            </a:r>
          </a:p>
          <a:p>
            <a:pPr lvl="1"/>
            <a:r>
              <a:rPr lang="en-US" sz="1600" dirty="0" smtClean="0"/>
              <a:t>Use recycled/renewable materials in café construction</a:t>
            </a:r>
          </a:p>
          <a:p>
            <a:pPr lvl="1"/>
            <a:r>
              <a:rPr lang="en-US" sz="1600" dirty="0" smtClean="0"/>
              <a:t>Organize a “month of service” (employees act as “change makers” in their communities)</a:t>
            </a:r>
          </a:p>
          <a:p>
            <a:pPr lvl="1"/>
            <a:endParaRPr lang="en-US" sz="1600" dirty="0" smtClean="0"/>
          </a:p>
          <a:p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9000" y="1379712"/>
            <a:ext cx="3175000" cy="31623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624661" y="4388602"/>
            <a:ext cx="3866234" cy="33247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entury Gothic"/>
              </a:rPr>
              <a:t>Social Enterprise or Not?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57198" y="4504915"/>
            <a:ext cx="7394261" cy="2216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en-US" sz="1600" dirty="0" smtClean="0"/>
          </a:p>
          <a:p>
            <a:pPr marL="0" indent="0">
              <a:buFont typeface="Arial"/>
              <a:buNone/>
            </a:pPr>
            <a:r>
              <a:rPr lang="en-US" sz="1600" b="1" dirty="0" smtClean="0"/>
              <a:t>Facts:</a:t>
            </a:r>
          </a:p>
          <a:p>
            <a:r>
              <a:rPr lang="en-US" sz="1600" dirty="0" smtClean="0"/>
              <a:t>Sells approx. 10% of all Fair Trade coffee globally</a:t>
            </a:r>
          </a:p>
          <a:p>
            <a:r>
              <a:rPr lang="en-US" sz="1600" dirty="0" smtClean="0"/>
              <a:t>Almost 200,000 volunteer hours made by employees worldwide</a:t>
            </a:r>
          </a:p>
          <a:p>
            <a:r>
              <a:rPr lang="en-US" sz="1600" dirty="0" smtClean="0"/>
              <a:t>Over 53,000 youth supported and engaged in community events</a:t>
            </a:r>
          </a:p>
          <a:p>
            <a:endParaRPr lang="en-US" sz="1600" dirty="0"/>
          </a:p>
        </p:txBody>
      </p:sp>
      <p:sp>
        <p:nvSpPr>
          <p:cNvPr id="11" name="Title 5"/>
          <p:cNvSpPr>
            <a:spLocks noGrp="1"/>
          </p:cNvSpPr>
          <p:nvPr>
            <p:ph type="title"/>
          </p:nvPr>
        </p:nvSpPr>
        <p:spPr>
          <a:xfrm>
            <a:off x="1752073" y="364505"/>
            <a:ext cx="6934727" cy="58791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B5E8B"/>
                </a:solidFill>
              </a:rPr>
              <a:t>A Test…</a:t>
            </a:r>
            <a:endParaRPr lang="en-US" dirty="0">
              <a:solidFill>
                <a:srgbClr val="0B5E8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835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/>
          <p:cNvSpPr>
            <a:spLocks noGrp="1"/>
          </p:cNvSpPr>
          <p:nvPr>
            <p:ph type="title"/>
          </p:nvPr>
        </p:nvSpPr>
        <p:spPr>
          <a:xfrm>
            <a:off x="1752073" y="364505"/>
            <a:ext cx="6934727" cy="58791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B5E8B"/>
                </a:solidFill>
              </a:rPr>
              <a:t>What “Social Enterprise” is and is not…</a:t>
            </a:r>
            <a:endParaRPr lang="en-US" dirty="0">
              <a:solidFill>
                <a:srgbClr val="0B5E8B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5534271"/>
              </p:ext>
            </p:extLst>
          </p:nvPr>
        </p:nvGraphicFramePr>
        <p:xfrm>
          <a:off x="457200" y="1269770"/>
          <a:ext cx="8229600" cy="43273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417547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entury Gothic"/>
                          <a:cs typeface="Century Gothic"/>
                        </a:rPr>
                        <a:t>Social Enterprise Is </a:t>
                      </a:r>
                      <a:r>
                        <a:rPr lang="en-US" sz="1600" dirty="0" smtClean="0">
                          <a:solidFill>
                            <a:srgbClr val="800000"/>
                          </a:solidFill>
                          <a:latin typeface="Century Gothic"/>
                          <a:cs typeface="Century Gothic"/>
                        </a:rPr>
                        <a:t>Not…</a:t>
                      </a:r>
                      <a:endParaRPr lang="en-US" sz="1600" dirty="0">
                        <a:solidFill>
                          <a:srgbClr val="800000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entury Gothic"/>
                          <a:cs typeface="Century Gothic"/>
                        </a:rPr>
                        <a:t>Social Enterprise Is…</a:t>
                      </a:r>
                      <a:endParaRPr lang="en-US" sz="160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</a:tr>
              <a:tr h="721217">
                <a:tc>
                  <a:txBody>
                    <a:bodyPr/>
                    <a:lstStyle/>
                    <a:p>
                      <a:pPr>
                        <a:buFont typeface="Arial"/>
                        <a:buChar char="•"/>
                      </a:pPr>
                      <a:r>
                        <a:rPr lang="en-US" sz="1600" baseline="0" dirty="0" smtClean="0">
                          <a:latin typeface="Century Gothic"/>
                          <a:cs typeface="Century Gothic"/>
                        </a:rPr>
                        <a:t> A fundraising strategy (i.e. a “give” mentality)</a:t>
                      </a:r>
                      <a:endParaRPr lang="en-US" sz="160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Arial"/>
                        <a:buChar char="•"/>
                      </a:pPr>
                      <a:r>
                        <a:rPr lang="en-US" sz="1600" baseline="0" dirty="0" smtClean="0">
                          <a:latin typeface="Century Gothic"/>
                          <a:cs typeface="Century Gothic"/>
                        </a:rPr>
                        <a:t> A business line (i.e. a “sales” mentality)</a:t>
                      </a:r>
                      <a:endParaRPr lang="en-US" sz="160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</a:tr>
              <a:tr h="721217">
                <a:tc>
                  <a:txBody>
                    <a:bodyPr/>
                    <a:lstStyle/>
                    <a:p>
                      <a:pPr>
                        <a:buFont typeface="Arial"/>
                        <a:buChar char="•"/>
                      </a:pPr>
                      <a:r>
                        <a:rPr lang="en-US" sz="1600" dirty="0" smtClean="0">
                          <a:latin typeface="Century Gothic"/>
                          <a:cs typeface="Century Gothic"/>
                        </a:rPr>
                        <a:t> Dependent on restricted funds for operations (i.e. not</a:t>
                      </a:r>
                      <a:r>
                        <a:rPr lang="en-US" sz="1600" baseline="0" dirty="0" smtClean="0">
                          <a:latin typeface="Century Gothic"/>
                          <a:cs typeface="Century Gothic"/>
                        </a:rPr>
                        <a:t> sustainable)</a:t>
                      </a:r>
                      <a:endParaRPr lang="en-US" sz="160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Arial"/>
                        <a:buChar char="•"/>
                      </a:pPr>
                      <a:r>
                        <a:rPr lang="en-US" sz="1600" dirty="0" smtClean="0">
                          <a:latin typeface="Century Gothic"/>
                          <a:cs typeface="Century Gothic"/>
                        </a:rPr>
                        <a:t> Sustainable (ideally </a:t>
                      </a:r>
                      <a:r>
                        <a:rPr lang="en-US" sz="1600" baseline="0" dirty="0" smtClean="0">
                          <a:latin typeface="Century Gothic"/>
                          <a:cs typeface="Century Gothic"/>
                        </a:rPr>
                        <a:t>“self-sufficient”)</a:t>
                      </a:r>
                      <a:endParaRPr lang="en-US" sz="160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</a:tr>
              <a:tr h="721217">
                <a:tc>
                  <a:txBody>
                    <a:bodyPr/>
                    <a:lstStyle/>
                    <a:p>
                      <a:pPr>
                        <a:buFont typeface="Arial"/>
                        <a:buChar char="•"/>
                      </a:pPr>
                      <a:r>
                        <a:rPr lang="en-US" sz="1600" dirty="0" smtClean="0">
                          <a:latin typeface="Century Gothic"/>
                          <a:cs typeface="Century Gothic"/>
                        </a:rPr>
                        <a:t> An event or one-off activity (e.g. conferences, bake sales)</a:t>
                      </a:r>
                      <a:endParaRPr lang="en-US" sz="160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Arial"/>
                        <a:buChar char="•"/>
                      </a:pPr>
                      <a:r>
                        <a:rPr lang="en-US" sz="1600" dirty="0" smtClean="0">
                          <a:latin typeface="Century Gothic"/>
                          <a:cs typeface="Century Gothic"/>
                        </a:rPr>
                        <a:t> A continuous,</a:t>
                      </a:r>
                      <a:r>
                        <a:rPr lang="en-US" sz="1600" baseline="0" dirty="0" smtClean="0">
                          <a:latin typeface="Century Gothic"/>
                          <a:cs typeface="Century Gothic"/>
                        </a:rPr>
                        <a:t> market-driven activity</a:t>
                      </a:r>
                      <a:endParaRPr lang="en-US" sz="160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</a:tr>
              <a:tr h="1024887">
                <a:tc>
                  <a:txBody>
                    <a:bodyPr/>
                    <a:lstStyle/>
                    <a:p>
                      <a:pPr>
                        <a:buFont typeface="Arial"/>
                        <a:buChar char="•"/>
                      </a:pPr>
                      <a:r>
                        <a:rPr lang="en-US" sz="1600" dirty="0" smtClean="0">
                          <a:latin typeface="Century Gothic"/>
                          <a:cs typeface="Century Gothic"/>
                        </a:rPr>
                        <a:t> Providing value to </a:t>
                      </a:r>
                      <a:r>
                        <a:rPr lang="en-US" sz="1600" baseline="0" dirty="0" smtClean="0">
                          <a:latin typeface="Century Gothic"/>
                          <a:cs typeface="Century Gothic"/>
                        </a:rPr>
                        <a:t>clients only</a:t>
                      </a:r>
                      <a:endParaRPr lang="en-US" sz="160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Arial"/>
                        <a:buChar char="•"/>
                      </a:pPr>
                      <a:r>
                        <a:rPr lang="en-US" sz="1600" dirty="0" smtClean="0">
                          <a:latin typeface="Century Gothic"/>
                          <a:cs typeface="Century Gothic"/>
                        </a:rPr>
                        <a:t> Providing value to both</a:t>
                      </a:r>
                      <a:r>
                        <a:rPr lang="en-US" sz="1600" baseline="0" dirty="0" smtClean="0">
                          <a:latin typeface="Century Gothic"/>
                          <a:cs typeface="Century Gothic"/>
                        </a:rPr>
                        <a:t> “clients” and “customers” (and distinguishing between both!)</a:t>
                      </a:r>
                      <a:endParaRPr lang="en-US" sz="160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</a:tr>
              <a:tr h="721217">
                <a:tc>
                  <a:txBody>
                    <a:bodyPr/>
                    <a:lstStyle/>
                    <a:p>
                      <a:pPr>
                        <a:buFont typeface="Arial"/>
                        <a:buChar char="•"/>
                      </a:pPr>
                      <a:r>
                        <a:rPr lang="en-US" sz="1600" dirty="0" smtClean="0">
                          <a:latin typeface="Century Gothic"/>
                          <a:cs typeface="Century Gothic"/>
                        </a:rPr>
                        <a:t> Quick</a:t>
                      </a:r>
                      <a:endParaRPr lang="en-US" sz="160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Arial"/>
                        <a:buChar char="•"/>
                      </a:pPr>
                      <a:r>
                        <a:rPr lang="en-US" sz="1600" dirty="0" smtClean="0">
                          <a:latin typeface="Century Gothic"/>
                          <a:cs typeface="Century Gothic"/>
                        </a:rPr>
                        <a:t> A</a:t>
                      </a:r>
                      <a:r>
                        <a:rPr lang="en-US" sz="1600" baseline="0" dirty="0" smtClean="0">
                          <a:latin typeface="Century Gothic"/>
                          <a:cs typeface="Century Gothic"/>
                        </a:rPr>
                        <a:t> venture that may take several years to become profitable/sustainable</a:t>
                      </a:r>
                      <a:endParaRPr lang="en-US" sz="160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25819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457200" y="1116883"/>
            <a:ext cx="8229600" cy="639762"/>
          </a:xfrm>
        </p:spPr>
        <p:txBody>
          <a:bodyPr>
            <a:normAutofit/>
          </a:bodyPr>
          <a:lstStyle/>
          <a:p>
            <a:r>
              <a:rPr lang="en-GB" dirty="0" smtClean="0">
                <a:solidFill>
                  <a:srgbClr val="1083CC"/>
                </a:solidFill>
              </a:rPr>
              <a:t>Key Differences</a:t>
            </a:r>
            <a:endParaRPr lang="en-GB" dirty="0">
              <a:solidFill>
                <a:srgbClr val="1083C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70693" y="6356350"/>
            <a:ext cx="2133600" cy="365125"/>
          </a:xfrm>
        </p:spPr>
        <p:txBody>
          <a:bodyPr/>
          <a:lstStyle/>
          <a:p>
            <a:fld id="{AA2AE414-3075-5947-9763-EB7B740F304E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752073" y="70549"/>
            <a:ext cx="6934727" cy="587913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B5E8B"/>
                </a:solidFill>
              </a:rPr>
              <a:t>Distinguishing Traditional Business from “Social Enterprise”</a:t>
            </a:r>
            <a:endParaRPr lang="en-US" dirty="0">
              <a:solidFill>
                <a:srgbClr val="0B5E8B"/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 rot="5400000">
            <a:off x="3005333" y="3816864"/>
            <a:ext cx="357866" cy="321813"/>
          </a:xfrm>
          <a:prstGeom prst="rightArrow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effectLst>
            <a:outerShdw blurRad="40000" dist="1778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2808573" y="1299673"/>
            <a:ext cx="1191321" cy="57503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1200" b="1" dirty="0" smtClean="0">
                <a:latin typeface="Century Gothic"/>
                <a:cs typeface="Century Gothic"/>
              </a:rPr>
              <a:t>A goal</a:t>
            </a:r>
            <a:endParaRPr lang="en-US" sz="1200" b="1" dirty="0">
              <a:latin typeface="Century Gothic"/>
              <a:cs typeface="Century Gothic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5612886" y="1589146"/>
            <a:ext cx="1858453" cy="30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A Transaction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7567549" y="1589146"/>
            <a:ext cx="1191321" cy="3313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A Legal Form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228156" y="1468330"/>
            <a:ext cx="1191321" cy="45213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A Product/ Service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sp>
        <p:nvSpPr>
          <p:cNvPr id="21" name="Content Placeholder 7"/>
          <p:cNvSpPr>
            <a:spLocks noGrp="1"/>
          </p:cNvSpPr>
          <p:nvPr>
            <p:ph sz="half" idx="2"/>
          </p:nvPr>
        </p:nvSpPr>
        <p:spPr>
          <a:xfrm>
            <a:off x="181770" y="2448605"/>
            <a:ext cx="2419618" cy="1110677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CA" sz="1900" dirty="0" smtClean="0">
                <a:solidFill>
                  <a:srgbClr val="595959"/>
                </a:solidFill>
              </a:rPr>
              <a:t>Traditional Business</a:t>
            </a:r>
          </a:p>
        </p:txBody>
      </p:sp>
      <p:sp>
        <p:nvSpPr>
          <p:cNvPr id="22" name="Content Placeholder 7"/>
          <p:cNvSpPr>
            <a:spLocks noGrp="1"/>
          </p:cNvSpPr>
          <p:nvPr>
            <p:ph sz="half" idx="2"/>
          </p:nvPr>
        </p:nvSpPr>
        <p:spPr>
          <a:xfrm>
            <a:off x="171182" y="4601419"/>
            <a:ext cx="2419618" cy="1110677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CA" sz="1900" dirty="0" smtClean="0">
                <a:solidFill>
                  <a:srgbClr val="595959"/>
                </a:solidFill>
              </a:rPr>
              <a:t>Social Enterprise</a:t>
            </a:r>
          </a:p>
        </p:txBody>
      </p:sp>
      <p:sp>
        <p:nvSpPr>
          <p:cNvPr id="26" name="Right Arrow 25"/>
          <p:cNvSpPr/>
          <p:nvPr/>
        </p:nvSpPr>
        <p:spPr>
          <a:xfrm rot="5400000">
            <a:off x="7955760" y="3816864"/>
            <a:ext cx="357866" cy="321813"/>
          </a:xfrm>
          <a:prstGeom prst="rightArrow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effectLst>
            <a:outerShdw blurRad="40000" dist="1778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ontent Placeholder 2"/>
          <p:cNvSpPr>
            <a:spLocks noGrp="1"/>
          </p:cNvSpPr>
          <p:nvPr>
            <p:ph idx="1"/>
          </p:nvPr>
        </p:nvSpPr>
        <p:spPr>
          <a:xfrm>
            <a:off x="2379875" y="5762324"/>
            <a:ext cx="1372277" cy="513424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1200" b="0" dirty="0" smtClean="0">
                <a:latin typeface="Century Gothic"/>
                <a:cs typeface="Century Gothic"/>
              </a:rPr>
              <a:t>“Blended Value”</a:t>
            </a:r>
            <a:endParaRPr lang="en-US" sz="1200" b="0" dirty="0">
              <a:latin typeface="Century Gothic"/>
              <a:cs typeface="Century Gothic"/>
            </a:endParaRPr>
          </a:p>
        </p:txBody>
      </p:sp>
      <p:sp>
        <p:nvSpPr>
          <p:cNvPr id="32" name="Content Placeholder 2"/>
          <p:cNvSpPr txBox="1">
            <a:spLocks/>
          </p:cNvSpPr>
          <p:nvPr/>
        </p:nvSpPr>
        <p:spPr>
          <a:xfrm>
            <a:off x="5622808" y="5968530"/>
            <a:ext cx="1667259" cy="501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2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Customers</a:t>
            </a:r>
            <a:r>
              <a:rPr kumimoji="0" lang="en-US" sz="12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+ Clients</a:t>
            </a:r>
            <a:endParaRPr kumimoji="0" lang="en-US" sz="12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sp>
        <p:nvSpPr>
          <p:cNvPr id="33" name="Content Placeholder 2"/>
          <p:cNvSpPr txBox="1">
            <a:spLocks/>
          </p:cNvSpPr>
          <p:nvPr/>
        </p:nvSpPr>
        <p:spPr>
          <a:xfrm>
            <a:off x="7538512" y="5816781"/>
            <a:ext cx="1576451" cy="5550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R="0" lvl="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2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There is no “SE Legal Form”</a:t>
            </a:r>
            <a:endParaRPr kumimoji="0" lang="en-US" sz="12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sp>
        <p:nvSpPr>
          <p:cNvPr id="34" name="Content Placeholder 2"/>
          <p:cNvSpPr txBox="1">
            <a:spLocks/>
          </p:cNvSpPr>
          <p:nvPr/>
        </p:nvSpPr>
        <p:spPr>
          <a:xfrm>
            <a:off x="4077779" y="5633391"/>
            <a:ext cx="1356011" cy="738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buNone/>
            </a:pPr>
            <a:r>
              <a:rPr lang="en-US" sz="1200" dirty="0">
                <a:latin typeface="Century Gothic"/>
                <a:cs typeface="Century Gothic"/>
              </a:rPr>
              <a:t>Infuse “Social Benefit” in the Value Chain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4024" y="2047847"/>
            <a:ext cx="1185005" cy="148125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5405" y="2047847"/>
            <a:ext cx="1759558" cy="14010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6377" y="2047847"/>
            <a:ext cx="1502458" cy="15024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0522" y="4424813"/>
            <a:ext cx="1707257" cy="113105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515608" y="2109993"/>
            <a:ext cx="1523789" cy="1478167"/>
            <a:chOff x="5515608" y="2109993"/>
            <a:chExt cx="1523789" cy="1478167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15608" y="2109993"/>
              <a:ext cx="1523789" cy="1097128"/>
            </a:xfrm>
            <a:prstGeom prst="rect">
              <a:avLst/>
            </a:prstGeom>
          </p:spPr>
        </p:pic>
        <p:sp>
          <p:nvSpPr>
            <p:cNvPr id="37" name="Content Placeholder 2"/>
            <p:cNvSpPr txBox="1">
              <a:spLocks/>
            </p:cNvSpPr>
            <p:nvPr/>
          </p:nvSpPr>
          <p:spPr>
            <a:xfrm>
              <a:off x="5882227" y="3296090"/>
              <a:ext cx="698993" cy="29207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47500" lnSpcReduction="20000"/>
            </a:bodyPr>
            <a:lstStyle/>
            <a:p>
              <a:pPr marL="342900" marR="0" lvl="0" indent="-34290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entury Gothic"/>
                  <a:ea typeface="+mn-ea"/>
                  <a:cs typeface="Century Gothic"/>
                </a:rPr>
                <a:t>Customers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733393" y="4156706"/>
            <a:ext cx="1635716" cy="1697994"/>
            <a:chOff x="5733393" y="4156706"/>
            <a:chExt cx="1635716" cy="1697994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33393" y="4156706"/>
              <a:ext cx="1004093" cy="722947"/>
            </a:xfrm>
            <a:prstGeom prst="rect">
              <a:avLst/>
            </a:prstGeom>
          </p:spPr>
        </p:pic>
        <p:sp>
          <p:nvSpPr>
            <p:cNvPr id="39" name="Content Placeholder 2"/>
            <p:cNvSpPr txBox="1">
              <a:spLocks/>
            </p:cNvSpPr>
            <p:nvPr/>
          </p:nvSpPr>
          <p:spPr>
            <a:xfrm>
              <a:off x="6634314" y="4468354"/>
              <a:ext cx="734795" cy="25411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/>
            <a:p>
              <a:pPr marR="0" lvl="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entury Gothic"/>
                  <a:ea typeface="+mn-ea"/>
                  <a:cs typeface="Century Gothic"/>
                </a:rPr>
                <a:t>Customers</a:t>
              </a:r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7"/>
            <a:srcRect r="24950"/>
            <a:stretch/>
          </p:blipFill>
          <p:spPr>
            <a:xfrm>
              <a:off x="6408639" y="4908563"/>
              <a:ext cx="946766" cy="946137"/>
            </a:xfrm>
            <a:prstGeom prst="rect">
              <a:avLst/>
            </a:prstGeom>
          </p:spPr>
        </p:pic>
        <p:sp>
          <p:nvSpPr>
            <p:cNvPr id="41" name="Content Placeholder 2"/>
            <p:cNvSpPr txBox="1">
              <a:spLocks/>
            </p:cNvSpPr>
            <p:nvPr/>
          </p:nvSpPr>
          <p:spPr>
            <a:xfrm>
              <a:off x="5863207" y="5373549"/>
              <a:ext cx="638585" cy="707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/>
            <a:p>
              <a:pPr marL="342900" marR="0" lvl="0" indent="-34290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entury Gothic"/>
                  <a:ea typeface="+mn-ea"/>
                  <a:cs typeface="Century Gothic"/>
                </a:rPr>
                <a:t>“Clients”</a:t>
              </a:r>
            </a:p>
          </p:txBody>
        </p:sp>
        <p:sp>
          <p:nvSpPr>
            <p:cNvPr id="42" name="Content Placeholder 2"/>
            <p:cNvSpPr txBox="1">
              <a:spLocks/>
            </p:cNvSpPr>
            <p:nvPr/>
          </p:nvSpPr>
          <p:spPr>
            <a:xfrm>
              <a:off x="5942635" y="4910219"/>
              <a:ext cx="638585" cy="27420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/>
            <a:p>
              <a:pPr marL="342900" marR="0" lvl="0" indent="-34290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083CC"/>
                  </a:solidFill>
                  <a:effectLst/>
                  <a:uLnTx/>
                  <a:uFillTx/>
                  <a:latin typeface="Century Gothic"/>
                  <a:ea typeface="+mn-ea"/>
                  <a:cs typeface="Century Gothic"/>
                </a:rPr>
                <a:t>+</a:t>
              </a:r>
            </a:p>
          </p:txBody>
        </p:sp>
      </p:grpSp>
      <p:pic>
        <p:nvPicPr>
          <p:cNvPr id="43" name="Picture 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7779" y="4156704"/>
            <a:ext cx="1502458" cy="1502458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60235" y="4315134"/>
            <a:ext cx="1070730" cy="1344028"/>
          </a:xfrm>
          <a:prstGeom prst="rect">
            <a:avLst/>
          </a:prstGeom>
        </p:spPr>
      </p:pic>
      <p:sp>
        <p:nvSpPr>
          <p:cNvPr id="24" name="Right Arrow 23"/>
          <p:cNvSpPr/>
          <p:nvPr/>
        </p:nvSpPr>
        <p:spPr>
          <a:xfrm rot="5400000">
            <a:off x="4610576" y="3816865"/>
            <a:ext cx="357866" cy="321813"/>
          </a:xfrm>
          <a:prstGeom prst="rightArrow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effectLst>
            <a:outerShdw blurRad="40000" dist="1778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/>
          <p:cNvSpPr/>
          <p:nvPr/>
        </p:nvSpPr>
        <p:spPr>
          <a:xfrm rot="5400000">
            <a:off x="6350518" y="3816866"/>
            <a:ext cx="357866" cy="321813"/>
          </a:xfrm>
          <a:prstGeom prst="rightArrow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effectLst>
            <a:outerShdw blurRad="40000" dist="1778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5356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7" grpId="0" build="p"/>
      <p:bldP spid="18" grpId="0"/>
      <p:bldP spid="19" grpId="0"/>
      <p:bldP spid="20" grpId="0"/>
      <p:bldP spid="21" grpId="0" build="p" bldLvl="2"/>
      <p:bldP spid="22" grpId="0" build="p" bldLvl="2"/>
      <p:bldP spid="26" grpId="0" animBg="1"/>
      <p:bldP spid="31" grpId="0" build="p"/>
      <p:bldP spid="32" grpId="0"/>
      <p:bldP spid="33" grpId="0"/>
      <p:bldP spid="34" grpId="0"/>
      <p:bldP spid="24" grpId="0" animBg="1"/>
      <p:bldP spid="2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23498" y="0"/>
            <a:ext cx="916749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 t="16476"/>
          <a:stretch>
            <a:fillRect/>
          </a:stretch>
        </p:blipFill>
        <p:spPr>
          <a:xfrm>
            <a:off x="1194494" y="-5375"/>
            <a:ext cx="6804128" cy="6853546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508DB-91DF-0A49-BB81-15079B998DBD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0352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884673"/>
            <a:ext cx="9144000" cy="6421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549241" y="6484919"/>
            <a:ext cx="1594758" cy="3066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rcRect l="3113" r="8291"/>
          <a:stretch>
            <a:fillRect/>
          </a:stretch>
        </p:blipFill>
        <p:spPr>
          <a:xfrm>
            <a:off x="0" y="-1"/>
            <a:ext cx="9143999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5798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rcRect t="2723" b="2587"/>
          <a:stretch>
            <a:fillRect/>
          </a:stretch>
        </p:blipFill>
        <p:spPr>
          <a:xfrm>
            <a:off x="2097804" y="9420"/>
            <a:ext cx="4678283" cy="684858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508DB-91DF-0A49-BB81-15079B998DB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6111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209723"/>
            <a:ext cx="8229600" cy="4267497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800000"/>
                </a:solidFill>
              </a:rPr>
              <a:t>Find a “pain” point!! </a:t>
            </a:r>
            <a:r>
              <a:rPr lang="en-US" sz="2400" dirty="0" smtClean="0"/>
              <a:t>– Everything Relies on This</a:t>
            </a:r>
          </a:p>
          <a:p>
            <a:r>
              <a:rPr lang="en-US" sz="2400" dirty="0" smtClean="0"/>
              <a:t>“Pain”:</a:t>
            </a:r>
          </a:p>
          <a:p>
            <a:pPr lvl="1"/>
            <a:r>
              <a:rPr lang="en-US" sz="2000" dirty="0" smtClean="0"/>
              <a:t>A need for a product or service that isn’t adequately satisfied by competitors or other substitutes</a:t>
            </a:r>
          </a:p>
          <a:p>
            <a:r>
              <a:rPr lang="en-US" sz="2400" dirty="0" smtClean="0"/>
              <a:t>Tip: Focus on “pain first, product second”</a:t>
            </a:r>
          </a:p>
          <a:p>
            <a:pPr lvl="1"/>
            <a:r>
              <a:rPr lang="en-US" sz="2000" dirty="0" smtClean="0"/>
              <a:t>The general tendency of social enterprise is to focus on “product first, pain second”</a:t>
            </a:r>
            <a:endParaRPr lang="en-US" sz="20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508DB-91DF-0A49-BB81-15079B998DBD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31" name="Title 5"/>
          <p:cNvSpPr>
            <a:spLocks noGrp="1"/>
          </p:cNvSpPr>
          <p:nvPr>
            <p:ph type="title"/>
          </p:nvPr>
        </p:nvSpPr>
        <p:spPr>
          <a:xfrm>
            <a:off x="1752073" y="364505"/>
            <a:ext cx="6934727" cy="58791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B5E8B"/>
                </a:solidFill>
              </a:rPr>
              <a:t>Opportunity Assessment: Step 1</a:t>
            </a:r>
            <a:endParaRPr lang="en-US" dirty="0">
              <a:solidFill>
                <a:srgbClr val="0B5E8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1090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209723"/>
            <a:ext cx="8229600" cy="4267497"/>
          </a:xfrm>
        </p:spPr>
        <p:txBody>
          <a:bodyPr>
            <a:normAutofit/>
          </a:bodyPr>
          <a:lstStyle/>
          <a:p>
            <a:r>
              <a:rPr lang="en-US" sz="2400" dirty="0" smtClean="0"/>
              <a:t>How do you ID customer pain?</a:t>
            </a:r>
          </a:p>
          <a:p>
            <a:pPr lvl="1"/>
            <a:r>
              <a:rPr lang="en-US" sz="2000" b="1" dirty="0" smtClean="0"/>
              <a:t>Empathy Mapping</a:t>
            </a:r>
            <a:endParaRPr lang="en-US" sz="2000" b="1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508DB-91DF-0A49-BB81-15079B998DBD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31" name="Title 5"/>
          <p:cNvSpPr>
            <a:spLocks noGrp="1"/>
          </p:cNvSpPr>
          <p:nvPr>
            <p:ph type="title"/>
          </p:nvPr>
        </p:nvSpPr>
        <p:spPr>
          <a:xfrm>
            <a:off x="1752073" y="364505"/>
            <a:ext cx="6934727" cy="58791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B5E8B"/>
                </a:solidFill>
              </a:rPr>
              <a:t>Opportunity Assessment: Step 1</a:t>
            </a:r>
            <a:endParaRPr lang="en-US" dirty="0">
              <a:solidFill>
                <a:srgbClr val="0B5E8B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787" t="15854" r="5932" b="16240"/>
          <a:stretch/>
        </p:blipFill>
        <p:spPr>
          <a:xfrm>
            <a:off x="1422967" y="2366950"/>
            <a:ext cx="6346523" cy="366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144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209723"/>
            <a:ext cx="8229600" cy="4267497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800000"/>
                </a:solidFill>
              </a:rPr>
              <a:t>Determine a business/revenue model!</a:t>
            </a:r>
          </a:p>
          <a:p>
            <a:pPr lvl="1"/>
            <a:r>
              <a:rPr lang="en-US" sz="2000" b="1" dirty="0" smtClean="0"/>
              <a:t>Business Model Canvas</a:t>
            </a:r>
            <a:endParaRPr lang="en-US" sz="2000" b="1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508DB-91DF-0A49-BB81-15079B998DBD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31" name="Title 5"/>
          <p:cNvSpPr>
            <a:spLocks noGrp="1"/>
          </p:cNvSpPr>
          <p:nvPr>
            <p:ph type="title"/>
          </p:nvPr>
        </p:nvSpPr>
        <p:spPr>
          <a:xfrm>
            <a:off x="1752073" y="364505"/>
            <a:ext cx="6934727" cy="58791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B5E8B"/>
                </a:solidFill>
              </a:rPr>
              <a:t>Opportunity Assessment: Step 2</a:t>
            </a:r>
            <a:endParaRPr lang="en-US" dirty="0">
              <a:solidFill>
                <a:srgbClr val="0B5E8B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073" y="2263216"/>
            <a:ext cx="5760021" cy="409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6204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209723"/>
            <a:ext cx="6565759" cy="55117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/>
              <a:t>Components of a Business Model</a:t>
            </a:r>
          </a:p>
          <a:p>
            <a:r>
              <a:rPr lang="en-US" sz="2400" dirty="0" smtClean="0"/>
              <a:t>Customers</a:t>
            </a:r>
          </a:p>
          <a:p>
            <a:pPr lvl="1"/>
            <a:r>
              <a:rPr lang="en-US" sz="2000" dirty="0" smtClean="0"/>
              <a:t>Do they have an unsatisfied pain point?</a:t>
            </a:r>
          </a:p>
          <a:p>
            <a:pPr lvl="1"/>
            <a:r>
              <a:rPr lang="en-US" sz="2000" dirty="0" smtClean="0"/>
              <a:t>Are they willing to pay?</a:t>
            </a:r>
          </a:p>
          <a:p>
            <a:pPr lvl="1"/>
            <a:r>
              <a:rPr lang="en-US" sz="2000" dirty="0" smtClean="0"/>
              <a:t>Are there enough of them?</a:t>
            </a:r>
          </a:p>
          <a:p>
            <a:r>
              <a:rPr lang="en-US" sz="2400" dirty="0" smtClean="0"/>
              <a:t>The Offer</a:t>
            </a:r>
          </a:p>
          <a:p>
            <a:pPr lvl="1"/>
            <a:r>
              <a:rPr lang="en-US" sz="2000" dirty="0" smtClean="0"/>
              <a:t>What value are you creating?</a:t>
            </a:r>
          </a:p>
          <a:p>
            <a:pPr lvl="1"/>
            <a:r>
              <a:rPr lang="en-US" sz="2000" dirty="0" smtClean="0"/>
              <a:t>Does it alleviate customer pain?</a:t>
            </a:r>
          </a:p>
          <a:p>
            <a:pPr lvl="1"/>
            <a:r>
              <a:rPr lang="en-US" sz="2000" dirty="0" smtClean="0"/>
              <a:t>Is it compelling?</a:t>
            </a:r>
          </a:p>
          <a:p>
            <a:r>
              <a:rPr lang="en-US" sz="2400" dirty="0" smtClean="0"/>
              <a:t>Channels and Relationships</a:t>
            </a:r>
          </a:p>
          <a:p>
            <a:pPr lvl="1"/>
            <a:r>
              <a:rPr lang="en-US" sz="2000" dirty="0" smtClean="0"/>
              <a:t>How does the customer receive the offer? (physical movement of the product)</a:t>
            </a:r>
          </a:p>
          <a:p>
            <a:pPr lvl="1"/>
            <a:r>
              <a:rPr lang="en-US" sz="2000" dirty="0" smtClean="0"/>
              <a:t>What is the interaction between you and the customer? (the movement of information)</a:t>
            </a:r>
          </a:p>
          <a:p>
            <a:pPr lvl="1"/>
            <a:endParaRPr lang="en-US" sz="2000" dirty="0" smtClean="0"/>
          </a:p>
          <a:p>
            <a:endParaRPr lang="en-US" sz="2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508DB-91DF-0A49-BB81-15079B998DBD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31" name="Title 5"/>
          <p:cNvSpPr>
            <a:spLocks noGrp="1"/>
          </p:cNvSpPr>
          <p:nvPr>
            <p:ph type="title"/>
          </p:nvPr>
        </p:nvSpPr>
        <p:spPr>
          <a:xfrm>
            <a:off x="1752073" y="364505"/>
            <a:ext cx="6934727" cy="58791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B5E8B"/>
                </a:solidFill>
              </a:rPr>
              <a:t>Opportunity Assessment: Step 2</a:t>
            </a:r>
            <a:endParaRPr lang="en-US" dirty="0">
              <a:solidFill>
                <a:srgbClr val="0B5E8B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27665"/>
          <a:stretch/>
        </p:blipFill>
        <p:spPr>
          <a:xfrm>
            <a:off x="5805732" y="1790047"/>
            <a:ext cx="3183260" cy="13598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t="27930"/>
          <a:stretch/>
        </p:blipFill>
        <p:spPr>
          <a:xfrm>
            <a:off x="5702178" y="3320004"/>
            <a:ext cx="3409222" cy="14494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t="24614"/>
          <a:stretch/>
        </p:blipFill>
        <p:spPr>
          <a:xfrm>
            <a:off x="5554105" y="4762112"/>
            <a:ext cx="3603197" cy="1594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3463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t="23958"/>
          <a:stretch/>
        </p:blipFill>
        <p:spPr>
          <a:xfrm>
            <a:off x="5702178" y="4711040"/>
            <a:ext cx="3441822" cy="15321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t="24503"/>
          <a:stretch/>
        </p:blipFill>
        <p:spPr>
          <a:xfrm>
            <a:off x="5702178" y="3034652"/>
            <a:ext cx="3383091" cy="1497433"/>
          </a:xfrm>
          <a:prstGeom prst="rect">
            <a:avLst/>
          </a:prstGeom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209723"/>
            <a:ext cx="6122043" cy="55117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/>
              <a:t>Components of a Business Model</a:t>
            </a:r>
          </a:p>
          <a:p>
            <a:r>
              <a:rPr lang="en-US" sz="2400" dirty="0" smtClean="0"/>
              <a:t>Revenue Streams and Cost Structure</a:t>
            </a:r>
          </a:p>
          <a:p>
            <a:pPr lvl="1"/>
            <a:r>
              <a:rPr lang="en-US" sz="2000" dirty="0" smtClean="0"/>
              <a:t>How does cash flow into the company?</a:t>
            </a:r>
          </a:p>
          <a:p>
            <a:pPr lvl="1"/>
            <a:r>
              <a:rPr lang="en-US" sz="2000" dirty="0" smtClean="0"/>
              <a:t>How does cash flow out of the business?</a:t>
            </a:r>
          </a:p>
          <a:p>
            <a:pPr lvl="1"/>
            <a:r>
              <a:rPr lang="en-US" sz="2000" dirty="0" smtClean="0"/>
              <a:t>What is your pricing model?</a:t>
            </a:r>
          </a:p>
          <a:p>
            <a:r>
              <a:rPr lang="en-US" sz="2400" dirty="0" smtClean="0"/>
              <a:t>Key Resources and Key Activities</a:t>
            </a:r>
          </a:p>
          <a:p>
            <a:pPr lvl="1"/>
            <a:r>
              <a:rPr lang="en-US" sz="2000" dirty="0" smtClean="0"/>
              <a:t>What are your assets (human, physical, intellectual)?</a:t>
            </a:r>
          </a:p>
          <a:p>
            <a:pPr lvl="1"/>
            <a:r>
              <a:rPr lang="en-US" sz="2000" dirty="0" smtClean="0"/>
              <a:t>What activities do you plan to undertake to generate value?</a:t>
            </a:r>
          </a:p>
          <a:p>
            <a:r>
              <a:rPr lang="en-US" sz="2400" dirty="0" smtClean="0"/>
              <a:t>Key Partners</a:t>
            </a:r>
          </a:p>
          <a:p>
            <a:pPr lvl="1"/>
            <a:r>
              <a:rPr lang="en-US" sz="2000" dirty="0" smtClean="0"/>
              <a:t>What partners are integral to enable the launch and operation of the business?</a:t>
            </a:r>
          </a:p>
          <a:p>
            <a:pPr lvl="1"/>
            <a:endParaRPr lang="en-US" sz="2000" dirty="0" smtClean="0"/>
          </a:p>
          <a:p>
            <a:pPr lvl="1"/>
            <a:endParaRPr lang="en-US" sz="2000" dirty="0" smtClean="0"/>
          </a:p>
          <a:p>
            <a:endParaRPr lang="en-US" sz="2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508DB-91DF-0A49-BB81-15079B998DBD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31" name="Title 5"/>
          <p:cNvSpPr>
            <a:spLocks noGrp="1"/>
          </p:cNvSpPr>
          <p:nvPr>
            <p:ph type="title"/>
          </p:nvPr>
        </p:nvSpPr>
        <p:spPr>
          <a:xfrm>
            <a:off x="1752073" y="364505"/>
            <a:ext cx="6934727" cy="58791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B5E8B"/>
                </a:solidFill>
              </a:rPr>
              <a:t>Opportunity Assessment: Step 2</a:t>
            </a:r>
            <a:endParaRPr lang="en-US" dirty="0">
              <a:solidFill>
                <a:srgbClr val="0B5E8B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t="24297"/>
          <a:stretch/>
        </p:blipFill>
        <p:spPr>
          <a:xfrm>
            <a:off x="5702178" y="1429742"/>
            <a:ext cx="3228563" cy="143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5145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508DB-91DF-0A49-BB81-15079B998DBD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942"/>
            <a:ext cx="9156451" cy="6864890"/>
          </a:xfrm>
          <a:prstGeom prst="rect">
            <a:avLst/>
          </a:prstGeom>
        </p:spPr>
      </p:pic>
      <p:grpSp>
        <p:nvGrpSpPr>
          <p:cNvPr id="2" name="Group 42"/>
          <p:cNvGrpSpPr/>
          <p:nvPr/>
        </p:nvGrpSpPr>
        <p:grpSpPr>
          <a:xfrm>
            <a:off x="3778690" y="2081512"/>
            <a:ext cx="1724402" cy="1853200"/>
            <a:chOff x="3778690" y="2081512"/>
            <a:chExt cx="1724402" cy="1853200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4"/>
            <a:srcRect l="12471" t="6250" r="9660" b="9240"/>
            <a:stretch>
              <a:fillRect/>
            </a:stretch>
          </p:blipFill>
          <p:spPr>
            <a:xfrm>
              <a:off x="3778690" y="2081512"/>
              <a:ext cx="1707580" cy="1853200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 rot="21295362">
              <a:off x="3779461" y="2401368"/>
              <a:ext cx="172363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Papyrus"/>
                  <a:cs typeface="Papyrus"/>
                </a:rPr>
                <a:t>-Coffee</a:t>
              </a:r>
            </a:p>
            <a:p>
              <a:r>
                <a:rPr lang="en-US" sz="1600" b="1" dirty="0" smtClean="0">
                  <a:latin typeface="Papyrus"/>
                  <a:cs typeface="Papyrus"/>
                </a:rPr>
                <a:t>-Food</a:t>
              </a:r>
            </a:p>
            <a:p>
              <a:r>
                <a:rPr lang="en-US" sz="1600" b="1" dirty="0" smtClean="0">
                  <a:latin typeface="Papyrus"/>
                  <a:cs typeface="Papyrus"/>
                </a:rPr>
                <a:t>-Merchandise</a:t>
              </a:r>
              <a:endParaRPr lang="en-US" sz="1600" b="1" dirty="0">
                <a:latin typeface="Papyrus"/>
                <a:cs typeface="Papyrus"/>
              </a:endParaRPr>
            </a:p>
          </p:txBody>
        </p:sp>
      </p:grpSp>
      <p:grpSp>
        <p:nvGrpSpPr>
          <p:cNvPr id="3" name="Group 43"/>
          <p:cNvGrpSpPr/>
          <p:nvPr/>
        </p:nvGrpSpPr>
        <p:grpSpPr>
          <a:xfrm>
            <a:off x="5667092" y="3520984"/>
            <a:ext cx="1724402" cy="1853200"/>
            <a:chOff x="3778690" y="2081512"/>
            <a:chExt cx="1724402" cy="1853200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4"/>
            <a:srcRect l="12471" t="6250" r="9660" b="9240"/>
            <a:stretch>
              <a:fillRect/>
            </a:stretch>
          </p:blipFill>
          <p:spPr>
            <a:xfrm>
              <a:off x="3778690" y="2081512"/>
              <a:ext cx="1707580" cy="1853200"/>
            </a:xfrm>
            <a:prstGeom prst="rect">
              <a:avLst/>
            </a:prstGeom>
          </p:spPr>
        </p:pic>
        <p:sp>
          <p:nvSpPr>
            <p:cNvPr id="46" name="TextBox 45"/>
            <p:cNvSpPr txBox="1"/>
            <p:nvPr/>
          </p:nvSpPr>
          <p:spPr>
            <a:xfrm rot="21295362">
              <a:off x="3779461" y="2478581"/>
              <a:ext cx="1723631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Papyrus"/>
                  <a:cs typeface="Papyrus"/>
                </a:rPr>
                <a:t>-Coffee shops</a:t>
              </a:r>
            </a:p>
            <a:p>
              <a:r>
                <a:rPr lang="en-US" sz="1600" b="1" dirty="0" smtClean="0">
                  <a:latin typeface="Papyrus"/>
                  <a:cs typeface="Papyrus"/>
                </a:rPr>
                <a:t>-Kiosks</a:t>
              </a:r>
              <a:endParaRPr lang="en-US" sz="1600" b="1" dirty="0">
                <a:latin typeface="Papyrus"/>
                <a:cs typeface="Papyrus"/>
              </a:endParaRPr>
            </a:p>
          </p:txBody>
        </p:sp>
      </p:grpSp>
      <p:grpSp>
        <p:nvGrpSpPr>
          <p:cNvPr id="6" name="Group 46"/>
          <p:cNvGrpSpPr/>
          <p:nvPr/>
        </p:nvGrpSpPr>
        <p:grpSpPr>
          <a:xfrm>
            <a:off x="5667092" y="1447219"/>
            <a:ext cx="1724402" cy="1853200"/>
            <a:chOff x="3778690" y="2081512"/>
            <a:chExt cx="1724402" cy="1853200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4"/>
            <a:srcRect l="12471" t="6250" r="9660" b="9240"/>
            <a:stretch>
              <a:fillRect/>
            </a:stretch>
          </p:blipFill>
          <p:spPr>
            <a:xfrm>
              <a:off x="3778690" y="2081512"/>
              <a:ext cx="1707580" cy="1853200"/>
            </a:xfrm>
            <a:prstGeom prst="rect">
              <a:avLst/>
            </a:prstGeom>
          </p:spPr>
        </p:pic>
        <p:sp>
          <p:nvSpPr>
            <p:cNvPr id="49" name="TextBox 48"/>
            <p:cNvSpPr txBox="1"/>
            <p:nvPr/>
          </p:nvSpPr>
          <p:spPr>
            <a:xfrm rot="21295362">
              <a:off x="3779461" y="2431248"/>
              <a:ext cx="172363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Papyrus"/>
                  <a:cs typeface="Papyrus"/>
                </a:rPr>
                <a:t>-Personal (Baristas)</a:t>
              </a:r>
            </a:p>
            <a:p>
              <a:r>
                <a:rPr lang="en-US" sz="1600" b="1" dirty="0" smtClean="0">
                  <a:latin typeface="Papyrus"/>
                  <a:cs typeface="Papyrus"/>
                </a:rPr>
                <a:t>-Online, print ads</a:t>
              </a:r>
              <a:endParaRPr lang="en-US" sz="1600" b="1" dirty="0">
                <a:latin typeface="Papyrus"/>
                <a:cs typeface="Papyrus"/>
              </a:endParaRPr>
            </a:p>
          </p:txBody>
        </p:sp>
      </p:grpSp>
      <p:grpSp>
        <p:nvGrpSpPr>
          <p:cNvPr id="7" name="Group 49"/>
          <p:cNvGrpSpPr/>
          <p:nvPr/>
        </p:nvGrpSpPr>
        <p:grpSpPr>
          <a:xfrm>
            <a:off x="7449074" y="2388937"/>
            <a:ext cx="1724402" cy="1933260"/>
            <a:chOff x="3778690" y="2081512"/>
            <a:chExt cx="1724402" cy="1933260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4"/>
            <a:srcRect l="12471" t="6250" r="9660" b="9240"/>
            <a:stretch>
              <a:fillRect/>
            </a:stretch>
          </p:blipFill>
          <p:spPr>
            <a:xfrm>
              <a:off x="3778690" y="2081512"/>
              <a:ext cx="1707580" cy="1853200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 rot="21295362">
              <a:off x="3779461" y="2445112"/>
              <a:ext cx="172363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Papyrus"/>
                  <a:cs typeface="Papyrus"/>
                </a:rPr>
                <a:t>-Adults that want a place to relax, work quietly, meet friends, etc</a:t>
              </a:r>
            </a:p>
            <a:p>
              <a:endParaRPr lang="en-US" sz="1600" b="1" dirty="0">
                <a:latin typeface="Papyrus"/>
                <a:cs typeface="Papyrus"/>
              </a:endParaRPr>
            </a:p>
          </p:txBody>
        </p:sp>
      </p:grpSp>
      <p:grpSp>
        <p:nvGrpSpPr>
          <p:cNvPr id="8" name="Group 54"/>
          <p:cNvGrpSpPr/>
          <p:nvPr/>
        </p:nvGrpSpPr>
        <p:grpSpPr>
          <a:xfrm>
            <a:off x="1901196" y="3657046"/>
            <a:ext cx="1724402" cy="1853200"/>
            <a:chOff x="3778690" y="2081512"/>
            <a:chExt cx="1724402" cy="1853200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4"/>
            <a:srcRect l="12471" t="6250" r="9660" b="9240"/>
            <a:stretch>
              <a:fillRect/>
            </a:stretch>
          </p:blipFill>
          <p:spPr>
            <a:xfrm>
              <a:off x="3778690" y="2081512"/>
              <a:ext cx="1707580" cy="1853200"/>
            </a:xfrm>
            <a:prstGeom prst="rect">
              <a:avLst/>
            </a:prstGeom>
          </p:spPr>
        </p:pic>
        <p:sp>
          <p:nvSpPr>
            <p:cNvPr id="57" name="TextBox 56"/>
            <p:cNvSpPr txBox="1"/>
            <p:nvPr/>
          </p:nvSpPr>
          <p:spPr>
            <a:xfrm rot="21295362">
              <a:off x="3779461" y="2415949"/>
              <a:ext cx="172363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Papyrus"/>
                  <a:cs typeface="Papyrus"/>
                </a:rPr>
                <a:t>-Locations</a:t>
              </a:r>
            </a:p>
            <a:p>
              <a:r>
                <a:rPr lang="en-US" sz="1600" b="1" dirty="0" smtClean="0">
                  <a:latin typeface="Papyrus"/>
                  <a:cs typeface="Papyrus"/>
                </a:rPr>
                <a:t>-Coffee making equipment</a:t>
              </a:r>
            </a:p>
            <a:p>
              <a:r>
                <a:rPr lang="en-US" sz="1600" b="1" dirty="0" smtClean="0">
                  <a:latin typeface="Papyrus"/>
                  <a:cs typeface="Papyrus"/>
                </a:rPr>
                <a:t>-Baristas</a:t>
              </a:r>
              <a:endParaRPr lang="en-US" sz="1600" b="1" dirty="0">
                <a:latin typeface="Papyrus"/>
                <a:cs typeface="Papyrus"/>
              </a:endParaRPr>
            </a:p>
          </p:txBody>
        </p:sp>
      </p:grpSp>
      <p:grpSp>
        <p:nvGrpSpPr>
          <p:cNvPr id="9" name="Group 57"/>
          <p:cNvGrpSpPr/>
          <p:nvPr/>
        </p:nvGrpSpPr>
        <p:grpSpPr>
          <a:xfrm>
            <a:off x="1912796" y="1432101"/>
            <a:ext cx="1724402" cy="1853200"/>
            <a:chOff x="3778690" y="2081512"/>
            <a:chExt cx="1724402" cy="1853200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4"/>
            <a:srcRect l="12471" t="6250" r="9660" b="9240"/>
            <a:stretch>
              <a:fillRect/>
            </a:stretch>
          </p:blipFill>
          <p:spPr>
            <a:xfrm>
              <a:off x="3778690" y="2081512"/>
              <a:ext cx="1707580" cy="1853200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21295362">
              <a:off x="3779461" y="2431248"/>
              <a:ext cx="172363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Papyrus"/>
                  <a:cs typeface="Papyrus"/>
                </a:rPr>
                <a:t>-Coffee roasting/brewing</a:t>
              </a:r>
            </a:p>
            <a:p>
              <a:r>
                <a:rPr lang="en-US" sz="1600" b="1" dirty="0" smtClean="0">
                  <a:latin typeface="Papyrus"/>
                  <a:cs typeface="Papyrus"/>
                </a:rPr>
                <a:t>-Processing orders</a:t>
              </a:r>
              <a:endParaRPr lang="en-US" sz="1600" b="1" dirty="0">
                <a:latin typeface="Papyrus"/>
                <a:cs typeface="Papyrus"/>
              </a:endParaRPr>
            </a:p>
          </p:txBody>
        </p:sp>
      </p:grpSp>
      <p:grpSp>
        <p:nvGrpSpPr>
          <p:cNvPr id="10" name="Group 61"/>
          <p:cNvGrpSpPr/>
          <p:nvPr/>
        </p:nvGrpSpPr>
        <p:grpSpPr>
          <a:xfrm>
            <a:off x="61799" y="2262928"/>
            <a:ext cx="1724402" cy="1853200"/>
            <a:chOff x="3778690" y="2081512"/>
            <a:chExt cx="1724402" cy="1853200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4"/>
            <a:srcRect l="12471" t="6250" r="9660" b="9240"/>
            <a:stretch>
              <a:fillRect/>
            </a:stretch>
          </p:blipFill>
          <p:spPr>
            <a:xfrm>
              <a:off x="3778690" y="2081512"/>
              <a:ext cx="1707580" cy="1853200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 rot="21295362">
              <a:off x="3779461" y="2631571"/>
              <a:ext cx="1723631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Papyrus"/>
                  <a:cs typeface="Papyrus"/>
                </a:rPr>
                <a:t>-Farmers</a:t>
              </a:r>
            </a:p>
            <a:p>
              <a:r>
                <a:rPr lang="en-US" sz="1600" b="1" dirty="0" smtClean="0">
                  <a:latin typeface="Papyrus"/>
                  <a:cs typeface="Papyrus"/>
                </a:rPr>
                <a:t>-Suppliers</a:t>
              </a:r>
              <a:endParaRPr lang="en-US" sz="1600" b="1" dirty="0">
                <a:latin typeface="Papyrus"/>
                <a:cs typeface="Papyrus"/>
              </a:endParaRPr>
            </a:p>
          </p:txBody>
        </p:sp>
      </p:grpSp>
      <p:grpSp>
        <p:nvGrpSpPr>
          <p:cNvPr id="11" name="Group 65"/>
          <p:cNvGrpSpPr/>
          <p:nvPr/>
        </p:nvGrpSpPr>
        <p:grpSpPr>
          <a:xfrm>
            <a:off x="92039" y="5035036"/>
            <a:ext cx="1724402" cy="1853200"/>
            <a:chOff x="3778690" y="2081512"/>
            <a:chExt cx="1724402" cy="1853200"/>
          </a:xfrm>
        </p:grpSpPr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4"/>
            <a:srcRect l="12471" t="6250" r="9660" b="9240"/>
            <a:stretch>
              <a:fillRect/>
            </a:stretch>
          </p:blipFill>
          <p:spPr>
            <a:xfrm>
              <a:off x="3778690" y="2081512"/>
              <a:ext cx="1707580" cy="1853200"/>
            </a:xfrm>
            <a:prstGeom prst="rect">
              <a:avLst/>
            </a:prstGeom>
          </p:spPr>
        </p:pic>
        <p:sp>
          <p:nvSpPr>
            <p:cNvPr id="69" name="TextBox 68"/>
            <p:cNvSpPr txBox="1"/>
            <p:nvPr/>
          </p:nvSpPr>
          <p:spPr>
            <a:xfrm rot="21295362">
              <a:off x="3779461" y="2354753"/>
              <a:ext cx="172363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Papyrus"/>
                  <a:cs typeface="Papyrus"/>
                </a:rPr>
                <a:t>-Staff training</a:t>
              </a:r>
            </a:p>
            <a:p>
              <a:r>
                <a:rPr lang="en-US" sz="1600" b="1" dirty="0" smtClean="0">
                  <a:latin typeface="Papyrus"/>
                  <a:cs typeface="Papyrus"/>
                </a:rPr>
                <a:t>-Asset acquisition</a:t>
              </a:r>
            </a:p>
            <a:p>
              <a:r>
                <a:rPr lang="en-US" sz="1600" b="1" dirty="0" smtClean="0">
                  <a:latin typeface="Papyrus"/>
                  <a:cs typeface="Papyrus"/>
                </a:rPr>
                <a:t>-Marketing</a:t>
              </a:r>
              <a:endParaRPr lang="en-US" sz="1600" b="1" dirty="0">
                <a:latin typeface="Papyrus"/>
                <a:cs typeface="Papyrus"/>
              </a:endParaRPr>
            </a:p>
          </p:txBody>
        </p:sp>
      </p:grpSp>
      <p:grpSp>
        <p:nvGrpSpPr>
          <p:cNvPr id="12" name="Group 69"/>
          <p:cNvGrpSpPr/>
          <p:nvPr/>
        </p:nvGrpSpPr>
        <p:grpSpPr>
          <a:xfrm>
            <a:off x="7425070" y="4981219"/>
            <a:ext cx="1724402" cy="1853200"/>
            <a:chOff x="3778690" y="2081512"/>
            <a:chExt cx="1724402" cy="1853200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4"/>
            <a:srcRect l="12471" t="6250" r="9660" b="9240"/>
            <a:stretch>
              <a:fillRect/>
            </a:stretch>
          </p:blipFill>
          <p:spPr>
            <a:xfrm>
              <a:off x="3778690" y="2081512"/>
              <a:ext cx="1707580" cy="1853200"/>
            </a:xfrm>
            <a:prstGeom prst="rect">
              <a:avLst/>
            </a:prstGeom>
          </p:spPr>
        </p:pic>
        <p:sp>
          <p:nvSpPr>
            <p:cNvPr id="73" name="TextBox 72"/>
            <p:cNvSpPr txBox="1"/>
            <p:nvPr/>
          </p:nvSpPr>
          <p:spPr>
            <a:xfrm rot="21295362">
              <a:off x="3779461" y="2386787"/>
              <a:ext cx="1723631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Papyrus"/>
                  <a:cs typeface="Papyrus"/>
                </a:rPr>
                <a:t>-In-store Purchases</a:t>
              </a:r>
              <a:endParaRPr lang="en-US" sz="1600" b="1" dirty="0">
                <a:latin typeface="Papyrus"/>
                <a:cs typeface="Papyrus"/>
              </a:endParaRPr>
            </a:p>
          </p:txBody>
        </p:sp>
      </p:grpSp>
      <p:cxnSp>
        <p:nvCxnSpPr>
          <p:cNvPr id="54" name="Curved Connector 53"/>
          <p:cNvCxnSpPr>
            <a:stCxn id="6" idx="0"/>
          </p:cNvCxnSpPr>
          <p:nvPr/>
        </p:nvCxnSpPr>
        <p:spPr>
          <a:xfrm rot="16200000" flipH="1">
            <a:off x="6303477" y="392240"/>
            <a:ext cx="261826" cy="3640372"/>
          </a:xfrm>
          <a:prstGeom prst="curvedConnector3">
            <a:avLst>
              <a:gd name="adj1" fmla="val -154548"/>
            </a:avLst>
          </a:prstGeom>
          <a:ln w="38100">
            <a:gradFill flip="none" rotWithShape="1">
              <a:gsLst>
                <a:gs pos="0">
                  <a:srgbClr val="800000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headEnd type="stealth" w="lg" len="lg"/>
            <a:tailEnd type="oval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Curved Connector 64"/>
          <p:cNvCxnSpPr/>
          <p:nvPr/>
        </p:nvCxnSpPr>
        <p:spPr>
          <a:xfrm rot="10800000">
            <a:off x="2763397" y="3700956"/>
            <a:ext cx="3763382" cy="233756"/>
          </a:xfrm>
          <a:prstGeom prst="curvedConnector4">
            <a:avLst>
              <a:gd name="adj1" fmla="val 39106"/>
              <a:gd name="adj2" fmla="val 197794"/>
            </a:avLst>
          </a:prstGeom>
          <a:ln w="38100">
            <a:gradFill flip="none" rotWithShape="1">
              <a:gsLst>
                <a:gs pos="0">
                  <a:srgbClr val="800000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headEnd type="stealth" w="lg" len="lg"/>
            <a:tailEnd type="oval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Curved Connector 67"/>
          <p:cNvCxnSpPr/>
          <p:nvPr/>
        </p:nvCxnSpPr>
        <p:spPr>
          <a:xfrm rot="10800000">
            <a:off x="3526527" y="2343340"/>
            <a:ext cx="2180306" cy="2001051"/>
          </a:xfrm>
          <a:prstGeom prst="curvedConnector3">
            <a:avLst>
              <a:gd name="adj1" fmla="val 50000"/>
            </a:avLst>
          </a:prstGeom>
          <a:ln w="38100">
            <a:gradFill flip="none" rotWithShape="1">
              <a:gsLst>
                <a:gs pos="0">
                  <a:srgbClr val="800000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headEnd type="stealth" w="lg" len="lg"/>
            <a:tailEnd type="oval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Curved Connector 51"/>
          <p:cNvCxnSpPr>
            <a:stCxn id="6" idx="2"/>
          </p:cNvCxnSpPr>
          <p:nvPr/>
        </p:nvCxnSpPr>
        <p:spPr>
          <a:xfrm rot="16200000" flipH="1">
            <a:off x="6388549" y="2354786"/>
            <a:ext cx="91683" cy="3640372"/>
          </a:xfrm>
          <a:prstGeom prst="curvedConnector3">
            <a:avLst>
              <a:gd name="adj1" fmla="val 897960"/>
            </a:avLst>
          </a:prstGeom>
          <a:ln w="38100">
            <a:gradFill flip="none" rotWithShape="1">
              <a:gsLst>
                <a:gs pos="0">
                  <a:srgbClr val="800000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headEnd type="oval" w="sm" len="sm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Curved Connector 58"/>
          <p:cNvCxnSpPr/>
          <p:nvPr/>
        </p:nvCxnSpPr>
        <p:spPr>
          <a:xfrm rot="10800000">
            <a:off x="7434630" y="3282078"/>
            <a:ext cx="35800" cy="2673925"/>
          </a:xfrm>
          <a:prstGeom prst="curvedConnector3">
            <a:avLst>
              <a:gd name="adj1" fmla="val 738547"/>
            </a:avLst>
          </a:prstGeom>
          <a:ln w="38100">
            <a:gradFill flip="none" rotWithShape="1">
              <a:gsLst>
                <a:gs pos="0">
                  <a:srgbClr val="800000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headEnd type="stealth" w="lg" len="lg"/>
            <a:tailEnd type="oval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Curved Connector 70"/>
          <p:cNvCxnSpPr/>
          <p:nvPr/>
        </p:nvCxnSpPr>
        <p:spPr>
          <a:xfrm rot="5400000">
            <a:off x="1509343" y="2429253"/>
            <a:ext cx="668733" cy="407635"/>
          </a:xfrm>
          <a:prstGeom prst="curvedConnector2">
            <a:avLst/>
          </a:prstGeom>
          <a:ln w="38100">
            <a:gradFill flip="none" rotWithShape="1">
              <a:gsLst>
                <a:gs pos="0">
                  <a:srgbClr val="800000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headEnd type="stealth" w="lg" len="lg"/>
            <a:tailEnd type="oval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Curved Connector 70"/>
          <p:cNvCxnSpPr/>
          <p:nvPr/>
        </p:nvCxnSpPr>
        <p:spPr>
          <a:xfrm rot="16200000" flipV="1">
            <a:off x="1436273" y="3171056"/>
            <a:ext cx="967275" cy="560038"/>
          </a:xfrm>
          <a:prstGeom prst="curvedConnector2">
            <a:avLst/>
          </a:prstGeom>
          <a:ln w="38100">
            <a:gradFill flip="none" rotWithShape="1">
              <a:gsLst>
                <a:gs pos="0">
                  <a:srgbClr val="800000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headEnd type="stealth" w="lg" len="lg"/>
            <a:tailEnd type="oval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Curved Connector 70"/>
          <p:cNvCxnSpPr/>
          <p:nvPr/>
        </p:nvCxnSpPr>
        <p:spPr>
          <a:xfrm rot="5400000" flipH="1" flipV="1">
            <a:off x="872937" y="3234013"/>
            <a:ext cx="1914949" cy="1752342"/>
          </a:xfrm>
          <a:prstGeom prst="curvedConnector3">
            <a:avLst>
              <a:gd name="adj1" fmla="val 50000"/>
            </a:avLst>
          </a:prstGeom>
          <a:ln w="38100">
            <a:gradFill flip="none" rotWithShape="1">
              <a:gsLst>
                <a:gs pos="0">
                  <a:srgbClr val="800000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headEnd type="stealth" w="lg" len="lg"/>
            <a:tailEnd type="oval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Curved Connector 70"/>
          <p:cNvCxnSpPr/>
          <p:nvPr/>
        </p:nvCxnSpPr>
        <p:spPr>
          <a:xfrm flipV="1">
            <a:off x="1774185" y="5319696"/>
            <a:ext cx="989212" cy="636306"/>
          </a:xfrm>
          <a:prstGeom prst="curvedConnector2">
            <a:avLst/>
          </a:prstGeom>
          <a:ln w="38100">
            <a:gradFill flip="none" rotWithShape="1">
              <a:gsLst>
                <a:gs pos="0">
                  <a:srgbClr val="800000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headEnd type="stealth" w="lg" len="lg"/>
            <a:tailEnd type="oval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Curved Connector 70"/>
          <p:cNvCxnSpPr>
            <a:endCxn id="41" idx="2"/>
          </p:cNvCxnSpPr>
          <p:nvPr/>
        </p:nvCxnSpPr>
        <p:spPr>
          <a:xfrm flipV="1">
            <a:off x="1769379" y="3934712"/>
            <a:ext cx="2863101" cy="2173690"/>
          </a:xfrm>
          <a:prstGeom prst="curvedConnector2">
            <a:avLst/>
          </a:prstGeom>
          <a:ln w="38100">
            <a:gradFill flip="none" rotWithShape="1">
              <a:gsLst>
                <a:gs pos="0">
                  <a:srgbClr val="800000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headEnd type="stealth" w="lg" len="lg"/>
            <a:tailEnd type="oval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Curved Connector 70"/>
          <p:cNvCxnSpPr>
            <a:endCxn id="48" idx="2"/>
          </p:cNvCxnSpPr>
          <p:nvPr/>
        </p:nvCxnSpPr>
        <p:spPr>
          <a:xfrm flipV="1">
            <a:off x="1769379" y="3300419"/>
            <a:ext cx="4751503" cy="2960111"/>
          </a:xfrm>
          <a:prstGeom prst="curvedConnector2">
            <a:avLst/>
          </a:prstGeom>
          <a:ln w="38100">
            <a:gradFill flip="none" rotWithShape="1">
              <a:gsLst>
                <a:gs pos="0">
                  <a:srgbClr val="800000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headEnd type="stealth" w="lg" len="lg"/>
            <a:tailEnd type="oval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50557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9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900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00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90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000"/>
                            </p:stCondLst>
                            <p:childTnLst>
                              <p:par>
                                <p:cTn id="9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9000"/>
                            </p:stCondLst>
                            <p:childTnLst>
                              <p:par>
                                <p:cTn id="9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90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00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9000"/>
                            </p:stCondLst>
                            <p:childTnLst>
                              <p:par>
                                <p:cTn id="10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9000"/>
                            </p:stCondLst>
                            <p:childTnLst>
                              <p:par>
                                <p:cTn id="10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8440" y="156792"/>
            <a:ext cx="6826636" cy="1034765"/>
          </a:xfrm>
        </p:spPr>
        <p:txBody>
          <a:bodyPr/>
          <a:lstStyle/>
          <a:p>
            <a:r>
              <a:rPr lang="en-US" dirty="0" smtClean="0"/>
              <a:t>Tip…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209723"/>
            <a:ext cx="8229600" cy="2392036"/>
          </a:xfrm>
        </p:spPr>
        <p:txBody>
          <a:bodyPr>
            <a:normAutofit lnSpcReduction="10000"/>
          </a:bodyPr>
          <a:lstStyle/>
          <a:p>
            <a:endParaRPr lang="en-US" dirty="0" smtClean="0"/>
          </a:p>
          <a:p>
            <a:r>
              <a:rPr lang="en-US" b="1" dirty="0" smtClean="0"/>
              <a:t>Be a Business Model “Alchemist”</a:t>
            </a:r>
            <a:r>
              <a:rPr lang="en-US" dirty="0" smtClean="0"/>
              <a:t> – You need to go through the business model process many times in order to figure out which model best fits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508DB-91DF-0A49-BB81-15079B998DBD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01758"/>
            <a:ext cx="9144000" cy="3119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3220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60250"/>
            <a:ext cx="7772400" cy="1470025"/>
          </a:xfrm>
        </p:spPr>
        <p:txBody>
          <a:bodyPr/>
          <a:lstStyle/>
          <a:p>
            <a:r>
              <a:rPr lang="en-US" dirty="0" smtClean="0"/>
              <a:t>Are you Ready to Start a Social Enterprise?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508DB-91DF-0A49-BB81-15079B998DBD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7344" y="2249026"/>
            <a:ext cx="5045718" cy="3784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221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209723"/>
            <a:ext cx="6741729" cy="551175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b="1" dirty="0" smtClean="0"/>
              <a:t>“Idea Jams”</a:t>
            </a:r>
          </a:p>
          <a:p>
            <a:r>
              <a:rPr lang="en-US" sz="2400" dirty="0" smtClean="0"/>
              <a:t>A technique for:</a:t>
            </a:r>
          </a:p>
          <a:p>
            <a:pPr lvl="1"/>
            <a:r>
              <a:rPr lang="en-US" sz="2000" dirty="0" smtClean="0"/>
              <a:t>Brainstorming social enterprise ideas </a:t>
            </a:r>
          </a:p>
          <a:p>
            <a:pPr lvl="1"/>
            <a:r>
              <a:rPr lang="en-US" sz="2000" dirty="0" smtClean="0"/>
              <a:t>Brainstorming how social enterprise “fits” with your congregation</a:t>
            </a:r>
          </a:p>
          <a:p>
            <a:pPr lvl="1"/>
            <a:endParaRPr lang="en-US" sz="2000" dirty="0"/>
          </a:p>
          <a:p>
            <a:r>
              <a:rPr lang="en-US" sz="2000" dirty="0" smtClean="0"/>
              <a:t>Steps:</a:t>
            </a:r>
          </a:p>
          <a:p>
            <a:pPr lvl="1"/>
            <a:r>
              <a:rPr lang="en-US" sz="1600" dirty="0" smtClean="0"/>
              <a:t>Arrange participants in “</a:t>
            </a:r>
            <a:r>
              <a:rPr lang="en-US" sz="1600" b="1" dirty="0" smtClean="0"/>
              <a:t>teams</a:t>
            </a:r>
            <a:r>
              <a:rPr lang="en-US" sz="1600" dirty="0" smtClean="0"/>
              <a:t>”. Each team identifies a “</a:t>
            </a:r>
            <a:r>
              <a:rPr lang="en-US" sz="1600" b="1" dirty="0" smtClean="0"/>
              <a:t>seed</a:t>
            </a:r>
            <a:r>
              <a:rPr lang="en-US" sz="1600" dirty="0" smtClean="0"/>
              <a:t>” of an idea (Example: “members of our congregation are artists – can we turn this into a social enterprise?”)</a:t>
            </a:r>
          </a:p>
          <a:p>
            <a:pPr lvl="1"/>
            <a:r>
              <a:rPr lang="en-US" sz="1600" dirty="0" smtClean="0"/>
              <a:t>The team then brainstorms on how to make the seed idea a reality. Brainstorming lasts 30-40 minutes</a:t>
            </a:r>
          </a:p>
          <a:p>
            <a:pPr lvl="1"/>
            <a:r>
              <a:rPr lang="en-US" sz="1600" dirty="0" smtClean="0"/>
              <a:t>After a short break, the teams dissolve and new teams are arranged. The new teams then re-brainstorm on the work done prior to the break</a:t>
            </a:r>
          </a:p>
          <a:p>
            <a:pPr lvl="1"/>
            <a:r>
              <a:rPr lang="en-US" sz="1600" dirty="0" smtClean="0"/>
              <a:t>Brainstormed ideas are then reviewed as a full group</a:t>
            </a:r>
          </a:p>
          <a:p>
            <a:pPr lvl="1"/>
            <a:r>
              <a:rPr lang="en-US" sz="1600" u="sng" dirty="0" smtClean="0"/>
              <a:t>Set up: </a:t>
            </a:r>
            <a:r>
              <a:rPr lang="en-US" sz="1600" dirty="0" smtClean="0"/>
              <a:t>arrange tables and place flip charts and markers on tables to brainstorm on. Make the brainstorming visual!</a:t>
            </a:r>
          </a:p>
          <a:p>
            <a:pPr lvl="1"/>
            <a:endParaRPr lang="en-US" sz="2000" dirty="0" smtClean="0"/>
          </a:p>
          <a:p>
            <a:pPr lvl="1"/>
            <a:endParaRPr lang="en-US" sz="2000" dirty="0" smtClean="0"/>
          </a:p>
          <a:p>
            <a:endParaRPr lang="en-US" sz="2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508DB-91DF-0A49-BB81-15079B998DBD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31" name="Title 5"/>
          <p:cNvSpPr>
            <a:spLocks noGrp="1"/>
          </p:cNvSpPr>
          <p:nvPr>
            <p:ph type="title"/>
          </p:nvPr>
        </p:nvSpPr>
        <p:spPr>
          <a:xfrm>
            <a:off x="1752073" y="364505"/>
            <a:ext cx="6934727" cy="58791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B5E8B"/>
                </a:solidFill>
              </a:rPr>
              <a:t>Identify “Readiness” for SE</a:t>
            </a:r>
            <a:endParaRPr lang="en-US" dirty="0">
              <a:solidFill>
                <a:srgbClr val="0B5E8B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8929" y="1651000"/>
            <a:ext cx="1805363" cy="390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4734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1237066"/>
            <a:ext cx="8909602" cy="535058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dirty="0" smtClean="0"/>
              <a:t>Complete the following Checklist:</a:t>
            </a:r>
          </a:p>
          <a:p>
            <a:pPr lvl="1"/>
            <a:r>
              <a:rPr lang="en-US" dirty="0" smtClean="0"/>
              <a:t>How do you plan generate income in the social enterprise?</a:t>
            </a:r>
          </a:p>
          <a:p>
            <a:pPr lvl="2"/>
            <a:r>
              <a:rPr lang="en-US" dirty="0" smtClean="0"/>
              <a:t>Will you sell a product or a service?</a:t>
            </a:r>
          </a:p>
          <a:p>
            <a:pPr lvl="1"/>
            <a:r>
              <a:rPr lang="en-US" dirty="0" smtClean="0"/>
              <a:t>How do you plan to capitalize the social enterprise?</a:t>
            </a:r>
          </a:p>
          <a:p>
            <a:pPr lvl="2"/>
            <a:r>
              <a:rPr lang="en-US" dirty="0" smtClean="0"/>
              <a:t>Does the business align itself to equity/debt/philanthropic capital?</a:t>
            </a:r>
          </a:p>
          <a:p>
            <a:pPr lvl="2"/>
            <a:r>
              <a:rPr lang="en-US" dirty="0" smtClean="0"/>
              <a:t>What terms do you need to see in the investment?</a:t>
            </a:r>
          </a:p>
          <a:p>
            <a:pPr lvl="1"/>
            <a:r>
              <a:rPr lang="en-US" dirty="0" smtClean="0"/>
              <a:t>What is your risk tolerance?</a:t>
            </a:r>
          </a:p>
          <a:p>
            <a:pPr lvl="2"/>
            <a:r>
              <a:rPr lang="en-US" dirty="0" smtClean="0"/>
              <a:t>Are you willing to take a loss for 1-2 years before profitability?</a:t>
            </a:r>
          </a:p>
          <a:p>
            <a:pPr lvl="1"/>
            <a:r>
              <a:rPr lang="en-US" dirty="0" smtClean="0"/>
              <a:t>How much flexibility do you need?</a:t>
            </a:r>
          </a:p>
          <a:p>
            <a:pPr lvl="2"/>
            <a:r>
              <a:rPr lang="en-US" dirty="0" smtClean="0"/>
              <a:t>Do you need independence in decision making/target setting?</a:t>
            </a:r>
          </a:p>
          <a:p>
            <a:pPr lvl="2"/>
            <a:endParaRPr lang="en-US" dirty="0" smtClean="0"/>
          </a:p>
          <a:p>
            <a:pPr lvl="2"/>
            <a:endParaRPr lang="en-US" dirty="0"/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1752073" y="364505"/>
            <a:ext cx="6934727" cy="58791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B5E8B"/>
                </a:solidFill>
              </a:rPr>
              <a:t>Identify “Readiness” for SE</a:t>
            </a:r>
            <a:endParaRPr lang="en-US" dirty="0">
              <a:solidFill>
                <a:srgbClr val="0B5E8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326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911350"/>
            <a:ext cx="4445000" cy="4445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980955"/>
            <a:ext cx="4022692" cy="1470025"/>
          </a:xfrm>
        </p:spPr>
        <p:txBody>
          <a:bodyPr/>
          <a:lstStyle/>
          <a:p>
            <a:r>
              <a:rPr lang="en-US" dirty="0" smtClean="0"/>
              <a:t>Understanding Social Entrepreneurship…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508DB-91DF-0A49-BB81-15079B998DBD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6116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1237066"/>
            <a:ext cx="8909602" cy="535058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 smtClean="0"/>
          </a:p>
          <a:p>
            <a:pPr marL="0" indent="0" algn="ctr">
              <a:buNone/>
            </a:pPr>
            <a:r>
              <a:rPr lang="en-US" b="1" dirty="0" smtClean="0"/>
              <a:t>Do you have entrepreneurial “zeal”?</a:t>
            </a:r>
            <a:endParaRPr lang="en-US" dirty="0"/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1752073" y="364505"/>
            <a:ext cx="6934727" cy="58791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B5E8B"/>
                </a:solidFill>
              </a:rPr>
              <a:t>Identify “Readiness” for SE</a:t>
            </a:r>
            <a:endParaRPr lang="en-US" dirty="0">
              <a:solidFill>
                <a:srgbClr val="0B5E8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8610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97709" y="2735771"/>
            <a:ext cx="7992578" cy="1212725"/>
          </a:xfrm>
        </p:spPr>
        <p:txBody>
          <a:bodyPr>
            <a:normAutofit/>
          </a:bodyPr>
          <a:lstStyle/>
          <a:p>
            <a:pPr algn="l">
              <a:lnSpc>
                <a:spcPct val="75000"/>
              </a:lnSpc>
            </a:pPr>
            <a:r>
              <a:rPr lang="en-US" sz="9600" spc="-150" dirty="0" smtClean="0"/>
              <a:t>Thank You</a:t>
            </a:r>
            <a:endParaRPr lang="en-US" sz="9600" b="1" spc="-150" dirty="0">
              <a:solidFill>
                <a:srgbClr val="1083CC"/>
              </a:solidFill>
              <a:latin typeface="Tw Cen MT"/>
              <a:cs typeface="Tw Cen MT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AE414-3075-5947-9763-EB7B740F304E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1D85B-9528-7F49-92C3-C86ECE5996FD}" type="datetime4">
              <a:rPr lang="en-CA" smtClean="0"/>
              <a:pPr/>
              <a:t>April-11-13</a:t>
            </a:fld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4294967295"/>
          </p:nvPr>
        </p:nvSpPr>
        <p:spPr>
          <a:xfrm>
            <a:off x="397708" y="5015487"/>
            <a:ext cx="7992579" cy="1078090"/>
          </a:xfrm>
        </p:spPr>
        <p:txBody>
          <a:bodyPr>
            <a:noAutofit/>
          </a:bodyPr>
          <a:lstStyle/>
          <a:p>
            <a:pPr marL="0" indent="0" algn="l">
              <a:lnSpc>
                <a:spcPct val="110000"/>
              </a:lnSpc>
              <a:buNone/>
            </a:pPr>
            <a:r>
              <a:rPr lang="en-GB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Norm </a:t>
            </a:r>
            <a:r>
              <a:rPr lang="en-GB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Tasevski</a:t>
            </a:r>
            <a:r>
              <a:rPr lang="en-GB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Co-Founder and Partner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algn="l">
              <a:lnSpc>
                <a:spcPct val="110000"/>
              </a:lnSpc>
              <a:buNone/>
            </a:pPr>
            <a:r>
              <a:rPr lang="en-GB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Venture Deli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9064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lum contrast="-34000"/>
            <a:alphaModFix amt="25000"/>
          </a:blip>
          <a:stretch>
            <a:fillRect/>
          </a:stretch>
        </p:blipFill>
        <p:spPr>
          <a:xfrm>
            <a:off x="0" y="0"/>
            <a:ext cx="9144000" cy="6897993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508DB-91DF-0A49-BB81-15079B998DBD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1752073" y="364505"/>
            <a:ext cx="6934727" cy="58791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B5E8B"/>
                </a:solidFill>
              </a:rPr>
              <a:t>Definition</a:t>
            </a:r>
            <a:endParaRPr lang="en-US" dirty="0">
              <a:solidFill>
                <a:srgbClr val="0B5E8B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948571" y="2137647"/>
            <a:ext cx="7497118" cy="21865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“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A Social entrepreneur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entury Gothic"/>
                <a:cs typeface="Century Gothic"/>
              </a:rPr>
              <a:t>is someone who recognizes a social problem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entury Gothic"/>
                <a:cs typeface="Century Gothic"/>
              </a:rPr>
              <a:t> </a:t>
            </a:r>
            <a:r>
              <a:rPr lang="en-US" sz="1600" dirty="0" smtClean="0">
                <a:solidFill>
                  <a:schemeClr val="tx2"/>
                </a:solidFill>
                <a:latin typeface="Century Gothic"/>
                <a:cs typeface="Century Gothic"/>
              </a:rPr>
              <a:t>and uses entrepreneurial principles to organize, create and</a:t>
            </a:r>
            <a:r>
              <a:rPr lang="en-US" sz="1400" dirty="0" smtClean="0">
                <a:solidFill>
                  <a:schemeClr val="tx2"/>
                </a:solidFill>
                <a:latin typeface="Century Gothic"/>
                <a:cs typeface="Century Gothic"/>
              </a:rPr>
              <a:t> </a:t>
            </a:r>
            <a:r>
              <a:rPr lang="en-US" sz="2800" dirty="0" smtClean="0">
                <a:solidFill>
                  <a:schemeClr val="tx2"/>
                </a:solidFill>
                <a:latin typeface="Century Gothic"/>
                <a:cs typeface="Century Gothic"/>
              </a:rPr>
              <a:t>mange a social venture </a:t>
            </a:r>
            <a:r>
              <a:rPr lang="en-US" sz="1400" dirty="0" smtClean="0">
                <a:solidFill>
                  <a:schemeClr val="tx2"/>
                </a:solidFill>
                <a:latin typeface="Century Gothic"/>
                <a:cs typeface="Century Gothic"/>
              </a:rPr>
              <a:t>to </a:t>
            </a:r>
            <a:r>
              <a:rPr lang="en-US" sz="2400" dirty="0" smtClean="0">
                <a:solidFill>
                  <a:schemeClr val="tx2"/>
                </a:solidFill>
                <a:latin typeface="Century Gothic"/>
                <a:cs typeface="Century Gothic"/>
              </a:rPr>
              <a:t>make social change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”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sz="1200" b="1" dirty="0" smtClean="0">
              <a:solidFill>
                <a:schemeClr val="tx2"/>
              </a:solidFill>
              <a:latin typeface="Century Gothic"/>
              <a:cs typeface="Century Gothic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200" b="1" dirty="0" smtClean="0">
                <a:solidFill>
                  <a:schemeClr val="tx2"/>
                </a:solidFill>
                <a:latin typeface="Century Gothic"/>
                <a:cs typeface="Century Gothic"/>
              </a:rPr>
              <a:t>Wikipedia</a:t>
            </a: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entury Gothic"/>
              <a:cs typeface="Century Gothic"/>
            </a:endParaRP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0614116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508DB-91DF-0A49-BB81-15079B998DBD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1752073" y="364505"/>
            <a:ext cx="6934727" cy="58791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B5E8B"/>
                </a:solidFill>
              </a:rPr>
              <a:t>Another Definition</a:t>
            </a:r>
            <a:endParaRPr lang="en-US" dirty="0">
              <a:solidFill>
                <a:srgbClr val="0B5E8B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1781" y="2657475"/>
            <a:ext cx="6350000" cy="4064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908" y="1995642"/>
            <a:ext cx="1407417" cy="13017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7253" y="2059051"/>
            <a:ext cx="1201069" cy="1435810"/>
          </a:xfrm>
          <a:prstGeom prst="rect">
            <a:avLst/>
          </a:prstGeom>
        </p:spPr>
      </p:pic>
      <p:sp>
        <p:nvSpPr>
          <p:cNvPr id="10" name=" 3"/>
          <p:cNvSpPr/>
          <p:nvPr/>
        </p:nvSpPr>
        <p:spPr>
          <a:xfrm rot="10621778">
            <a:off x="6347939" y="3596556"/>
            <a:ext cx="1921120" cy="1816792"/>
          </a:xfrm>
          <a:prstGeom prst="swooshArrow">
            <a:avLst>
              <a:gd name="adj1" fmla="val 16765"/>
              <a:gd name="adj2" fmla="val 17794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 3"/>
          <p:cNvSpPr/>
          <p:nvPr/>
        </p:nvSpPr>
        <p:spPr>
          <a:xfrm rot="6279055" flipV="1">
            <a:off x="5620833" y="3029609"/>
            <a:ext cx="1361398" cy="1365151"/>
          </a:xfrm>
          <a:prstGeom prst="swooshArrow">
            <a:avLst>
              <a:gd name="adj1" fmla="val 16765"/>
              <a:gd name="adj2" fmla="val 17794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 3"/>
          <p:cNvSpPr/>
          <p:nvPr/>
        </p:nvSpPr>
        <p:spPr>
          <a:xfrm rot="6443223" flipV="1">
            <a:off x="4760324" y="2658089"/>
            <a:ext cx="2133002" cy="2101242"/>
          </a:xfrm>
          <a:prstGeom prst="swooshArrow">
            <a:avLst>
              <a:gd name="adj1" fmla="val 16765"/>
              <a:gd name="adj2" fmla="val 17794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 3"/>
          <p:cNvSpPr/>
          <p:nvPr/>
        </p:nvSpPr>
        <p:spPr>
          <a:xfrm rot="11169090" flipH="1">
            <a:off x="793403" y="3320002"/>
            <a:ext cx="1558304" cy="1788400"/>
          </a:xfrm>
          <a:prstGeom prst="swooshArrow">
            <a:avLst>
              <a:gd name="adj1" fmla="val 16765"/>
              <a:gd name="adj2" fmla="val 17794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 3"/>
          <p:cNvSpPr/>
          <p:nvPr/>
        </p:nvSpPr>
        <p:spPr>
          <a:xfrm rot="5170440">
            <a:off x="2329154" y="2332983"/>
            <a:ext cx="1824886" cy="1699494"/>
          </a:xfrm>
          <a:prstGeom prst="swooshArrow">
            <a:avLst>
              <a:gd name="adj1" fmla="val 17654"/>
              <a:gd name="adj2" fmla="val 17259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 3"/>
          <p:cNvSpPr/>
          <p:nvPr/>
        </p:nvSpPr>
        <p:spPr>
          <a:xfrm rot="11864471" flipH="1">
            <a:off x="1831857" y="3294220"/>
            <a:ext cx="1769634" cy="1872230"/>
          </a:xfrm>
          <a:prstGeom prst="swooshArrow">
            <a:avLst>
              <a:gd name="adj1" fmla="val 16912"/>
              <a:gd name="adj2" fmla="val 17794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 3"/>
          <p:cNvSpPr/>
          <p:nvPr/>
        </p:nvSpPr>
        <p:spPr>
          <a:xfrm rot="9727295">
            <a:off x="6416857" y="3420134"/>
            <a:ext cx="1361398" cy="1221561"/>
          </a:xfrm>
          <a:prstGeom prst="swooshArrow">
            <a:avLst>
              <a:gd name="adj1" fmla="val 16765"/>
              <a:gd name="adj2" fmla="val 17794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7298889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457200" y="1977226"/>
            <a:ext cx="8229600" cy="3906227"/>
          </a:xfrm>
        </p:spPr>
        <p:txBody>
          <a:bodyPr>
            <a:normAutofit/>
          </a:bodyPr>
          <a:lstStyle/>
          <a:p>
            <a:pPr algn="ctr"/>
            <a:r>
              <a:rPr lang="en-GB" sz="3600" dirty="0" smtClean="0">
                <a:solidFill>
                  <a:srgbClr val="1083CC"/>
                </a:solidFill>
              </a:rPr>
              <a:t>Motive		</a:t>
            </a:r>
          </a:p>
          <a:p>
            <a:pPr algn="ctr"/>
            <a:endParaRPr lang="en-GB" sz="3600" dirty="0" smtClean="0">
              <a:solidFill>
                <a:srgbClr val="1083CC"/>
              </a:solidFill>
            </a:endParaRPr>
          </a:p>
          <a:p>
            <a:pPr algn="ctr"/>
            <a:r>
              <a:rPr lang="en-GB" sz="3600" dirty="0" smtClean="0">
                <a:solidFill>
                  <a:srgbClr val="1083CC"/>
                </a:solidFill>
              </a:rPr>
              <a:t>Intent			</a:t>
            </a:r>
          </a:p>
          <a:p>
            <a:pPr algn="ctr"/>
            <a:endParaRPr lang="en-GB" sz="3600" dirty="0" smtClean="0">
              <a:solidFill>
                <a:srgbClr val="1083CC"/>
              </a:solidFill>
            </a:endParaRPr>
          </a:p>
          <a:p>
            <a:pPr algn="ctr"/>
            <a:r>
              <a:rPr lang="en-GB" sz="3600" dirty="0" smtClean="0">
                <a:solidFill>
                  <a:srgbClr val="1083CC"/>
                </a:solidFill>
              </a:rPr>
              <a:t>Permanence</a:t>
            </a:r>
          </a:p>
          <a:p>
            <a:endParaRPr lang="en-GB" sz="3600" dirty="0">
              <a:solidFill>
                <a:srgbClr val="1083CC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B39F7-CE9F-A541-8877-E2F9610DF66A}" type="datetime4">
              <a:rPr lang="en-CA" smtClean="0"/>
              <a:pPr/>
              <a:t>April-11-13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AE414-3075-5947-9763-EB7B740F304E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752073" y="70549"/>
            <a:ext cx="6934727" cy="587913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B5E8B"/>
                </a:solidFill>
              </a:rPr>
              <a:t>Distinguishing Entrepreneurship from “Social Entrepreneurship”</a:t>
            </a:r>
            <a:endParaRPr lang="en-US" dirty="0">
              <a:solidFill>
                <a:srgbClr val="0B5E8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3859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B133A-EBEC-D843-85E2-1BF49CCC2362}" type="datetime4">
              <a:rPr lang="en-CA" smtClean="0"/>
              <a:pPr/>
              <a:t>April-11-13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AE414-3075-5947-9763-EB7B740F304E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460" r="3509"/>
          <a:stretch/>
        </p:blipFill>
        <p:spPr>
          <a:xfrm>
            <a:off x="0" y="-1"/>
            <a:ext cx="9143999" cy="679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6977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B133A-EBEC-D843-85E2-1BF49CCC2362}" type="datetime4">
              <a:rPr lang="en-CA" smtClean="0"/>
              <a:pPr/>
              <a:t>April-11-13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AE414-3075-5947-9763-EB7B740F304E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Motive?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7732"/>
          <a:stretch/>
        </p:blipFill>
        <p:spPr>
          <a:xfrm>
            <a:off x="121604" y="1810335"/>
            <a:ext cx="4501278" cy="36412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6300" y="2400300"/>
            <a:ext cx="2781300" cy="2057400"/>
          </a:xfrm>
          <a:prstGeom prst="rect">
            <a:avLst/>
          </a:prstGeom>
        </p:spPr>
      </p:pic>
      <p:sp>
        <p:nvSpPr>
          <p:cNvPr id="8" name="Text Placeholder 6"/>
          <p:cNvSpPr txBox="1">
            <a:spLocks/>
          </p:cNvSpPr>
          <p:nvPr/>
        </p:nvSpPr>
        <p:spPr>
          <a:xfrm>
            <a:off x="4053485" y="3201273"/>
            <a:ext cx="2444424" cy="14257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1083CC"/>
              </a:buClr>
              <a:buFont typeface="Arial"/>
              <a:buChar char="•"/>
              <a:defRPr sz="3200" kern="1200">
                <a:solidFill>
                  <a:srgbClr val="04213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1083CC"/>
              </a:buClr>
              <a:buFont typeface="Arial"/>
              <a:buChar char="–"/>
              <a:defRPr sz="2800" kern="1200">
                <a:solidFill>
                  <a:srgbClr val="04213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1083CC"/>
              </a:buClr>
              <a:buFont typeface="Arial"/>
              <a:buChar char="•"/>
              <a:defRPr sz="2400" kern="1200">
                <a:solidFill>
                  <a:srgbClr val="04213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1083CC"/>
              </a:buClr>
              <a:buFont typeface="Arial"/>
              <a:buChar char="–"/>
              <a:defRPr sz="2000" kern="1200">
                <a:solidFill>
                  <a:srgbClr val="04213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1083CC"/>
              </a:buClr>
              <a:buFont typeface="Arial"/>
              <a:buChar char="»"/>
              <a:defRPr sz="2000" kern="1200">
                <a:solidFill>
                  <a:srgbClr val="04213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3600" dirty="0" smtClean="0">
                <a:solidFill>
                  <a:srgbClr val="1083CC"/>
                </a:solidFill>
              </a:rPr>
              <a:t>Or</a:t>
            </a:r>
          </a:p>
          <a:p>
            <a:endParaRPr lang="en-GB" sz="3600" dirty="0">
              <a:solidFill>
                <a:srgbClr val="108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2484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wilight">
      <a:maj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1538</TotalTime>
  <Words>1640</Words>
  <Application>Microsoft Office PowerPoint</Application>
  <PresentationFormat>On-screen Show (4:3)</PresentationFormat>
  <Paragraphs>299</Paragraphs>
  <Slides>41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8" baseType="lpstr">
      <vt:lpstr>Arial</vt:lpstr>
      <vt:lpstr>Papyrus</vt:lpstr>
      <vt:lpstr>Tw Cen MT</vt:lpstr>
      <vt:lpstr>Corbel</vt:lpstr>
      <vt:lpstr>Century Gothic</vt:lpstr>
      <vt:lpstr>Calibri</vt:lpstr>
      <vt:lpstr>Office Theme</vt:lpstr>
      <vt:lpstr>Social Entrepreneurship An Overview</vt:lpstr>
      <vt:lpstr>PowerPoint Presentation</vt:lpstr>
      <vt:lpstr>PowerPoint Presentation</vt:lpstr>
      <vt:lpstr>Understanding Social Entrepreneurship…</vt:lpstr>
      <vt:lpstr>Definition</vt:lpstr>
      <vt:lpstr>Another Definition</vt:lpstr>
      <vt:lpstr>Distinguishing Entrepreneurship from “Social Entrepreneurship”</vt:lpstr>
      <vt:lpstr>PowerPoint Presentation</vt:lpstr>
      <vt:lpstr>Motive?</vt:lpstr>
      <vt:lpstr>Intent</vt:lpstr>
      <vt:lpstr>Permanence</vt:lpstr>
      <vt:lpstr>PowerPoint Presentation</vt:lpstr>
      <vt:lpstr>Motive</vt:lpstr>
      <vt:lpstr>Intent</vt:lpstr>
      <vt:lpstr>Permanence</vt:lpstr>
      <vt:lpstr>What Motivates the Social Entrepreneur</vt:lpstr>
      <vt:lpstr>Distinguishing Entrepreneurship from “Social Entrepreneurship”</vt:lpstr>
      <vt:lpstr>Other Differences</vt:lpstr>
      <vt:lpstr>Understanding Social Enterprise…</vt:lpstr>
      <vt:lpstr>PowerPoint Presentation</vt:lpstr>
      <vt:lpstr>PowerPoint Presentation</vt:lpstr>
      <vt:lpstr>PowerPoint Presentation</vt:lpstr>
      <vt:lpstr>PowerPoint Presentation</vt:lpstr>
      <vt:lpstr>A Test…</vt:lpstr>
      <vt:lpstr>A Test…</vt:lpstr>
      <vt:lpstr>What “Social Enterprise” is and is not…</vt:lpstr>
      <vt:lpstr>Distinguishing Traditional Business from “Social Enterprise”</vt:lpstr>
      <vt:lpstr>PowerPoint Presentation</vt:lpstr>
      <vt:lpstr>PowerPoint Presentation</vt:lpstr>
      <vt:lpstr>Opportunity Assessment: Step 1</vt:lpstr>
      <vt:lpstr>Opportunity Assessment: Step 1</vt:lpstr>
      <vt:lpstr>Opportunity Assessment: Step 2</vt:lpstr>
      <vt:lpstr>Opportunity Assessment: Step 2</vt:lpstr>
      <vt:lpstr>Opportunity Assessment: Step 2</vt:lpstr>
      <vt:lpstr>PowerPoint Presentation</vt:lpstr>
      <vt:lpstr>Tip…</vt:lpstr>
      <vt:lpstr>Are you Ready to Start a Social Enterprise?</vt:lpstr>
      <vt:lpstr>Identify “Readiness” for SE</vt:lpstr>
      <vt:lpstr>Identify “Readiness” for SE</vt:lpstr>
      <vt:lpstr>Identify “Readiness” for SE</vt:lpstr>
      <vt:lpstr>Thank You</vt:lpstr>
    </vt:vector>
  </TitlesOfParts>
  <Company>Young Creative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</dc:title>
  <dc:creator>Assaf Weisz;Norm Tasevski</dc:creator>
  <cp:lastModifiedBy>HP</cp:lastModifiedBy>
  <cp:revision>111</cp:revision>
  <dcterms:created xsi:type="dcterms:W3CDTF">2011-03-14T02:27:21Z</dcterms:created>
  <dcterms:modified xsi:type="dcterms:W3CDTF">2013-04-11T11:44:09Z</dcterms:modified>
</cp:coreProperties>
</file>