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2" r:id="rId2"/>
    <p:sldId id="303" r:id="rId3"/>
    <p:sldId id="352" r:id="rId4"/>
    <p:sldId id="327" r:id="rId5"/>
    <p:sldId id="323" r:id="rId6"/>
    <p:sldId id="306" r:id="rId7"/>
    <p:sldId id="337" r:id="rId8"/>
    <p:sldId id="339" r:id="rId9"/>
    <p:sldId id="351" r:id="rId10"/>
    <p:sldId id="350" r:id="rId11"/>
    <p:sldId id="336" r:id="rId12"/>
    <p:sldId id="342" r:id="rId13"/>
    <p:sldId id="343" r:id="rId14"/>
    <p:sldId id="344" r:id="rId15"/>
    <p:sldId id="345" r:id="rId16"/>
    <p:sldId id="346" r:id="rId17"/>
    <p:sldId id="329" r:id="rId18"/>
    <p:sldId id="348" r:id="rId19"/>
    <p:sldId id="349" r:id="rId20"/>
    <p:sldId id="335" r:id="rId21"/>
    <p:sldId id="298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84" autoAdjust="0"/>
  </p:normalViewPr>
  <p:slideViewPr>
    <p:cSldViewPr>
      <p:cViewPr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Gross Profit using Gross Margin to calculate SP</c:v>
                </c:pt>
              </c:strCache>
            </c:strRef>
          </c:tx>
          <c:spPr>
            <a:ln w="63500"/>
          </c:spPr>
          <c:cat>
            <c:numRef>
              <c:f>Sheet1!$C$2:$J$2</c:f>
              <c:numCache>
                <c:formatCode>0%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Sheet1!$C$3:$J$3</c:f>
              <c:numCache>
                <c:formatCode>_("$"* #,##0.00_);_("$"* \(#,##0.00\);_("$"* "-"??_);_(@_)</c:formatCode>
                <c:ptCount val="8"/>
                <c:pt idx="0">
                  <c:v>8.3333333333333286</c:v>
                </c:pt>
                <c:pt idx="1">
                  <c:v>18.75</c:v>
                </c:pt>
                <c:pt idx="2">
                  <c:v>32.142857142857153</c:v>
                </c:pt>
                <c:pt idx="3">
                  <c:v>50</c:v>
                </c:pt>
                <c:pt idx="4">
                  <c:v>75</c:v>
                </c:pt>
                <c:pt idx="5">
                  <c:v>112.5</c:v>
                </c:pt>
                <c:pt idx="6">
                  <c:v>174.99999999999997</c:v>
                </c:pt>
                <c:pt idx="7">
                  <c:v>300.00000000000006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Gross Profit using Cost Mark up to calculate SP</c:v>
                </c:pt>
              </c:strCache>
            </c:strRef>
          </c:tx>
          <c:spPr>
            <a:ln w="63500"/>
          </c:spPr>
          <c:cat>
            <c:numRef>
              <c:f>Sheet1!$C$2:$J$2</c:f>
              <c:numCache>
                <c:formatCode>0%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Sheet1!$C$4:$J$4</c:f>
              <c:numCache>
                <c:formatCode>_("$"* #,##0.00_);_("$"* \(#,##0.00\);_("$"* "-"??_);_(@_)</c:formatCode>
                <c:ptCount val="8"/>
                <c:pt idx="0">
                  <c:v>7.5</c:v>
                </c:pt>
                <c:pt idx="1">
                  <c:v>15</c:v>
                </c:pt>
                <c:pt idx="2">
                  <c:v>22.5</c:v>
                </c:pt>
                <c:pt idx="3">
                  <c:v>30</c:v>
                </c:pt>
                <c:pt idx="4">
                  <c:v>37.5</c:v>
                </c:pt>
                <c:pt idx="5">
                  <c:v>45</c:v>
                </c:pt>
                <c:pt idx="6">
                  <c:v>52.5</c:v>
                </c:pt>
                <c:pt idx="7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804224"/>
        <c:axId val="220805760"/>
      </c:lineChart>
      <c:catAx>
        <c:axId val="22080422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220805760"/>
        <c:crosses val="autoZero"/>
        <c:auto val="1"/>
        <c:lblAlgn val="ctr"/>
        <c:lblOffset val="100"/>
        <c:tickLblSkip val="1"/>
        <c:noMultiLvlLbl val="0"/>
      </c:catAx>
      <c:valAx>
        <c:axId val="220805760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220804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434642977591692"/>
          <c:y val="0.26959611077942081"/>
          <c:w val="0.34158068207253139"/>
          <c:h val="0.40093688609787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C96AF-755C-45AF-99C9-764017DBDD0D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26436-1DD4-49D9-8E8E-583BC56CA2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221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11862-6004-4369-9E2F-B8C4833C67AF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AA664-CBF7-4E9D-91AB-A44C17A77B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89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03D0-605E-4D67-8337-BFB801222D6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745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2FAD-B36D-0241-9589-47E2E6F50E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7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2FAD-B36D-0241-9589-47E2E6F50E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7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A664-CBF7-4E9D-91AB-A44C17A77B2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59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A664-CBF7-4E9D-91AB-A44C17A77B2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59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A664-CBF7-4E9D-91AB-A44C17A77B2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9251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A664-CBF7-4E9D-91AB-A44C17A77B2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9251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A664-CBF7-4E9D-91AB-A44C17A77B2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9251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A664-CBF7-4E9D-91AB-A44C17A77B2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274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A664-CBF7-4E9D-91AB-A44C17A77B22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274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A664-CBF7-4E9D-91AB-A44C17A77B22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925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2FAD-B36D-0241-9589-47E2E6F50E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88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A664-CBF7-4E9D-91AB-A44C17A77B2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2803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FCEC7-67F6-44EB-A56F-8B9ACC0AFC3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6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A664-CBF7-4E9D-91AB-A44C17A77B2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25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A664-CBF7-4E9D-91AB-A44C17A77B2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389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03D0-605E-4D67-8337-BFB801222D6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5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2FAD-B36D-0241-9589-47E2E6F50E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2FAD-B36D-0241-9589-47E2E6F50E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7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2FAD-B36D-0241-9589-47E2E6F50E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7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2FAD-B36D-0241-9589-47E2E6F50E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62F9-1CF5-4266-93B1-A883CCDD785C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FFE5-A784-4826-82DD-EED6DDACAF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1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62F9-1CF5-4266-93B1-A883CCDD785C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FFE5-A784-4826-82DD-EED6DDACAF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1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62F9-1CF5-4266-93B1-A883CCDD785C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FFE5-A784-4826-82DD-EED6DDACAF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784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62F9-1CF5-4266-93B1-A883CCDD785C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FFE5-A784-4826-82DD-EED6DDACAF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663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62F9-1CF5-4266-93B1-A883CCDD785C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FFE5-A784-4826-82DD-EED6DDACAF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3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62F9-1CF5-4266-93B1-A883CCDD785C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FFE5-A784-4826-82DD-EED6DDACAF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562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62F9-1CF5-4266-93B1-A883CCDD785C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FFE5-A784-4826-82DD-EED6DDACAF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116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62F9-1CF5-4266-93B1-A883CCDD785C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FFE5-A784-4826-82DD-EED6DDACAF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20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62F9-1CF5-4266-93B1-A883CCDD785C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FFE5-A784-4826-82DD-EED6DDACAF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50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62F9-1CF5-4266-93B1-A883CCDD785C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FFE5-A784-4826-82DD-EED6DDACAF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36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62F9-1CF5-4266-93B1-A883CCDD785C}" type="datetimeFigureOut">
              <a:rPr lang="en-CA" smtClean="0"/>
              <a:t>22/03/2013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FFE5-A784-4826-82DD-EED6DDACAF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66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A62F9-1CF5-4266-93B1-A883CCDD785C}" type="datetimeFigureOut">
              <a:rPr lang="en-CA" smtClean="0"/>
              <a:t>22/03/2013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FFE5-A784-4826-82DD-EED6DDACAFB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EPC_Slogan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25344"/>
            <a:ext cx="2463800" cy="152400"/>
          </a:xfrm>
          <a:prstGeom prst="rect">
            <a:avLst/>
          </a:prstGeom>
        </p:spPr>
      </p:pic>
      <p:pic>
        <p:nvPicPr>
          <p:cNvPr id="8" name="Picture 7" descr="EPC_LOGO_Only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74964"/>
            <a:ext cx="792088" cy="4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4.xlsx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ffectiveprofessionalconsulting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epasianotto@focalpointcoaching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Improving Your Business’s Profitability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Learn how to analyse your pricing on products and services to focus on profits.</a:t>
            </a:r>
            <a:endParaRPr lang="en-CA" dirty="0"/>
          </a:p>
        </p:txBody>
      </p:sp>
      <p:pic>
        <p:nvPicPr>
          <p:cNvPr id="4" name="Picture 3" descr="2434-RevisedLogo4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33726"/>
            <a:ext cx="1431683" cy="5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Check Point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your total fixed costs and expenses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What makes it up?</a:t>
            </a:r>
          </a:p>
          <a:p>
            <a:pPr lvl="1"/>
            <a:r>
              <a:rPr lang="en-US" dirty="0" smtClean="0"/>
              <a:t>This number is a key baseline number that you must recover through profits</a:t>
            </a:r>
          </a:p>
          <a:p>
            <a:pPr lvl="1"/>
            <a:r>
              <a:rPr lang="en-US" dirty="0" smtClean="0"/>
              <a:t>Look for ways to minimize these</a:t>
            </a:r>
          </a:p>
          <a:p>
            <a:pPr lvl="2"/>
            <a:r>
              <a:rPr lang="en-US" dirty="0" smtClean="0"/>
              <a:t>Ideas?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2339293"/>
            <a:ext cx="626469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1">
                    <a:lumMod val="75000"/>
                  </a:schemeClr>
                </a:solidFill>
              </a:rPr>
              <a:t>What is your Number?</a:t>
            </a:r>
            <a:endParaRPr lang="en-CA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 Even = What volume of units do you need to sell to recover all your fixed costs and expenses?</a:t>
            </a:r>
          </a:p>
          <a:p>
            <a:pPr lvl="1"/>
            <a:r>
              <a:rPr lang="en-US" dirty="0" smtClean="0"/>
              <a:t>Calculate Total</a:t>
            </a:r>
          </a:p>
          <a:p>
            <a:pPr lvl="1"/>
            <a:r>
              <a:rPr lang="en-US" dirty="0" smtClean="0"/>
              <a:t>For each Product or Service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27784" y="4757096"/>
            <a:ext cx="439248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sz="3600" dirty="0" smtClean="0">
                <a:solidFill>
                  <a:schemeClr val="tx1">
                    <a:lumMod val="75000"/>
                  </a:schemeClr>
                </a:solidFill>
              </a:rPr>
              <a:t>What is your break even level?</a:t>
            </a:r>
            <a:endParaRPr lang="en-CA" sz="3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6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Break Even Working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Selling price = $125.00</a:t>
            </a:r>
          </a:p>
          <a:p>
            <a:pPr marL="0" indent="0">
              <a:buNone/>
            </a:pPr>
            <a:r>
              <a:rPr lang="en-CA" dirty="0" smtClean="0"/>
              <a:t>Fixed Costs and Expenses total = $250,000 *</a:t>
            </a:r>
          </a:p>
          <a:p>
            <a:pPr marL="0" indent="0">
              <a:buNone/>
            </a:pPr>
            <a:r>
              <a:rPr lang="en-CA" dirty="0" smtClean="0"/>
              <a:t>Variable Cost =  $75.00 </a:t>
            </a:r>
          </a:p>
          <a:p>
            <a:pPr marL="0" indent="0"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Breakeven =  Total Fixed Costs and Expenses divided  by (Selling price – Variable Cost)</a:t>
            </a:r>
          </a:p>
          <a:p>
            <a:pPr marL="0" indent="0"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rgbClr val="00B050"/>
                </a:solidFill>
              </a:rPr>
              <a:t>Step 1 		$125.00 - $75.00 = $50.00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B050"/>
                </a:solidFill>
              </a:rPr>
              <a:t>Step 2                   $250,000/$50.00 =  5,000 units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05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Break Even Working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Therefore Total Sales must be at least</a:t>
            </a:r>
          </a:p>
          <a:p>
            <a:pPr marL="0" indent="0"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rgbClr val="00B050"/>
                </a:solidFill>
              </a:rPr>
              <a:t> 5,000 units  X $125.00 =  $625,000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339752" y="4156931"/>
            <a:ext cx="439248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sz="3600" dirty="0" smtClean="0">
                <a:solidFill>
                  <a:schemeClr val="tx1">
                    <a:lumMod val="75000"/>
                  </a:schemeClr>
                </a:solidFill>
              </a:rPr>
              <a:t>What is your total sales needed? How are you tracking?</a:t>
            </a:r>
            <a:endParaRPr lang="en-CA" sz="3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Cost Mark up and Gross Margin Pricing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Cost Mark –up</a:t>
            </a:r>
          </a:p>
          <a:p>
            <a:pPr lvl="1"/>
            <a:r>
              <a:rPr lang="en-CA" dirty="0" smtClean="0"/>
              <a:t>Add a dollar value to your Cost to determine Selling Price</a:t>
            </a:r>
          </a:p>
          <a:p>
            <a:pPr lvl="1"/>
            <a:r>
              <a:rPr lang="en-CA" dirty="0" smtClean="0"/>
              <a:t>Apply a factor to your costs to Determine your Selling Price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Gross Margin</a:t>
            </a:r>
            <a:endParaRPr lang="en-CA" dirty="0">
              <a:solidFill>
                <a:srgbClr val="FF0000"/>
              </a:solidFill>
            </a:endParaRPr>
          </a:p>
          <a:p>
            <a:pPr lvl="1"/>
            <a:r>
              <a:rPr lang="en-CA" dirty="0" smtClean="0"/>
              <a:t>Use a predetermined desired Margin to determine your Selling Price</a:t>
            </a:r>
            <a:endParaRPr lang="en-CA" dirty="0"/>
          </a:p>
          <a:p>
            <a:pPr marL="914400" lvl="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50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Cost Mark up and Gross Margin Pricing </a:t>
            </a:r>
            <a:r>
              <a:rPr lang="en-CA" dirty="0" smtClean="0"/>
              <a:t>Methods Compared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u="sng" dirty="0" smtClean="0"/>
              <a:t>Cost Mark up </a:t>
            </a:r>
          </a:p>
          <a:p>
            <a:pPr marL="0" indent="0">
              <a:buNone/>
            </a:pPr>
            <a:r>
              <a:rPr lang="en-CA" dirty="0" smtClean="0"/>
              <a:t>Cost = $75.00</a:t>
            </a:r>
          </a:p>
          <a:p>
            <a:pPr marL="0" indent="0">
              <a:buNone/>
            </a:pPr>
            <a:r>
              <a:rPr lang="en-CA" dirty="0" smtClean="0"/>
              <a:t>Mark up = $30.00 or 40%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Selling Price </a:t>
            </a:r>
            <a:r>
              <a:rPr lang="en-CA" smtClean="0"/>
              <a:t>= $105.00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Calculated as:</a:t>
            </a:r>
          </a:p>
          <a:p>
            <a:pPr marL="0" indent="0">
              <a:buNone/>
            </a:pPr>
            <a:r>
              <a:rPr lang="en-CA" dirty="0" smtClean="0"/>
              <a:t>$75.00 +$30.00=$105.00</a:t>
            </a:r>
          </a:p>
          <a:p>
            <a:pPr marL="0" indent="0">
              <a:buNone/>
            </a:pPr>
            <a:r>
              <a:rPr lang="en-CA" dirty="0" smtClean="0"/>
              <a:t>or</a:t>
            </a:r>
          </a:p>
          <a:p>
            <a:pPr marL="0" indent="0">
              <a:buNone/>
            </a:pPr>
            <a:r>
              <a:rPr lang="en-CA" dirty="0" smtClean="0"/>
              <a:t>$75.00*1.40= $105.00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Profit = $30.00 (28.6%)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914400" lvl="2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u="sng" dirty="0" smtClean="0"/>
              <a:t>Gross Margin</a:t>
            </a:r>
          </a:p>
          <a:p>
            <a:pPr marL="0" indent="0">
              <a:buNone/>
            </a:pPr>
            <a:r>
              <a:rPr lang="en-CA" dirty="0"/>
              <a:t>Cost = $75.00</a:t>
            </a:r>
          </a:p>
          <a:p>
            <a:pPr marL="0" indent="0">
              <a:buNone/>
            </a:pPr>
            <a:r>
              <a:rPr lang="en-CA" dirty="0" smtClean="0"/>
              <a:t>Desired Margin % = 40</a:t>
            </a:r>
            <a:r>
              <a:rPr lang="en-CA" dirty="0"/>
              <a:t>%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Selling Price = </a:t>
            </a:r>
            <a:r>
              <a:rPr lang="en-CA" dirty="0" smtClean="0"/>
              <a:t>$125.00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Calculated as:</a:t>
            </a:r>
          </a:p>
          <a:p>
            <a:pPr marL="0" indent="0">
              <a:buNone/>
            </a:pPr>
            <a:r>
              <a:rPr lang="en-CA" dirty="0"/>
              <a:t>$</a:t>
            </a:r>
            <a:r>
              <a:rPr lang="en-CA" dirty="0" smtClean="0"/>
              <a:t>75.00/(1-.40)=$125.00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Profit = </a:t>
            </a:r>
            <a:r>
              <a:rPr lang="en-CA" dirty="0" smtClean="0"/>
              <a:t>$50.00  (40%)</a:t>
            </a:r>
            <a:endParaRPr lang="en-CA" dirty="0"/>
          </a:p>
          <a:p>
            <a:pPr marL="0" indent="0" algn="ctr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31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Cost Mark up and Gross Margin Pricing </a:t>
            </a:r>
            <a:r>
              <a:rPr lang="en-CA" dirty="0" smtClean="0"/>
              <a:t>Methods Impact to Gross Profit $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8383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Up-Down Arrow 6"/>
          <p:cNvSpPr/>
          <p:nvPr/>
        </p:nvSpPr>
        <p:spPr>
          <a:xfrm flipH="1">
            <a:off x="5299991" y="3212976"/>
            <a:ext cx="216024" cy="1512168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4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 Pricing Model</a:t>
            </a:r>
            <a:endParaRPr lang="en-C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162858"/>
              </p:ext>
            </p:extLst>
          </p:nvPr>
        </p:nvGraphicFramePr>
        <p:xfrm>
          <a:off x="683568" y="1772816"/>
          <a:ext cx="7632848" cy="4254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5" imgW="4476699" imgH="2495536" progId="Excel.Sheet.12">
                  <p:embed/>
                </p:oleObj>
              </mc:Choice>
              <mc:Fallback>
                <p:oleObj name="Worksheet" r:id="rId5" imgW="4476699" imgH="24955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1772816"/>
                        <a:ext cx="7632848" cy="4254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96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 Pricing Model</a:t>
            </a:r>
            <a:endParaRPr lang="en-C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958366"/>
              </p:ext>
            </p:extLst>
          </p:nvPr>
        </p:nvGraphicFramePr>
        <p:xfrm>
          <a:off x="683568" y="1772816"/>
          <a:ext cx="7632848" cy="4254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Worksheet" r:id="rId5" imgW="4476699" imgH="2495536" progId="Excel.Sheet.12">
                  <p:embed/>
                </p:oleObj>
              </mc:Choice>
              <mc:Fallback>
                <p:oleObj name="Worksheet" r:id="rId5" imgW="4476699" imgH="24955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1772816"/>
                        <a:ext cx="7632848" cy="4254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2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Affect of Discounts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Discounts must be carefully considered to not erode profits BEFORE fixed expenses are recovered.</a:t>
            </a:r>
          </a:p>
          <a:p>
            <a:endParaRPr lang="en-CA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898423"/>
              </p:ext>
            </p:extLst>
          </p:nvPr>
        </p:nvGraphicFramePr>
        <p:xfrm>
          <a:off x="1115616" y="2636912"/>
          <a:ext cx="6912768" cy="3853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Worksheet" r:id="rId5" imgW="4476699" imgH="2495536" progId="Excel.Sheet.12">
                  <p:embed/>
                </p:oleObj>
              </mc:Choice>
              <mc:Fallback>
                <p:oleObj name="Worksheet" r:id="rId5" imgW="4476699" imgH="2495536" progId="Excel.Shee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636912"/>
                        <a:ext cx="6912768" cy="3853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2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92" y="5301208"/>
            <a:ext cx="2962672" cy="571500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 smtClean="0"/>
              <a:t>Eloise Pasianotto </a:t>
            </a:r>
            <a:r>
              <a:rPr lang="en-US" sz="1800" dirty="0"/>
              <a:t>CMA MBA</a:t>
            </a:r>
            <a:r>
              <a:rPr lang="en-US" sz="2000" dirty="0"/>
              <a:t/>
            </a:r>
            <a:br>
              <a:rPr lang="en-US" sz="20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411760" y="6095318"/>
            <a:ext cx="3816424" cy="5760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“Focusing on Success”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067945" y="476672"/>
            <a:ext cx="4817368" cy="5328592"/>
          </a:xfrm>
        </p:spPr>
        <p:txBody>
          <a:bodyPr>
            <a:noAutofit/>
          </a:bodyPr>
          <a:lstStyle/>
          <a:p>
            <a:r>
              <a:rPr lang="en-CA" sz="2000" dirty="0"/>
              <a:t>As a Certified FocalPoint Business Coach </a:t>
            </a:r>
            <a:r>
              <a:rPr lang="en-CA" sz="2000" dirty="0" smtClean="0"/>
              <a:t>Eloise </a:t>
            </a:r>
            <a:r>
              <a:rPr lang="en-CA" sz="2000" dirty="0"/>
              <a:t>works with a broad spectrum of clients to increase their sales, profits, efficiencies and more in their businesses.  </a:t>
            </a:r>
          </a:p>
          <a:p>
            <a:r>
              <a:rPr lang="en-CA" sz="2000" dirty="0" smtClean="0"/>
              <a:t>She brings  </a:t>
            </a:r>
            <a:r>
              <a:rPr lang="en-CA" sz="2000" dirty="0"/>
              <a:t>over 28 years of award winning experience, </a:t>
            </a:r>
            <a:r>
              <a:rPr lang="en-CA" sz="2000" dirty="0" smtClean="0"/>
              <a:t>from various leadership </a:t>
            </a:r>
            <a:r>
              <a:rPr lang="en-CA" sz="2000" dirty="0"/>
              <a:t>roles </a:t>
            </a:r>
            <a:r>
              <a:rPr lang="en-CA" sz="2000" dirty="0" smtClean="0"/>
              <a:t>in </a:t>
            </a:r>
            <a:r>
              <a:rPr lang="en-CA" sz="2000" dirty="0"/>
              <a:t>the distribution, manufacturing and service industries </a:t>
            </a:r>
            <a:r>
              <a:rPr lang="en-CA" sz="2000" dirty="0" smtClean="0"/>
              <a:t>.</a:t>
            </a:r>
            <a:endParaRPr lang="en-CA" sz="2000" dirty="0"/>
          </a:p>
          <a:p>
            <a:r>
              <a:rPr lang="en-CA" sz="2000" dirty="0"/>
              <a:t>Eloise has presented </a:t>
            </a:r>
            <a:r>
              <a:rPr lang="en-CA" sz="2000" dirty="0" smtClean="0"/>
              <a:t>dozens </a:t>
            </a:r>
            <a:r>
              <a:rPr lang="en-CA" sz="2000" dirty="0"/>
              <a:t>of workshops to hundreds of professionals and business owners increasing their effectiveness and business results. </a:t>
            </a:r>
          </a:p>
          <a:p>
            <a:r>
              <a:rPr lang="en-CA" sz="2000" dirty="0"/>
              <a:t> She also specializes in working one on one and in group to help her clients achieve massive success in their business.</a:t>
            </a:r>
          </a:p>
        </p:txBody>
      </p:sp>
      <p:pic>
        <p:nvPicPr>
          <p:cNvPr id="8" name="Picture 7" descr="2434-RevisedLogo4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06050"/>
            <a:ext cx="1288977" cy="489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2880320" cy="4328617"/>
          </a:xfrm>
          <a:prstGeom prst="rect">
            <a:avLst/>
          </a:prstGeom>
          <a:ln w="825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961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Next Steps To g</a:t>
            </a:r>
            <a:r>
              <a:rPr lang="en-US" dirty="0" smtClean="0"/>
              <a:t>et </a:t>
            </a:r>
            <a:r>
              <a:rPr lang="en-US" dirty="0"/>
              <a:t>more control over your </a:t>
            </a:r>
            <a:r>
              <a:rPr lang="en-US" dirty="0" smtClean="0"/>
              <a:t>Profits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42108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your Breakeven Point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</a:t>
            </a:r>
            <a:r>
              <a:rPr lang="en-US" dirty="0"/>
              <a:t>your Pricing </a:t>
            </a:r>
            <a:r>
              <a:rPr lang="en-US" dirty="0" smtClean="0"/>
              <a:t>and Discounts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your costs and expenses</a:t>
            </a:r>
          </a:p>
          <a:p>
            <a:pPr lvl="1"/>
            <a:r>
              <a:rPr lang="en-US" dirty="0" smtClean="0"/>
              <a:t>Separate variable versus  fixed</a:t>
            </a:r>
          </a:p>
          <a:p>
            <a:pPr lvl="1"/>
            <a:r>
              <a:rPr lang="en-US" dirty="0" smtClean="0"/>
              <a:t>Plan in place for  regular review and reduction *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your products and services</a:t>
            </a:r>
          </a:p>
          <a:p>
            <a:pPr lvl="1"/>
            <a:r>
              <a:rPr lang="en-US" dirty="0" smtClean="0"/>
              <a:t>Know your Profit generators </a:t>
            </a:r>
          </a:p>
          <a:p>
            <a:pPr lvl="1"/>
            <a:r>
              <a:rPr lang="en-US" dirty="0" smtClean="0"/>
              <a:t>Address your Profit eaters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Tools to help</a:t>
            </a:r>
          </a:p>
          <a:p>
            <a:pPr lvl="1"/>
            <a:r>
              <a:rPr lang="en-US" dirty="0" smtClean="0"/>
              <a:t>Pricing matrix model</a:t>
            </a:r>
          </a:p>
          <a:p>
            <a:pPr lvl="1"/>
            <a:r>
              <a:rPr lang="en-US" dirty="0" smtClean="0"/>
              <a:t> * </a:t>
            </a:r>
            <a:r>
              <a:rPr lang="en-US" sz="3800" b="1" dirty="0" smtClean="0"/>
              <a:t>PIC  </a:t>
            </a:r>
            <a:r>
              <a:rPr lang="en-US" dirty="0" smtClean="0"/>
              <a:t>Profit improver Checklist for Costs and Expenses</a:t>
            </a:r>
          </a:p>
        </p:txBody>
      </p:sp>
    </p:spTree>
    <p:extLst>
      <p:ext uri="{BB962C8B-B14F-4D97-AF65-F5344CB8AC3E}">
        <p14:creationId xmlns:p14="http://schemas.microsoft.com/office/powerpoint/2010/main" val="35498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83768" y="476672"/>
            <a:ext cx="3744416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sz="5400" dirty="0" smtClean="0"/>
              <a:t>Thank you</a:t>
            </a:r>
            <a:endParaRPr sz="5400" dirty="0"/>
          </a:p>
        </p:txBody>
      </p:sp>
      <p:sp>
        <p:nvSpPr>
          <p:cNvPr id="58371" name="Subtitle 4"/>
          <p:cNvSpPr>
            <a:spLocks noGrp="1"/>
          </p:cNvSpPr>
          <p:nvPr>
            <p:ph type="subTitle" idx="1"/>
          </p:nvPr>
        </p:nvSpPr>
        <p:spPr>
          <a:xfrm>
            <a:off x="467544" y="1821815"/>
            <a:ext cx="8064896" cy="4176465"/>
          </a:xfrm>
        </p:spPr>
        <p:txBody>
          <a:bodyPr>
            <a:normAutofit fontScale="40000" lnSpcReduction="20000"/>
          </a:bodyPr>
          <a:lstStyle/>
          <a:p>
            <a:pPr algn="l" eaLnBrk="1" hangingPunct="1"/>
            <a:r>
              <a:rPr lang="en-CA" sz="4500" dirty="0" smtClean="0">
                <a:solidFill>
                  <a:schemeClr val="tx1"/>
                </a:solidFill>
              </a:rPr>
              <a:t>For </a:t>
            </a:r>
            <a:r>
              <a:rPr lang="en-CA" sz="4500" dirty="0">
                <a:solidFill>
                  <a:schemeClr val="tx1"/>
                </a:solidFill>
              </a:rPr>
              <a:t>letting me share </a:t>
            </a:r>
            <a:r>
              <a:rPr lang="en-CA" sz="4500" dirty="0" smtClean="0">
                <a:solidFill>
                  <a:schemeClr val="tx1"/>
                </a:solidFill>
              </a:rPr>
              <a:t>some concepts with </a:t>
            </a:r>
            <a:r>
              <a:rPr lang="en-CA" sz="4500" dirty="0">
                <a:solidFill>
                  <a:schemeClr val="tx1"/>
                </a:solidFill>
              </a:rPr>
              <a:t>you </a:t>
            </a:r>
            <a:r>
              <a:rPr lang="en-CA" sz="4500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/>
            <a:endParaRPr lang="en-CA" sz="4500" dirty="0">
              <a:solidFill>
                <a:schemeClr val="tx1"/>
              </a:solidFill>
            </a:endParaRPr>
          </a:p>
          <a:p>
            <a:pPr algn="l"/>
            <a:r>
              <a:rPr lang="en-CA" sz="4500" dirty="0">
                <a:solidFill>
                  <a:schemeClr val="tx1"/>
                </a:solidFill>
              </a:rPr>
              <a:t>I hope you take action </a:t>
            </a:r>
            <a:r>
              <a:rPr lang="en-CA" sz="4500" dirty="0" smtClean="0">
                <a:solidFill>
                  <a:schemeClr val="tx1"/>
                </a:solidFill>
              </a:rPr>
              <a:t>and </a:t>
            </a:r>
            <a:r>
              <a:rPr lang="en-CA" sz="4500" dirty="0">
                <a:solidFill>
                  <a:schemeClr val="tx1"/>
                </a:solidFill>
              </a:rPr>
              <a:t>have a positive effect on your </a:t>
            </a:r>
            <a:r>
              <a:rPr lang="en-CA" sz="4500" dirty="0" smtClean="0">
                <a:solidFill>
                  <a:schemeClr val="tx1"/>
                </a:solidFill>
              </a:rPr>
              <a:t>business</a:t>
            </a:r>
            <a:r>
              <a:rPr lang="en-CA" sz="4500" dirty="0">
                <a:solidFill>
                  <a:schemeClr val="tx1"/>
                </a:solidFill>
              </a:rPr>
              <a:t>!</a:t>
            </a:r>
            <a:endParaRPr lang="en-CA" sz="4500" dirty="0" smtClean="0">
              <a:solidFill>
                <a:schemeClr val="tx1"/>
              </a:solidFill>
            </a:endParaRPr>
          </a:p>
          <a:p>
            <a:pPr algn="l"/>
            <a:endParaRPr lang="en-CA" sz="4500" dirty="0">
              <a:solidFill>
                <a:schemeClr val="tx1"/>
              </a:solidFill>
            </a:endParaRPr>
          </a:p>
          <a:p>
            <a:pPr algn="l"/>
            <a:r>
              <a:rPr lang="en-CA" sz="4500" dirty="0">
                <a:solidFill>
                  <a:schemeClr val="tx1"/>
                </a:solidFill>
              </a:rPr>
              <a:t>If you would like </a:t>
            </a:r>
            <a:r>
              <a:rPr lang="en-CA" sz="4500" dirty="0" smtClean="0">
                <a:solidFill>
                  <a:schemeClr val="tx1"/>
                </a:solidFill>
              </a:rPr>
              <a:t>to receive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4500" dirty="0" smtClean="0">
                <a:solidFill>
                  <a:schemeClr val="tx1"/>
                </a:solidFill>
              </a:rPr>
              <a:t>Pricing model template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4500" dirty="0" smtClean="0">
                <a:solidFill>
                  <a:schemeClr val="tx1"/>
                </a:solidFill>
              </a:rPr>
              <a:t>PIC Profit Improver Checklist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sz="4500" dirty="0" smtClean="0">
                <a:solidFill>
                  <a:schemeClr val="tx1"/>
                </a:solidFill>
              </a:rPr>
              <a:t>Questions and/or more information</a:t>
            </a:r>
            <a:endParaRPr lang="en-CA" sz="45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CA" sz="4500" dirty="0" smtClean="0">
              <a:solidFill>
                <a:schemeClr val="tx1"/>
              </a:solidFill>
            </a:endParaRPr>
          </a:p>
          <a:p>
            <a:pPr algn="l"/>
            <a:r>
              <a:rPr lang="en-CA" sz="4500" dirty="0" smtClean="0">
                <a:solidFill>
                  <a:schemeClr val="tx1"/>
                </a:solidFill>
              </a:rPr>
              <a:t>Please contact me at either: </a:t>
            </a:r>
            <a:r>
              <a:rPr lang="en-CA" sz="4500" dirty="0" smtClean="0">
                <a:solidFill>
                  <a:schemeClr val="tx1"/>
                </a:solidFill>
                <a:hlinkClick r:id="rId3"/>
              </a:rPr>
              <a:t>info@effectiveprofessionalconsulting.com</a:t>
            </a:r>
            <a:endParaRPr lang="en-CA" sz="4500" dirty="0" smtClean="0">
              <a:solidFill>
                <a:schemeClr val="tx1"/>
              </a:solidFill>
            </a:endParaRPr>
          </a:p>
          <a:p>
            <a:pPr algn="l"/>
            <a:r>
              <a:rPr lang="en-CA" sz="4500" dirty="0" smtClean="0">
                <a:solidFill>
                  <a:schemeClr val="tx1"/>
                </a:solidFill>
              </a:rPr>
              <a:t>Or call 289-553-0241</a:t>
            </a:r>
          </a:p>
          <a:p>
            <a:pPr algn="l"/>
            <a:endParaRPr lang="en-CA" sz="4500" dirty="0">
              <a:solidFill>
                <a:schemeClr val="tx1"/>
              </a:solidFill>
              <a:hlinkClick r:id="rId4"/>
            </a:endParaRPr>
          </a:p>
          <a:p>
            <a:pPr algn="l"/>
            <a:r>
              <a:rPr lang="en-CA" sz="4500" dirty="0" smtClean="0">
                <a:solidFill>
                  <a:schemeClr val="tx1"/>
                </a:solidFill>
              </a:rPr>
              <a:t>Have a profitable 2013!</a:t>
            </a:r>
          </a:p>
          <a:p>
            <a:pPr algn="l"/>
            <a:endParaRPr lang="en-CA" sz="4500" dirty="0">
              <a:solidFill>
                <a:schemeClr val="tx1"/>
              </a:solidFill>
            </a:endParaRPr>
          </a:p>
          <a:p>
            <a:pPr algn="l"/>
            <a:r>
              <a:rPr lang="en-CA" sz="4500" dirty="0" smtClean="0">
                <a:solidFill>
                  <a:schemeClr val="tx1"/>
                </a:solidFill>
              </a:rPr>
              <a:t>Eloise Pasianotto CMA MBA</a:t>
            </a:r>
            <a:endParaRPr lang="en-CA" sz="20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26991"/>
            <a:ext cx="19050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/>
          <a:lstStyle/>
          <a:p>
            <a:r>
              <a:rPr lang="en-CA" dirty="0" smtClean="0"/>
              <a:t>How can you increase Profits?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6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Objectives today: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Understand the impact of Costs and Expenses on your Breakeven point.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Learn the impact of gross margin and cost mark up methods on your profitability.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Build a pricing model </a:t>
            </a:r>
            <a:r>
              <a:rPr lang="en-CA" dirty="0" smtClean="0"/>
              <a:t>to understand the impact of pricing and the affect discounts have on your business</a:t>
            </a:r>
          </a:p>
        </p:txBody>
      </p:sp>
    </p:spTree>
    <p:extLst>
      <p:ext uri="{BB962C8B-B14F-4D97-AF65-F5344CB8AC3E}">
        <p14:creationId xmlns:p14="http://schemas.microsoft.com/office/powerpoint/2010/main" val="8368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Definitions of key terms and some questions</a:t>
            </a:r>
          </a:p>
          <a:p>
            <a:r>
              <a:rPr lang="en-CA" dirty="0" smtClean="0"/>
              <a:t>Cost </a:t>
            </a:r>
            <a:r>
              <a:rPr lang="en-CA" dirty="0"/>
              <a:t>Mark up and Gross Margin Pricing Methods</a:t>
            </a:r>
          </a:p>
          <a:p>
            <a:r>
              <a:rPr lang="en-CA" dirty="0" smtClean="0"/>
              <a:t>Pricing Model</a:t>
            </a:r>
          </a:p>
          <a:p>
            <a:r>
              <a:rPr lang="en-CA" dirty="0"/>
              <a:t>Affect of Discounts</a:t>
            </a:r>
          </a:p>
          <a:p>
            <a:r>
              <a:rPr lang="en-CA" dirty="0" smtClean="0"/>
              <a:t>Next Steps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68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of Goods Sold = </a:t>
            </a:r>
            <a:r>
              <a:rPr lang="en-CA" dirty="0" smtClean="0"/>
              <a:t>the </a:t>
            </a:r>
            <a:r>
              <a:rPr lang="en-CA" dirty="0"/>
              <a:t>sum of the costs related to the products or services sold</a:t>
            </a:r>
          </a:p>
          <a:p>
            <a:pPr lvl="1"/>
            <a:r>
              <a:rPr lang="en-US" dirty="0" smtClean="0"/>
              <a:t>Fixed Costs  e.g. equipment</a:t>
            </a:r>
          </a:p>
          <a:p>
            <a:pPr lvl="1"/>
            <a:r>
              <a:rPr lang="en-US" dirty="0" smtClean="0"/>
              <a:t>Variable Costs are volume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related  e.g. materials</a:t>
            </a:r>
          </a:p>
          <a:p>
            <a:pPr lvl="1"/>
            <a:r>
              <a:rPr lang="en-US" dirty="0" smtClean="0"/>
              <a:t>Classification and Assigning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6955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0889" y="4885793"/>
            <a:ext cx="646035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1">
                    <a:lumMod val="75000"/>
                  </a:schemeClr>
                </a:solidFill>
              </a:rPr>
              <a:t>How are you defining and allocating  your costs?</a:t>
            </a:r>
          </a:p>
          <a:p>
            <a:pPr algn="ctr"/>
            <a:r>
              <a:rPr lang="en-CA" sz="2800" dirty="0" smtClean="0">
                <a:solidFill>
                  <a:schemeClr val="tx1">
                    <a:lumMod val="75000"/>
                  </a:schemeClr>
                </a:solidFill>
              </a:rPr>
              <a:t> What level of review do you have in place?</a:t>
            </a:r>
            <a:endParaRPr lang="en-CA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Gross Profit = Difference between Sales and Cost of Good Sold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		</a:t>
            </a:r>
            <a:endParaRPr lang="en-US" dirty="0" smtClean="0"/>
          </a:p>
          <a:p>
            <a:r>
              <a:rPr lang="en-US" dirty="0" smtClean="0"/>
              <a:t>Gross Margin </a:t>
            </a:r>
          </a:p>
          <a:p>
            <a:pPr lvl="1"/>
            <a:r>
              <a:rPr lang="en-US" dirty="0" smtClean="0"/>
              <a:t> Generally is stated in percent  </a:t>
            </a:r>
          </a:p>
          <a:p>
            <a:pPr lvl="1"/>
            <a:r>
              <a:rPr lang="en-US" dirty="0" smtClean="0"/>
              <a:t>Gross Profit divided into Sales</a:t>
            </a:r>
          </a:p>
          <a:p>
            <a:pPr lvl="1"/>
            <a:r>
              <a:rPr lang="en-US" dirty="0" smtClean="0"/>
              <a:t>Gross Margin Dollars is the same as Gross Profit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2636912"/>
            <a:ext cx="4032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Sales    </a:t>
            </a:r>
            <a:r>
              <a:rPr lang="en-US" sz="2400" b="1" dirty="0">
                <a:solidFill>
                  <a:srgbClr val="00B050"/>
                </a:solidFill>
              </a:rPr>
              <a:t>= </a:t>
            </a:r>
            <a:r>
              <a:rPr lang="en-US" sz="2400" b="1" dirty="0" smtClean="0">
                <a:solidFill>
                  <a:srgbClr val="00B050"/>
                </a:solidFill>
              </a:rPr>
              <a:t>               125.00                                                                                                                         COGS   </a:t>
            </a:r>
            <a:r>
              <a:rPr lang="en-US" sz="2400" b="1" u="sng" dirty="0">
                <a:solidFill>
                  <a:srgbClr val="00B050"/>
                </a:solidFill>
              </a:rPr>
              <a:t>=      </a:t>
            </a:r>
            <a:r>
              <a:rPr lang="en-US" sz="2400" b="1" u="sng" dirty="0" smtClean="0">
                <a:solidFill>
                  <a:srgbClr val="00B050"/>
                </a:solidFill>
              </a:rPr>
              <a:t>            75.00</a:t>
            </a:r>
            <a:r>
              <a:rPr lang="en-US" sz="2400" b="1" dirty="0" smtClean="0">
                <a:solidFill>
                  <a:srgbClr val="00B050"/>
                </a:solidFill>
              </a:rPr>
              <a:t>                                   </a:t>
            </a:r>
            <a:r>
              <a:rPr lang="en-US" sz="2400" b="1" dirty="0">
                <a:solidFill>
                  <a:srgbClr val="00B050"/>
                </a:solidFill>
              </a:rPr>
              <a:t>Gross Profit  </a:t>
            </a:r>
            <a:r>
              <a:rPr lang="en-US" sz="2400" b="1" dirty="0" smtClean="0">
                <a:solidFill>
                  <a:srgbClr val="00B050"/>
                </a:solidFill>
              </a:rPr>
              <a:t>=        </a:t>
            </a:r>
            <a:r>
              <a:rPr lang="en-US" sz="2400" b="1" dirty="0">
                <a:solidFill>
                  <a:srgbClr val="00B050"/>
                </a:solidFill>
              </a:rPr>
              <a:t>50.00</a:t>
            </a:r>
          </a:p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Gross  </a:t>
            </a:r>
            <a:r>
              <a:rPr lang="en-US" sz="2400" b="1" dirty="0">
                <a:solidFill>
                  <a:srgbClr val="00B050"/>
                </a:solidFill>
              </a:rPr>
              <a:t>Margin  = </a:t>
            </a:r>
            <a:r>
              <a:rPr lang="en-US" sz="2400" b="1" dirty="0" smtClean="0">
                <a:solidFill>
                  <a:srgbClr val="00B050"/>
                </a:solidFill>
              </a:rPr>
              <a:t>        </a:t>
            </a:r>
            <a:r>
              <a:rPr lang="en-US" sz="2400" b="1" dirty="0">
                <a:solidFill>
                  <a:srgbClr val="00B050"/>
                </a:solidFill>
              </a:rPr>
              <a:t>40%    </a:t>
            </a:r>
            <a:r>
              <a:rPr lang="en-US" sz="2400" b="1" dirty="0" smtClean="0">
                <a:solidFill>
                  <a:srgbClr val="00B050"/>
                </a:solidFill>
              </a:rPr>
              <a:t>                                  (</a:t>
            </a:r>
            <a:r>
              <a:rPr lang="en-US" sz="2400" b="1" dirty="0">
                <a:solidFill>
                  <a:srgbClr val="00B050"/>
                </a:solidFill>
              </a:rPr>
              <a:t>50/125*100</a:t>
            </a:r>
            <a:r>
              <a:rPr lang="en-US" sz="2400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								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436096" y="5163686"/>
            <a:ext cx="295232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sz="2400" dirty="0" smtClean="0">
                <a:solidFill>
                  <a:schemeClr val="tx1">
                    <a:lumMod val="75000"/>
                  </a:schemeClr>
                </a:solidFill>
              </a:rPr>
              <a:t>How have your margins been tracking?</a:t>
            </a:r>
            <a:endParaRPr lang="en-CA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Expenses</a:t>
            </a:r>
          </a:p>
          <a:p>
            <a:pPr lvl="1"/>
            <a:r>
              <a:rPr lang="en-US" dirty="0"/>
              <a:t>Fixed </a:t>
            </a:r>
            <a:r>
              <a:rPr lang="en-US" dirty="0" smtClean="0"/>
              <a:t>Expenses e.g. headcount</a:t>
            </a:r>
            <a:endParaRPr lang="en-US" dirty="0"/>
          </a:p>
          <a:p>
            <a:pPr lvl="1"/>
            <a:r>
              <a:rPr lang="en-US" dirty="0"/>
              <a:t>Variable </a:t>
            </a:r>
            <a:r>
              <a:rPr lang="en-US" dirty="0" smtClean="0"/>
              <a:t>Expenses e.g. office supplies, travel</a:t>
            </a:r>
          </a:p>
          <a:p>
            <a:pPr lvl="1"/>
            <a:r>
              <a:rPr lang="en-US" dirty="0" smtClean="0"/>
              <a:t>Discretionary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4161587"/>
            <a:ext cx="626469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1">
                    <a:lumMod val="75000"/>
                  </a:schemeClr>
                </a:solidFill>
              </a:rPr>
              <a:t>What are your biggest expenses? </a:t>
            </a:r>
          </a:p>
          <a:p>
            <a:pPr algn="ctr"/>
            <a:r>
              <a:rPr lang="en-CA" sz="2800" dirty="0" smtClean="0">
                <a:solidFill>
                  <a:schemeClr val="tx1">
                    <a:lumMod val="75000"/>
                  </a:schemeClr>
                </a:solidFill>
              </a:rPr>
              <a:t>How much discretionary spend do you have? </a:t>
            </a:r>
          </a:p>
          <a:p>
            <a:pPr algn="ctr"/>
            <a:r>
              <a:rPr lang="en-CA" sz="2800" dirty="0" smtClean="0">
                <a:solidFill>
                  <a:schemeClr val="tx1">
                    <a:lumMod val="75000"/>
                  </a:schemeClr>
                </a:solidFill>
              </a:rPr>
              <a:t>How are you controlling them?</a:t>
            </a:r>
            <a:endParaRPr lang="en-CA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 </a:t>
            </a:r>
            <a:r>
              <a:rPr lang="en-US" dirty="0" smtClean="0"/>
              <a:t>Margin (Dollars)</a:t>
            </a:r>
          </a:p>
          <a:p>
            <a:pPr lvl="1"/>
            <a:r>
              <a:rPr lang="en-US" dirty="0" smtClean="0"/>
              <a:t>Sales less variable costs</a:t>
            </a:r>
          </a:p>
          <a:p>
            <a:pPr lvl="1"/>
            <a:r>
              <a:rPr lang="en-US" dirty="0" smtClean="0"/>
              <a:t>Excellent to use to compare what products or services contribute more to your profitability </a:t>
            </a:r>
          </a:p>
          <a:p>
            <a:pPr lvl="1"/>
            <a:r>
              <a:rPr lang="en-US" dirty="0" smtClean="0"/>
              <a:t>Analyze for opportunities to reduce costs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4869160"/>
            <a:ext cx="626469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1">
                    <a:lumMod val="75000"/>
                  </a:schemeClr>
                </a:solidFill>
              </a:rPr>
              <a:t>What are your Contributions Margins by Product or Services?</a:t>
            </a:r>
            <a:endParaRPr lang="en-CA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0070C0"/>
      </a:dk1>
      <a:lt1>
        <a:sysClr val="window" lastClr="FFFFFF"/>
      </a:lt1>
      <a:dk2>
        <a:srgbClr val="0070C0"/>
      </a:dk2>
      <a:lt2>
        <a:srgbClr val="EEECE1"/>
      </a:lt2>
      <a:accent1>
        <a:srgbClr val="4F81B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803</Words>
  <Application>Microsoft Office PowerPoint</Application>
  <PresentationFormat>On-screen Show (4:3)</PresentationFormat>
  <Paragraphs>164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Worksheet</vt:lpstr>
      <vt:lpstr>Improving Your Business’s Profitability</vt:lpstr>
      <vt:lpstr>  Eloise Pasianotto CMA MBA </vt:lpstr>
      <vt:lpstr>How can you increase Profits?</vt:lpstr>
      <vt:lpstr>PowerPoint Presentation</vt:lpstr>
      <vt:lpstr>Agenda</vt:lpstr>
      <vt:lpstr>Definitions</vt:lpstr>
      <vt:lpstr>Definitions</vt:lpstr>
      <vt:lpstr>Definitions</vt:lpstr>
      <vt:lpstr>Definitions</vt:lpstr>
      <vt:lpstr>Check Point</vt:lpstr>
      <vt:lpstr>Definitions</vt:lpstr>
      <vt:lpstr>Break Even Working Example</vt:lpstr>
      <vt:lpstr>Break Even Working Example</vt:lpstr>
      <vt:lpstr>Cost Mark up and Gross Margin Pricing Methods</vt:lpstr>
      <vt:lpstr>Cost Mark up and Gross Margin Pricing Methods Compared</vt:lpstr>
      <vt:lpstr>Cost Mark up and Gross Margin Pricing Methods Impact to Gross Profit $</vt:lpstr>
      <vt:lpstr>Basic Pricing Model</vt:lpstr>
      <vt:lpstr>Basic Pricing Model</vt:lpstr>
      <vt:lpstr>Affect of Discounts</vt:lpstr>
      <vt:lpstr>Next Steps To get more control over your Profits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Eloise Pasianotto</dc:creator>
  <cp:lastModifiedBy>HP</cp:lastModifiedBy>
  <cp:revision>90</cp:revision>
  <cp:lastPrinted>2013-03-21T13:44:11Z</cp:lastPrinted>
  <dcterms:created xsi:type="dcterms:W3CDTF">2012-09-17T13:04:15Z</dcterms:created>
  <dcterms:modified xsi:type="dcterms:W3CDTF">2013-03-22T12:43:47Z</dcterms:modified>
</cp:coreProperties>
</file>